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8"/>
  </p:notesMasterIdLst>
  <p:sldIdLst>
    <p:sldId id="256" r:id="rId2"/>
    <p:sldId id="259" r:id="rId3"/>
    <p:sldId id="373" r:id="rId4"/>
    <p:sldId id="374" r:id="rId5"/>
    <p:sldId id="375" r:id="rId6"/>
    <p:sldId id="376" r:id="rId7"/>
    <p:sldId id="377" r:id="rId8"/>
    <p:sldId id="378" r:id="rId9"/>
    <p:sldId id="379" r:id="rId10"/>
    <p:sldId id="380" r:id="rId11"/>
    <p:sldId id="381" r:id="rId12"/>
    <p:sldId id="382" r:id="rId13"/>
    <p:sldId id="383" r:id="rId14"/>
    <p:sldId id="384" r:id="rId15"/>
    <p:sldId id="385" r:id="rId16"/>
    <p:sldId id="386" r:id="rId17"/>
    <p:sldId id="387" r:id="rId18"/>
    <p:sldId id="388" r:id="rId19"/>
    <p:sldId id="389" r:id="rId20"/>
    <p:sldId id="390" r:id="rId21"/>
    <p:sldId id="391" r:id="rId22"/>
    <p:sldId id="392" r:id="rId23"/>
    <p:sldId id="393" r:id="rId24"/>
    <p:sldId id="398" r:id="rId25"/>
    <p:sldId id="399" r:id="rId26"/>
    <p:sldId id="400" r:id="rId27"/>
    <p:sldId id="401" r:id="rId28"/>
    <p:sldId id="417" r:id="rId29"/>
    <p:sldId id="544" r:id="rId30"/>
    <p:sldId id="509" r:id="rId31"/>
    <p:sldId id="510" r:id="rId32"/>
    <p:sldId id="511" r:id="rId33"/>
    <p:sldId id="512" r:id="rId34"/>
    <p:sldId id="513" r:id="rId35"/>
    <p:sldId id="514" r:id="rId36"/>
    <p:sldId id="515" r:id="rId37"/>
    <p:sldId id="545" r:id="rId38"/>
    <p:sldId id="546" r:id="rId39"/>
    <p:sldId id="543" r:id="rId40"/>
    <p:sldId id="601" r:id="rId41"/>
    <p:sldId id="602" r:id="rId42"/>
    <p:sldId id="435" r:id="rId43"/>
    <p:sldId id="437" r:id="rId44"/>
    <p:sldId id="438" r:id="rId45"/>
    <p:sldId id="439" r:id="rId46"/>
    <p:sldId id="440" r:id="rId47"/>
    <p:sldId id="410" r:id="rId48"/>
    <p:sldId id="441" r:id="rId49"/>
    <p:sldId id="442" r:id="rId50"/>
    <p:sldId id="443" r:id="rId51"/>
    <p:sldId id="516" r:id="rId52"/>
    <p:sldId id="444" r:id="rId53"/>
    <p:sldId id="445" r:id="rId54"/>
    <p:sldId id="446" r:id="rId55"/>
    <p:sldId id="547" r:id="rId56"/>
    <p:sldId id="548" r:id="rId57"/>
    <p:sldId id="549" r:id="rId58"/>
    <p:sldId id="550" r:id="rId59"/>
    <p:sldId id="447" r:id="rId60"/>
    <p:sldId id="448" r:id="rId61"/>
    <p:sldId id="449" r:id="rId62"/>
    <p:sldId id="551" r:id="rId63"/>
    <p:sldId id="552" r:id="rId64"/>
    <p:sldId id="553" r:id="rId65"/>
    <p:sldId id="554" r:id="rId66"/>
    <p:sldId id="555" r:id="rId67"/>
    <p:sldId id="588" r:id="rId68"/>
    <p:sldId id="556" r:id="rId69"/>
    <p:sldId id="596" r:id="rId70"/>
    <p:sldId id="476" r:id="rId71"/>
    <p:sldId id="497" r:id="rId72"/>
    <p:sldId id="582" r:id="rId73"/>
    <p:sldId id="583" r:id="rId74"/>
    <p:sldId id="584" r:id="rId75"/>
    <p:sldId id="585" r:id="rId76"/>
    <p:sldId id="586" r:id="rId77"/>
    <p:sldId id="478" r:id="rId78"/>
    <p:sldId id="479" r:id="rId79"/>
    <p:sldId id="480" r:id="rId80"/>
    <p:sldId id="481" r:id="rId81"/>
    <p:sldId id="524" r:id="rId82"/>
    <p:sldId id="591" r:id="rId83"/>
    <p:sldId id="592" r:id="rId84"/>
    <p:sldId id="595" r:id="rId85"/>
    <p:sldId id="492" r:id="rId86"/>
    <p:sldId id="493" r:id="rId87"/>
    <p:sldId id="494" r:id="rId88"/>
    <p:sldId id="495" r:id="rId89"/>
    <p:sldId id="525" r:id="rId90"/>
    <p:sldId id="526" r:id="rId91"/>
    <p:sldId id="496" r:id="rId92"/>
    <p:sldId id="528" r:id="rId93"/>
    <p:sldId id="529" r:id="rId94"/>
    <p:sldId id="530" r:id="rId95"/>
    <p:sldId id="531" r:id="rId96"/>
    <p:sldId id="532" r:id="rId97"/>
    <p:sldId id="533" r:id="rId98"/>
    <p:sldId id="534" r:id="rId99"/>
    <p:sldId id="535" r:id="rId100"/>
    <p:sldId id="536" r:id="rId101"/>
    <p:sldId id="537" r:id="rId102"/>
    <p:sldId id="538" r:id="rId103"/>
    <p:sldId id="539" r:id="rId104"/>
    <p:sldId id="541" r:id="rId105"/>
    <p:sldId id="542" r:id="rId106"/>
    <p:sldId id="276" r:id="rId107"/>
  </p:sldIdLst>
  <p:sldSz cx="6858000" cy="5143500"/>
  <p:notesSz cx="6858000" cy="9144000"/>
  <p:embeddedFontLst>
    <p:embeddedFont>
      <p:font typeface="Batang" panose="020B0604020202020204" charset="-127"/>
      <p:regular r:id="rId109"/>
    </p:embeddedFont>
    <p:embeddedFont>
      <p:font typeface="隶书" panose="02010509060101010101" pitchFamily="49" charset="-122"/>
      <p:regular r:id="rId110"/>
    </p:embeddedFont>
    <p:embeddedFont>
      <p:font typeface="微软雅黑" panose="020B0503020204020204" pitchFamily="34" charset="-122"/>
      <p:regular r:id="rId111"/>
      <p:bold r:id="rId112"/>
    </p:embeddedFont>
    <p:embeddedFont>
      <p:font typeface="黑体" panose="02010609060101010101" pitchFamily="49" charset="-122"/>
      <p:regular r:id="rId113"/>
    </p:embeddedFont>
    <p:embeddedFont>
      <p:font typeface="幼圆" panose="02010509060101010101" pitchFamily="49" charset="-122"/>
      <p:regular r:id="rId114"/>
    </p:embeddedFont>
    <p:embeddedFont>
      <p:font typeface="Verdana" panose="020B0604030504040204" pitchFamily="34" charset="0"/>
      <p:regular r:id="rId115"/>
      <p:bold r:id="rId116"/>
      <p:italic r:id="rId117"/>
      <p:boldItalic r:id="rId118"/>
    </p:embeddedFont>
    <p:embeddedFont>
      <p:font typeface="华文新魏" panose="02010800040101010101" pitchFamily="2" charset="-122"/>
      <p:regular r:id="rId119"/>
    </p:embeddedFont>
    <p:embeddedFont>
      <p:font typeface="Cambria Math" panose="02040503050406030204" pitchFamily="18" charset="0"/>
      <p:regular r:id="rId120"/>
    </p:embeddedFont>
    <p:embeddedFont>
      <p:font typeface="Tahoma" panose="020B0604030504040204" pitchFamily="34" charset="0"/>
      <p:regular r:id="rId121"/>
      <p:bold r:id="rId122"/>
    </p:embeddedFont>
    <p:embeddedFont>
      <p:font typeface="Calibri" panose="020F0502020204030204" pitchFamily="34" charset="0"/>
      <p:regular r:id="rId123"/>
      <p:bold r:id="rId124"/>
      <p:italic r:id="rId125"/>
      <p:boldItalic r:id="rId126"/>
    </p:embeddedFont>
  </p:embeddedFont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1" autoAdjust="0"/>
    <p:restoredTop sz="88133" autoAdjust="0"/>
  </p:normalViewPr>
  <p:slideViewPr>
    <p:cSldViewPr>
      <p:cViewPr varScale="1">
        <p:scale>
          <a:sx n="75" d="100"/>
          <a:sy n="75" d="100"/>
        </p:scale>
        <p:origin x="66" y="324"/>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5.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5.fntdata"/><Relationship Id="rId118" Type="http://schemas.openxmlformats.org/officeDocument/2006/relationships/font" Target="fonts/font10.fntdata"/><Relationship Id="rId12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font" Target="fonts/font16.fntdata"/><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png"/><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CE0DC-1C1B-4A0A-B5F5-C727CDEC858E}" type="datetimeFigureOut">
              <a:rPr lang="zh-CN" altLang="en-US" smtClean="0"/>
              <a:t>2020/4/19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09C64-56A6-40D4-891D-4A3240076776}" type="slidenum">
              <a:rPr lang="zh-CN" altLang="en-US" smtClean="0"/>
              <a:t>‹#›</a:t>
            </a:fld>
            <a:endParaRPr lang="zh-CN" altLang="en-US"/>
          </a:p>
        </p:txBody>
      </p:sp>
    </p:spTree>
    <p:extLst>
      <p:ext uri="{BB962C8B-B14F-4D97-AF65-F5344CB8AC3E}">
        <p14:creationId xmlns:p14="http://schemas.microsoft.com/office/powerpoint/2010/main" val="3819887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zh.wikipedia.org/w/index.php?title=Kenneth_Appel&amp;action=edit&amp;redlink=1"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zh.wikipedia.org/wiki/%E6%95%B0%E5%AD%A6" TargetMode="External"/><Relationship Id="rId5" Type="http://schemas.openxmlformats.org/officeDocument/2006/relationships/hyperlink" Target="http://zh.wikipedia.org/wiki/%E9%9B%BB%E8%85%A6" TargetMode="External"/><Relationship Id="rId4" Type="http://schemas.openxmlformats.org/officeDocument/2006/relationships/hyperlink" Target="http://zh.wikipedia.org/w/index.php?title=Wolfgang_Haken&amp;action=edit&amp;redlin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隶书" panose="02010509060101010101" pitchFamily="49" charset="-122"/>
              </a:rPr>
              <a:t>我们再看推理技术</a:t>
            </a:r>
            <a:endParaRPr lang="zh-CN" altLang="en-US" dirty="0" smtClean="0">
              <a:latin typeface="Arial" panose="020B0604020202020204" pitchFamily="34" charset="0"/>
              <a:ea typeface="宋体" panose="02010600030101010101" pitchFamily="2" charset="-122"/>
            </a:endParaRPr>
          </a:p>
        </p:txBody>
      </p:sp>
      <p:sp>
        <p:nvSpPr>
          <p:cNvPr id="11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A372B9-C6CA-4750-BFC0-16289607DCE5}" type="slidenum">
              <a:rPr lang="en-US" altLang="zh-CN" smtClean="0"/>
              <a:pPr/>
              <a:t>3</a:t>
            </a:fld>
            <a:endParaRPr lang="en-US" altLang="zh-CN" smtClean="0"/>
          </a:p>
        </p:txBody>
      </p:sp>
    </p:spTree>
    <p:extLst>
      <p:ext uri="{BB962C8B-B14F-4D97-AF65-F5344CB8AC3E}">
        <p14:creationId xmlns:p14="http://schemas.microsoft.com/office/powerpoint/2010/main" val="2976771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12766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1724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33320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哈肯与阿佩尔</a:t>
            </a:r>
          </a:p>
          <a:p>
            <a:r>
              <a:rPr lang="zh-CN" altLang="en-US" smtClean="0">
                <a:latin typeface="Arial" panose="020B0604020202020204" pitchFamily="34" charset="0"/>
                <a:ea typeface="宋体" panose="02010600030101010101" pitchFamily="2" charset="-122"/>
              </a:rPr>
              <a:t>第一个主要由电脑证明的理论，</a:t>
            </a:r>
            <a:r>
              <a:rPr lang="en-US" altLang="zh-CN" smtClean="0">
                <a:latin typeface="Arial" panose="020B0604020202020204" pitchFamily="34" charset="0"/>
                <a:ea typeface="宋体" panose="02010600030101010101" pitchFamily="2" charset="-122"/>
              </a:rPr>
              <a:t>1977</a:t>
            </a:r>
            <a:r>
              <a:rPr lang="zh-CN" altLang="en-US" smtClean="0">
                <a:latin typeface="Arial" panose="020B0604020202020204" pitchFamily="34" charset="0"/>
                <a:ea typeface="宋体" panose="02010600030101010101" pitchFamily="2" charset="-122"/>
              </a:rPr>
              <a:t>年由</a:t>
            </a:r>
            <a:r>
              <a:rPr lang="en-US" altLang="zh-CN" b="1" u="sng" smtClean="0">
                <a:latin typeface="Arial" panose="020B0604020202020204" pitchFamily="34" charset="0"/>
                <a:ea typeface="宋体" panose="02010600030101010101" pitchFamily="2" charset="-122"/>
                <a:hlinkClick r:id="rId3" tooltip="Kenneth Appel"/>
              </a:rPr>
              <a:t>Kenneth Appel</a:t>
            </a:r>
            <a:r>
              <a:rPr lang="zh-CN" altLang="en-US" smtClean="0">
                <a:latin typeface="Arial" panose="020B0604020202020204" pitchFamily="34" charset="0"/>
                <a:ea typeface="宋体" panose="02010600030101010101" pitchFamily="2" charset="-122"/>
              </a:rPr>
              <a:t>和</a:t>
            </a:r>
            <a:r>
              <a:rPr lang="en-US" altLang="zh-CN" b="1" smtClean="0">
                <a:latin typeface="Arial" panose="020B0604020202020204" pitchFamily="34" charset="0"/>
                <a:ea typeface="宋体" panose="02010600030101010101" pitchFamily="2" charset="-122"/>
                <a:hlinkClick r:id="rId4" tooltip="Wolfgang Haken"/>
              </a:rPr>
              <a:t>Wolfgang Haken</a:t>
            </a:r>
            <a:r>
              <a:rPr lang="zh-CN" altLang="en-US" smtClean="0">
                <a:latin typeface="Arial" panose="020B0604020202020204" pitchFamily="34" charset="0"/>
                <a:ea typeface="宋体" panose="02010600030101010101" pitchFamily="2" charset="-122"/>
              </a:rPr>
              <a:t>证明</a:t>
            </a:r>
          </a:p>
          <a:p>
            <a:r>
              <a:rPr lang="zh-CN" altLang="en-US" smtClean="0">
                <a:latin typeface="Arial" panose="020B0604020202020204" pitchFamily="34" charset="0"/>
                <a:ea typeface="宋体" panose="02010600030101010101" pitchFamily="2" charset="-122"/>
              </a:rPr>
              <a:t>证明方法将地图上的无限种可能情况归纳为</a:t>
            </a:r>
            <a:r>
              <a:rPr lang="en-US" altLang="zh-CN" smtClean="0">
                <a:latin typeface="Arial" panose="020B0604020202020204" pitchFamily="34" charset="0"/>
                <a:ea typeface="宋体" panose="02010600030101010101" pitchFamily="2" charset="-122"/>
              </a:rPr>
              <a:t>1,936</a:t>
            </a:r>
            <a:r>
              <a:rPr lang="zh-CN" altLang="en-US" smtClean="0">
                <a:latin typeface="Arial" panose="020B0604020202020204" pitchFamily="34" charset="0"/>
                <a:ea typeface="宋体" panose="02010600030101010101" pitchFamily="2" charset="-122"/>
              </a:rPr>
              <a:t>种状态（稍后减少为</a:t>
            </a:r>
            <a:r>
              <a:rPr lang="en-US" altLang="zh-CN" smtClean="0">
                <a:latin typeface="Arial" panose="020B0604020202020204" pitchFamily="34" charset="0"/>
                <a:ea typeface="宋体" panose="02010600030101010101" pitchFamily="2" charset="-122"/>
              </a:rPr>
              <a:t>1,476</a:t>
            </a:r>
            <a:r>
              <a:rPr lang="zh-CN" altLang="en-US" smtClean="0">
                <a:latin typeface="Arial" panose="020B0604020202020204" pitchFamily="34" charset="0"/>
                <a:ea typeface="宋体" panose="02010600030101010101" pitchFamily="2" charset="-122"/>
              </a:rPr>
              <a:t>种），这些状态由</a:t>
            </a:r>
            <a:r>
              <a:rPr lang="zh-CN" altLang="en-US" b="1" smtClean="0">
                <a:latin typeface="Arial" panose="020B0604020202020204" pitchFamily="34" charset="0"/>
                <a:ea typeface="宋体" panose="02010600030101010101" pitchFamily="2" charset="-122"/>
                <a:hlinkClick r:id="rId5" tooltip="电脑"/>
              </a:rPr>
              <a:t>电脑</a:t>
            </a:r>
            <a:r>
              <a:rPr lang="zh-CN" altLang="en-US" smtClean="0">
                <a:latin typeface="Arial" panose="020B0604020202020204" pitchFamily="34" charset="0"/>
                <a:ea typeface="宋体" panose="02010600030101010101" pitchFamily="2" charset="-122"/>
              </a:rPr>
              <a:t>一个接一个进行检查，这一工作由不同的程序和电脑进行了独立的复检。因为采用的方法不能由人工直接验证，缺乏数学应有的规范，这一证明并不被所有的</a:t>
            </a:r>
            <a:r>
              <a:rPr lang="zh-CN" altLang="en-US" smtClean="0">
                <a:latin typeface="Arial" panose="020B0604020202020204" pitchFamily="34" charset="0"/>
                <a:ea typeface="宋体" panose="02010600030101010101" pitchFamily="2" charset="-122"/>
                <a:hlinkClick r:id="rId6" tooltip="数学"/>
              </a:rPr>
              <a:t>数学</a:t>
            </a:r>
            <a:r>
              <a:rPr lang="zh-CN" altLang="en-US" smtClean="0">
                <a:latin typeface="Arial" panose="020B0604020202020204" pitchFamily="34" charset="0"/>
                <a:ea typeface="宋体" panose="02010600030101010101" pitchFamily="2" charset="-122"/>
              </a:rPr>
              <a:t>家接受。</a:t>
            </a:r>
          </a:p>
          <a:p>
            <a:r>
              <a:rPr lang="zh-CN" altLang="en-US" smtClean="0">
                <a:latin typeface="Arial" panose="020B0604020202020204" pitchFamily="34" charset="0"/>
                <a:ea typeface="宋体" panose="02010600030101010101" pitchFamily="2" charset="-122"/>
              </a:rPr>
              <a:t>以至于有人这样评论“一个好的数学证明应当像一首诗</a:t>
            </a:r>
            <a:r>
              <a:rPr lang="en-US" altLang="zh-CN" smtClean="0">
                <a:latin typeface="Arial" panose="020B0604020202020204" pitchFamily="34" charset="0"/>
                <a:ea typeface="宋体" panose="02010600030101010101" pitchFamily="2" charset="-122"/>
              </a:rPr>
              <a:t>——</a:t>
            </a:r>
            <a:r>
              <a:rPr lang="zh-CN" altLang="en-US" smtClean="0">
                <a:latin typeface="Arial" panose="020B0604020202020204" pitchFamily="34" charset="0"/>
                <a:ea typeface="宋体" panose="02010600030101010101" pitchFamily="2" charset="-122"/>
              </a:rPr>
              <a:t>而这纯粹是一本电话簿！”  </a:t>
            </a:r>
          </a:p>
          <a:p>
            <a:r>
              <a:rPr lang="zh-CN" altLang="en-US" smtClean="0">
                <a:latin typeface="Arial" panose="020B0604020202020204" pitchFamily="34" charset="0"/>
                <a:ea typeface="宋体" panose="02010600030101010101" pitchFamily="2" charset="-122"/>
              </a:rPr>
              <a:t>标志着人类认识能力的一个飞跃，极大地推动了以计算机为基础的人工智能的发展 </a:t>
            </a:r>
          </a:p>
        </p:txBody>
      </p:sp>
    </p:spTree>
    <p:extLst>
      <p:ext uri="{BB962C8B-B14F-4D97-AF65-F5344CB8AC3E}">
        <p14:creationId xmlns:p14="http://schemas.microsoft.com/office/powerpoint/2010/main" val="123594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自 </a:t>
            </a:r>
            <a:r>
              <a:rPr lang="en-US" altLang="zh-CN" dirty="0" err="1" smtClean="0">
                <a:latin typeface="Arial" panose="020B0604020202020204" pitchFamily="34" charset="0"/>
                <a:ea typeface="宋体" panose="02010600030101010101" pitchFamily="2" charset="-122"/>
              </a:rPr>
              <a:t>Tarski</a:t>
            </a:r>
            <a:r>
              <a:rPr lang="en-US" altLang="zh-CN" dirty="0" smtClean="0">
                <a:latin typeface="Arial" panose="020B0604020202020204" pitchFamily="34" charset="0"/>
                <a:ea typeface="宋体" panose="02010600030101010101" pitchFamily="2" charset="-122"/>
              </a:rPr>
              <a:t> </a:t>
            </a:r>
            <a:r>
              <a:rPr lang="zh-CN" altLang="en-US" dirty="0" smtClean="0">
                <a:latin typeface="Arial" panose="020B0604020202020204" pitchFamily="34" charset="0"/>
                <a:ea typeface="宋体" panose="02010600030101010101" pitchFamily="2" charset="-122"/>
              </a:rPr>
              <a:t>的引人注目的定理发表以来，已经 </a:t>
            </a:r>
            <a:r>
              <a:rPr lang="en-US" altLang="zh-CN" dirty="0" smtClean="0">
                <a:latin typeface="Arial" panose="020B0604020202020204" pitchFamily="34" charset="0"/>
                <a:ea typeface="宋体" panose="02010600030101010101" pitchFamily="2" charset="-122"/>
              </a:rPr>
              <a:t>20</a:t>
            </a:r>
            <a:r>
              <a:rPr lang="zh-CN" altLang="en-US" dirty="0" smtClean="0">
                <a:latin typeface="Arial" panose="020B0604020202020204" pitchFamily="34" charset="0"/>
                <a:ea typeface="宋体" panose="02010600030101010101" pitchFamily="2" charset="-122"/>
              </a:rPr>
              <a:t>多 年过去了，初等几何定理的机器证明，仍然没有令人满意的进展。在经过许多探索和失败之后，人们在悲叹：光靠机器，再过 </a:t>
            </a:r>
            <a:r>
              <a:rPr lang="en-US" altLang="zh-CN" dirty="0" smtClean="0">
                <a:latin typeface="Arial" panose="020B0604020202020204" pitchFamily="34" charset="0"/>
                <a:ea typeface="宋体" panose="02010600030101010101" pitchFamily="2" charset="-122"/>
              </a:rPr>
              <a:t>100 </a:t>
            </a:r>
            <a:r>
              <a:rPr lang="zh-CN" altLang="en-US" dirty="0" smtClean="0">
                <a:latin typeface="Arial" panose="020B0604020202020204" pitchFamily="34" charset="0"/>
                <a:ea typeface="宋体" panose="02010600030101010101" pitchFamily="2" charset="-122"/>
              </a:rPr>
              <a:t>年也未必能证明出多少有意义的新定理来！</a:t>
            </a:r>
          </a:p>
          <a:p>
            <a:endParaRPr lang="en-US" altLang="zh-CN" sz="1000" dirty="0" smtClean="0">
              <a:latin typeface="Arial" panose="020B0604020202020204" pitchFamily="34" charset="0"/>
              <a:ea typeface="宋体" panose="02010600030101010101" pitchFamily="2" charset="-122"/>
            </a:endParaRPr>
          </a:p>
          <a:p>
            <a:endParaRPr lang="zh-CN" altLang="en-US" sz="1000"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26233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0"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499497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人怎么进行推理？自动推理如何模拟人的推理过程？</a:t>
            </a:r>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4BF20C-1D7E-45DF-B5EE-021D3B1AECB4}" type="slidenum">
              <a:rPr lang="en-US" altLang="zh-CN" smtClean="0"/>
              <a:pPr/>
              <a:t>18</a:t>
            </a:fld>
            <a:endParaRPr lang="en-US" altLang="zh-CN" smtClean="0"/>
          </a:p>
        </p:txBody>
      </p:sp>
    </p:spTree>
    <p:extLst>
      <p:ext uri="{BB962C8B-B14F-4D97-AF65-F5344CB8AC3E}">
        <p14:creationId xmlns:p14="http://schemas.microsoft.com/office/powerpoint/2010/main" val="2107160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阿加莎</a:t>
            </a:r>
            <a:r>
              <a:rPr lang="en-US" altLang="zh-CN" smtClean="0">
                <a:latin typeface="Arial" panose="020B0604020202020204" pitchFamily="34" charset="0"/>
                <a:ea typeface="宋体" panose="02010600030101010101" pitchFamily="2" charset="-122"/>
              </a:rPr>
              <a:t>.</a:t>
            </a:r>
            <a:r>
              <a:rPr lang="zh-CN" altLang="en-US" smtClean="0">
                <a:latin typeface="Arial" panose="020B0604020202020204" pitchFamily="34" charset="0"/>
                <a:ea typeface="宋体" panose="02010600030101010101" pitchFamily="2" charset="-122"/>
              </a:rPr>
              <a:t>克里斯蒂侦探小说改编的电视剧马普尔小姐探案</a:t>
            </a:r>
          </a:p>
          <a:p>
            <a:r>
              <a:rPr lang="zh-CN" altLang="en-US" smtClean="0">
                <a:latin typeface="Arial" panose="020B0604020202020204" pitchFamily="34" charset="0"/>
                <a:ea typeface="宋体" panose="02010600030101010101" pitchFamily="2" charset="-122"/>
              </a:rPr>
              <a:t>左上图：马克和约尔是孪生兄弟</a:t>
            </a:r>
          </a:p>
          <a:p>
            <a:r>
              <a:rPr lang="zh-CN" altLang="en-US" smtClean="0">
                <a:latin typeface="Arial" panose="020B0604020202020204" pitchFamily="34" charset="0"/>
                <a:ea typeface="宋体" panose="02010600030101010101" pitchFamily="2" charset="-122"/>
              </a:rPr>
              <a:t>中图：自称马克</a:t>
            </a:r>
          </a:p>
          <a:p>
            <a:r>
              <a:rPr lang="zh-CN" altLang="en-US" smtClean="0">
                <a:latin typeface="Arial" panose="020B0604020202020204" pitchFamily="34" charset="0"/>
                <a:ea typeface="宋体" panose="02010600030101010101" pitchFamily="2" charset="-122"/>
              </a:rPr>
              <a:t>下图：自称约尔</a:t>
            </a:r>
          </a:p>
          <a:p>
            <a:r>
              <a:rPr lang="zh-CN" altLang="en-US" smtClean="0">
                <a:latin typeface="Arial" panose="020B0604020202020204" pitchFamily="34" charset="0"/>
                <a:ea typeface="宋体" panose="02010600030101010101" pitchFamily="2" charset="-122"/>
              </a:rPr>
              <a:t>马普尔小姐的结论：下面两个只是穿着不同衣服的同一个人</a:t>
            </a:r>
            <a:r>
              <a:rPr lang="en-US" altLang="zh-CN" smtClean="0">
                <a:latin typeface="Arial" panose="020B0604020202020204" pitchFamily="34" charset="0"/>
                <a:ea typeface="宋体" panose="02010600030101010101" pitchFamily="2" charset="-122"/>
              </a:rPr>
              <a:t>——</a:t>
            </a:r>
            <a:r>
              <a:rPr lang="zh-CN" altLang="en-US" smtClean="0">
                <a:latin typeface="Arial" panose="020B0604020202020204" pitchFamily="34" charset="0"/>
                <a:ea typeface="宋体" panose="02010600030101010101" pitchFamily="2" charset="-122"/>
              </a:rPr>
              <a:t>约尔</a:t>
            </a:r>
          </a:p>
        </p:txBody>
      </p:sp>
    </p:spTree>
    <p:extLst>
      <p:ext uri="{BB962C8B-B14F-4D97-AF65-F5344CB8AC3E}">
        <p14:creationId xmlns:p14="http://schemas.microsoft.com/office/powerpoint/2010/main" val="410040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通过已知事实，和推理的规则得出结论。推理过程建立在语义理解之上的。</a:t>
            </a:r>
            <a:r>
              <a:rPr lang="zh-CN" altLang="en-US" b="1" smtClean="0">
                <a:solidFill>
                  <a:srgbClr val="0000FF"/>
                </a:solidFill>
                <a:latin typeface="Arial" panose="020B0604020202020204" pitchFamily="34" charset="0"/>
                <a:ea typeface="楷体_GB2312" pitchFamily="49" charset="-122"/>
              </a:rPr>
              <a:t>需要将推理的过程与理解分割开，将其形式化</a:t>
            </a:r>
            <a:r>
              <a:rPr lang="zh-CN" altLang="en-US" smtClean="0">
                <a:latin typeface="Arial" panose="020B0604020202020204" pitchFamily="34" charset="0"/>
                <a:ea typeface="宋体" panose="02010600030101010101" pitchFamily="2" charset="-122"/>
              </a:rPr>
              <a:t>，数理逻辑研究的内容。</a:t>
            </a:r>
            <a:endParaRPr lang="zh-CN" altLang="en-US" b="1" smtClean="0">
              <a:solidFill>
                <a:srgbClr val="0000FF"/>
              </a:solidFill>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3285054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不管事实的具体内容，规则同样不管因果，只用符号语言表示。如何用符号表示？</a:t>
            </a:r>
            <a:endParaRPr lang="en-US" altLang="zh-CN" smtClean="0">
              <a:latin typeface="Arial" panose="020B0604020202020204" pitchFamily="34" charset="0"/>
              <a:ea typeface="宋体" panose="02010600030101010101" pitchFamily="2" charset="-122"/>
            </a:endParaRPr>
          </a:p>
          <a:p>
            <a:r>
              <a:rPr lang="zh-CN" altLang="en-US" smtClean="0">
                <a:latin typeface="Arial" panose="020B0604020202020204" pitchFamily="34" charset="0"/>
                <a:ea typeface="宋体" panose="02010600030101010101" pitchFamily="2" charset="-122"/>
              </a:rPr>
              <a:t>这个过程不需要理解，机器通过比较就可以完成。为什么用自然语言不可以？</a:t>
            </a:r>
          </a:p>
        </p:txBody>
      </p:sp>
    </p:spTree>
    <p:extLst>
      <p:ext uri="{BB962C8B-B14F-4D97-AF65-F5344CB8AC3E}">
        <p14:creationId xmlns:p14="http://schemas.microsoft.com/office/powerpoint/2010/main" val="216706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我们先以人类的思维来推理一下，然后看一下机器是不是可以自动推理。</a:t>
            </a:r>
          </a:p>
        </p:txBody>
      </p:sp>
    </p:spTree>
    <p:extLst>
      <p:ext uri="{BB962C8B-B14F-4D97-AF65-F5344CB8AC3E}">
        <p14:creationId xmlns:p14="http://schemas.microsoft.com/office/powerpoint/2010/main" val="2798031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二义性，需要上下文确定，机器是做不到的。自然语言不适合。</a:t>
            </a:r>
            <a:endParaRPr lang="en-US" altLang="zh-CN" dirty="0" smtClean="0">
              <a:latin typeface="Arial" panose="020B0604020202020204" pitchFamily="34" charset="0"/>
              <a:ea typeface="宋体" panose="02010600030101010101" pitchFamily="2" charset="-122"/>
            </a:endParaRPr>
          </a:p>
          <a:p>
            <a:r>
              <a:rPr lang="zh-CN" altLang="en-US" dirty="0" smtClean="0">
                <a:latin typeface="Arial" panose="020B0604020202020204" pitchFamily="34" charset="0"/>
                <a:ea typeface="宋体" panose="02010600030101010101" pitchFamily="2" charset="-122"/>
              </a:rPr>
              <a:t>命题是可以判断真假的陈述句，“我去了你家”被认为是一个原子命题，用</a:t>
            </a:r>
            <a:r>
              <a:rPr lang="en-US" altLang="zh-CN" dirty="0" smtClean="0">
                <a:latin typeface="Arial" panose="020B0604020202020204" pitchFamily="34" charset="0"/>
                <a:ea typeface="宋体" panose="02010600030101010101" pitchFamily="2" charset="-122"/>
              </a:rPr>
              <a:t>Q</a:t>
            </a:r>
            <a:r>
              <a:rPr lang="zh-CN" altLang="en-US" dirty="0" smtClean="0">
                <a:latin typeface="Arial" panose="020B0604020202020204" pitchFamily="34" charset="0"/>
                <a:ea typeface="宋体" panose="02010600030101010101" pitchFamily="2" charset="-122"/>
              </a:rPr>
              <a:t>表示。“今天下雨”是原子命题，“今天没有下雨”就不认为是一个简单陈述句了，前面加否定词。用逻辑连接词把一些原子命题给它连接起来。在命题逻辑中认为原子命题不可以再分。但是这样的话很多问题解决不了，于是后来又提出了谓词逻辑。</a:t>
            </a:r>
            <a:endParaRPr lang="en-US" altLang="zh-CN" dirty="0" smtClean="0">
              <a:latin typeface="Arial" panose="020B0604020202020204" pitchFamily="34" charset="0"/>
              <a:ea typeface="宋体" panose="02010600030101010101" pitchFamily="2" charset="-122"/>
            </a:endParaRPr>
          </a:p>
          <a:p>
            <a:r>
              <a:rPr lang="zh-CN" altLang="en-US" dirty="0" smtClean="0">
                <a:latin typeface="Arial" panose="020B0604020202020204" pitchFamily="34" charset="0"/>
                <a:ea typeface="宋体" panose="02010600030101010101" pitchFamily="2" charset="-122"/>
              </a:rPr>
              <a:t>谓词逻辑将原子命题再进一步地划分，把它划分成我们自然语言当中类似于主语谓语的这几个部分，“是人”是一个谓语的部分，我们用一个谓词来表示（</a:t>
            </a:r>
            <a:r>
              <a:rPr lang="en-US" altLang="zh-CN" dirty="0" smtClean="0">
                <a:latin typeface="Arial" panose="020B0604020202020204" pitchFamily="34" charset="0"/>
                <a:ea typeface="宋体" panose="02010600030101010101" pitchFamily="2" charset="-122"/>
              </a:rPr>
              <a:t>Man</a:t>
            </a:r>
            <a:r>
              <a:rPr lang="zh-CN" altLang="en-US" dirty="0" smtClean="0">
                <a:latin typeface="Arial" panose="020B0604020202020204" pitchFamily="34" charset="0"/>
                <a:ea typeface="宋体" panose="02010600030101010101" pitchFamily="2" charset="-122"/>
              </a:rPr>
              <a:t>）。“苏格拉底”是一个个体，它描述的一个个体的性质，所以就用</a:t>
            </a:r>
            <a:r>
              <a:rPr lang="en-US" altLang="zh-CN" dirty="0" smtClean="0">
                <a:latin typeface="Arial" panose="020B0604020202020204" pitchFamily="34" charset="0"/>
                <a:ea typeface="宋体" panose="02010600030101010101" pitchFamily="2" charset="-122"/>
              </a:rPr>
              <a:t>Man</a:t>
            </a:r>
            <a:r>
              <a:rPr lang="zh-CN" altLang="en-US" dirty="0" smtClean="0">
                <a:latin typeface="Arial" panose="020B0604020202020204" pitchFamily="34" charset="0"/>
                <a:ea typeface="宋体" panose="02010600030101010101" pitchFamily="2" charset="-122"/>
              </a:rPr>
              <a:t>这个苏格拉底来表示苏格拉底是人。如果</a:t>
            </a:r>
            <a:r>
              <a:rPr lang="en-US" altLang="zh-CN" dirty="0" smtClean="0">
                <a:latin typeface="Arial" panose="020B0604020202020204" pitchFamily="34" charset="0"/>
                <a:ea typeface="宋体" panose="02010600030101010101" pitchFamily="2" charset="-122"/>
              </a:rPr>
              <a:t>x</a:t>
            </a:r>
            <a:r>
              <a:rPr lang="zh-CN" altLang="en-US" dirty="0" smtClean="0">
                <a:latin typeface="Arial" panose="020B0604020202020204" pitchFamily="34" charset="0"/>
                <a:ea typeface="宋体" panose="02010600030101010101" pitchFamily="2" charset="-122"/>
              </a:rPr>
              <a:t>是人，那么它会死。但是前面有一个“凡”，所有，所以我们再加上一个表示量的这样一个符号，表示所有的。那么这就是谓词逻辑。</a:t>
            </a:r>
            <a:endParaRPr lang="en-US" altLang="zh-CN"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470913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方法多，机器要做选择</a:t>
            </a:r>
            <a:r>
              <a:rPr lang="zh-CN" altLang="en-US" dirty="0" smtClean="0">
                <a:latin typeface="Arial" panose="020B0604020202020204" pitchFamily="34" charset="0"/>
                <a:ea typeface="+mn-ea"/>
              </a:rPr>
              <a:t>。最好有个机械化的步骤，让机器去做是最好的。</a:t>
            </a:r>
            <a:endParaRPr lang="en-US" altLang="zh-CN" dirty="0" smtClean="0">
              <a:latin typeface="Arial" panose="020B0604020202020204" pitchFamily="34" charset="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rPr>
              <a:t>R</a:t>
            </a:r>
            <a:r>
              <a:rPr lang="en-US" altLang="zh-CN" sz="2000" dirty="0" smtClean="0">
                <a:latin typeface="Arial" panose="020B0604020202020204" pitchFamily="34" charset="0"/>
              </a:rPr>
              <a:t>—</a:t>
            </a:r>
            <a:r>
              <a:rPr lang="zh-CN" altLang="en-US" sz="2000" dirty="0" smtClean="0"/>
              <a:t>小王下午去图书馆 </a:t>
            </a:r>
            <a:r>
              <a:rPr lang="en-US" altLang="zh-CN" sz="2000" dirty="0" smtClean="0"/>
              <a:t>S</a:t>
            </a:r>
            <a:r>
              <a:rPr lang="en-US" altLang="zh-CN" sz="2000" dirty="0" smtClean="0">
                <a:latin typeface="Arial" panose="020B0604020202020204" pitchFamily="34" charset="0"/>
              </a:rPr>
              <a:t>—</a:t>
            </a:r>
            <a:r>
              <a:rPr lang="zh-CN" altLang="en-US" sz="2000" dirty="0" smtClean="0"/>
              <a:t>小王下午在家休息 </a:t>
            </a:r>
            <a:r>
              <a:rPr lang="en-US" altLang="zh-CN" sz="2000" dirty="0" smtClean="0"/>
              <a:t>R </a:t>
            </a:r>
            <a:r>
              <a:rPr lang="en-US" altLang="zh-CN" sz="2000" dirty="0" smtClean="0">
                <a:sym typeface="Symbol" panose="05050102010706020507" pitchFamily="18" charset="2"/>
              </a:rPr>
              <a:t> S</a:t>
            </a:r>
            <a:r>
              <a:rPr lang="zh-CN" altLang="en-US" sz="2000" baseline="0" dirty="0" smtClean="0">
                <a:sym typeface="Symbol" panose="05050102010706020507" pitchFamily="18" charset="2"/>
              </a:rPr>
              <a:t> </a:t>
            </a:r>
            <a:r>
              <a:rPr lang="en-US" altLang="zh-CN" sz="2000" baseline="0" dirty="0" smtClean="0">
                <a:sym typeface="Symbol" panose="05050102010706020507" pitchFamily="18" charset="2"/>
              </a:rPr>
              <a:t>~R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ea typeface="+mn-ea"/>
              </a:rPr>
              <a:t>P—</a:t>
            </a:r>
            <a:r>
              <a:rPr lang="zh-CN" altLang="en-US" sz="2000" dirty="0" smtClean="0">
                <a:latin typeface="+mn-lt"/>
                <a:ea typeface="+mn-ea"/>
              </a:rPr>
              <a:t>今天下雨 </a:t>
            </a:r>
            <a:r>
              <a:rPr lang="en-US" altLang="zh-CN" sz="2000" dirty="0" smtClean="0">
                <a:latin typeface="+mn-lt"/>
                <a:ea typeface="+mn-ea"/>
              </a:rPr>
              <a:t>Q—</a:t>
            </a:r>
            <a:r>
              <a:rPr lang="zh-CN" altLang="en-US" sz="2000" dirty="0" smtClean="0">
                <a:latin typeface="+mn-lt"/>
                <a:ea typeface="+mn-ea"/>
              </a:rPr>
              <a:t>我去你家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P→Q</a:t>
            </a:r>
            <a:r>
              <a:rPr lang="zh-CN" altLang="en-US" sz="2000" baseline="0" dirty="0" smtClean="0">
                <a:latin typeface="Times New Roman" panose="02020603050405020304" pitchFamily="18" charset="0"/>
                <a:ea typeface="+mn-ea"/>
                <a:cs typeface="Times New Roman" panose="02020603050405020304" pitchFamily="18" charset="0"/>
              </a:rPr>
              <a:t> </a:t>
            </a:r>
            <a:r>
              <a:rPr lang="zh-CN" altLang="en-US" sz="2000" dirty="0" smtClean="0">
                <a:latin typeface="+mn-lt"/>
                <a:ea typeface="+mn-ea"/>
              </a:rPr>
              <a:t>  </a:t>
            </a:r>
            <a:r>
              <a:rPr lang="en-US" altLang="zh-CN" sz="2000" dirty="0" smtClean="0">
                <a:latin typeface="+mn-lt"/>
                <a:ea typeface="+mn-ea"/>
              </a:rPr>
              <a:t>~P</a:t>
            </a:r>
            <a:r>
              <a:rPr lang="zh-CN" altLang="en-US" sz="2000" dirty="0" smtClean="0">
                <a:latin typeface="+mn-lt"/>
                <a:ea typeface="+mn-ea"/>
              </a:rPr>
              <a:t>                     </a:t>
            </a:r>
            <a:endParaRPr lang="zh-CN" altLang="en-US" sz="2100" dirty="0" smtClean="0">
              <a:solidFill>
                <a:srgbClr val="FF0000"/>
              </a:solidFill>
              <a:cs typeface="Times New Roman" panose="02020603050405020304" pitchFamily="18" charset="0"/>
            </a:endParaRPr>
          </a:p>
          <a:p>
            <a:r>
              <a:rPr lang="zh-CN" altLang="en-US" dirty="0" smtClean="0">
                <a:latin typeface="Arial" panose="020B0604020202020204" pitchFamily="34" charset="0"/>
                <a:ea typeface="宋体" panose="02010600030101010101" pitchFamily="2" charset="-122"/>
              </a:rPr>
              <a:t>对机器来说很困难，计算机该如何选择？引入消解原理。</a:t>
            </a: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0A4DBE9-F97F-4293-80CB-4CF0889C08AB}" type="slidenum">
              <a:rPr lang="en-US" altLang="zh-CN" smtClean="0"/>
              <a:pPr/>
              <a:t>24</a:t>
            </a:fld>
            <a:endParaRPr lang="en-US" altLang="zh-CN" smtClean="0"/>
          </a:p>
        </p:txBody>
      </p:sp>
    </p:spTree>
    <p:extLst>
      <p:ext uri="{BB962C8B-B14F-4D97-AF65-F5344CB8AC3E}">
        <p14:creationId xmlns:p14="http://schemas.microsoft.com/office/powerpoint/2010/main" val="950910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所有的问题都用消解来说。</a:t>
            </a:r>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8B57B2-F73B-4990-9009-9393FBE9D823}" type="slidenum">
              <a:rPr lang="en-US" altLang="zh-CN" smtClean="0"/>
              <a:pPr/>
              <a:t>25</a:t>
            </a:fld>
            <a:endParaRPr lang="en-US" altLang="zh-CN" smtClean="0"/>
          </a:p>
        </p:txBody>
      </p:sp>
    </p:spTree>
    <p:extLst>
      <p:ext uri="{BB962C8B-B14F-4D97-AF65-F5344CB8AC3E}">
        <p14:creationId xmlns:p14="http://schemas.microsoft.com/office/powerpoint/2010/main" val="1215227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通过简单的例子理解什么是消解。</a:t>
            </a:r>
            <a:endParaRPr lang="en-US" altLang="zh-CN" dirty="0" smtClean="0">
              <a:latin typeface="Arial" panose="020B0604020202020204" pitchFamily="34" charset="0"/>
              <a:ea typeface="宋体" panose="02010600030101010101" pitchFamily="2" charset="-122"/>
            </a:endParaRPr>
          </a:p>
          <a:p>
            <a:r>
              <a:rPr lang="zh-CN" altLang="en-US" dirty="0" smtClean="0">
                <a:latin typeface="Arial" panose="020B0604020202020204" pitchFamily="34" charset="0"/>
                <a:ea typeface="宋体" panose="02010600030101010101" pitchFamily="2" charset="-122"/>
              </a:rPr>
              <a:t>消解就是去掉表达式中互为否定的符号，然后再把剩下的部分用析取联接词联结起来。如果</a:t>
            </a:r>
            <a:r>
              <a:rPr lang="en-US" altLang="zh-CN" dirty="0" smtClean="0">
                <a:latin typeface="Arial" panose="020B0604020202020204" pitchFamily="34" charset="0"/>
                <a:ea typeface="宋体" panose="02010600030101010101" pitchFamily="2" charset="-122"/>
              </a:rPr>
              <a:t>P</a:t>
            </a:r>
            <a:r>
              <a:rPr lang="zh-CN" altLang="en-US" dirty="0" smtClean="0">
                <a:latin typeface="Arial" panose="020B0604020202020204" pitchFamily="34" charset="0"/>
                <a:ea typeface="宋体" panose="02010600030101010101" pitchFamily="2" charset="-122"/>
              </a:rPr>
              <a:t>或</a:t>
            </a:r>
            <a:r>
              <a:rPr lang="en-US" altLang="zh-CN" dirty="0" smtClean="0">
                <a:latin typeface="Arial" panose="020B0604020202020204" pitchFamily="34" charset="0"/>
                <a:ea typeface="宋体" panose="02010600030101010101" pitchFamily="2" charset="-122"/>
              </a:rPr>
              <a:t>Q</a:t>
            </a:r>
            <a:r>
              <a:rPr lang="zh-CN" altLang="en-US" dirty="0" smtClean="0">
                <a:latin typeface="Arial" panose="020B0604020202020204" pitchFamily="34" charset="0"/>
                <a:ea typeface="宋体" panose="02010600030101010101" pitchFamily="2" charset="-122"/>
              </a:rPr>
              <a:t>为真，非</a:t>
            </a:r>
            <a:r>
              <a:rPr lang="en-US" altLang="zh-CN" dirty="0" smtClean="0">
                <a:latin typeface="Arial" panose="020B0604020202020204" pitchFamily="34" charset="0"/>
                <a:ea typeface="宋体" panose="02010600030101010101" pitchFamily="2" charset="-122"/>
              </a:rPr>
              <a:t>P</a:t>
            </a:r>
            <a:r>
              <a:rPr lang="zh-CN" altLang="en-US" dirty="0" smtClean="0">
                <a:latin typeface="Arial" panose="020B0604020202020204" pitchFamily="34" charset="0"/>
                <a:ea typeface="宋体" panose="02010600030101010101" pitchFamily="2" charset="-122"/>
              </a:rPr>
              <a:t>或</a:t>
            </a:r>
            <a:r>
              <a:rPr lang="en-US" altLang="zh-CN" dirty="0" smtClean="0">
                <a:latin typeface="Arial" panose="020B0604020202020204" pitchFamily="34" charset="0"/>
                <a:ea typeface="宋体" panose="02010600030101010101" pitchFamily="2" charset="-122"/>
              </a:rPr>
              <a:t>R</a:t>
            </a:r>
            <a:r>
              <a:rPr lang="zh-CN" altLang="en-US" dirty="0" smtClean="0">
                <a:latin typeface="Arial" panose="020B0604020202020204" pitchFamily="34" charset="0"/>
                <a:ea typeface="宋体" panose="02010600030101010101" pitchFamily="2" charset="-122"/>
              </a:rPr>
              <a:t>为真，</a:t>
            </a:r>
            <a:r>
              <a:rPr lang="en-US" altLang="zh-CN" dirty="0" smtClean="0">
                <a:latin typeface="Arial" panose="020B0604020202020204" pitchFamily="34" charset="0"/>
                <a:ea typeface="宋体" panose="02010600030101010101" pitchFamily="2" charset="-122"/>
              </a:rPr>
              <a:t>Q</a:t>
            </a:r>
            <a:r>
              <a:rPr lang="zh-CN" altLang="en-US" dirty="0" smtClean="0">
                <a:latin typeface="Arial" panose="020B0604020202020204" pitchFamily="34" charset="0"/>
                <a:ea typeface="宋体" panose="02010600030101010101" pitchFamily="2" charset="-122"/>
              </a:rPr>
              <a:t>或</a:t>
            </a:r>
            <a:r>
              <a:rPr lang="en-US" altLang="zh-CN" dirty="0" smtClean="0">
                <a:latin typeface="Arial" panose="020B0604020202020204" pitchFamily="34" charset="0"/>
                <a:ea typeface="宋体" panose="02010600030101010101" pitchFamily="2" charset="-122"/>
              </a:rPr>
              <a:t>R</a:t>
            </a:r>
            <a:r>
              <a:rPr lang="zh-CN" altLang="en-US" dirty="0" smtClean="0">
                <a:latin typeface="Arial" panose="020B0604020202020204" pitchFamily="34" charset="0"/>
                <a:ea typeface="宋体" panose="02010600030101010101" pitchFamily="2" charset="-122"/>
              </a:rPr>
              <a:t>中一定有一个为真。</a:t>
            </a:r>
            <a:endParaRPr lang="en-US" altLang="zh-CN" dirty="0" smtClean="0">
              <a:latin typeface="Arial" panose="020B0604020202020204" pitchFamily="34" charset="0"/>
              <a:ea typeface="宋体" panose="02010600030101010101" pitchFamily="2" charset="-122"/>
            </a:endParaRPr>
          </a:p>
          <a:p>
            <a:r>
              <a:rPr lang="zh-CN" altLang="en-US" dirty="0" smtClean="0">
                <a:latin typeface="Arial" panose="020B0604020202020204" pitchFamily="34" charset="0"/>
                <a:ea typeface="宋体" panose="02010600030101010101" pitchFamily="2" charset="-122"/>
              </a:rPr>
              <a:t>这些式子都是用析取联接词的，但是我们的关系不止有或者的关系，比如我又喜欢唱歌又喜欢跳舞，这就是个且的关系，那么这种关系能不能用消解原理，很遗憾</a:t>
            </a:r>
            <a:endParaRPr lang="en-US" altLang="zh-CN" dirty="0" smtClean="0">
              <a:latin typeface="Arial" panose="020B0604020202020204" pitchFamily="34" charset="0"/>
              <a:ea typeface="宋体" panose="02010600030101010101" pitchFamily="2" charset="-122"/>
            </a:endParaRPr>
          </a:p>
          <a:p>
            <a:r>
              <a:rPr lang="zh-CN" altLang="en-US" dirty="0" smtClean="0">
                <a:latin typeface="Arial" panose="020B0604020202020204" pitchFamily="34" charset="0"/>
                <a:ea typeface="宋体" panose="02010600030101010101" pitchFamily="2" charset="-122"/>
              </a:rPr>
              <a:t>不过好消息是，所有的关系，不管多么复杂都可以化成这样的范式。</a:t>
            </a:r>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4452F1-DFCB-420C-9109-EE95F50DAE45}" type="slidenum">
              <a:rPr lang="en-US" altLang="zh-CN" smtClean="0"/>
              <a:pPr/>
              <a:t>26</a:t>
            </a:fld>
            <a:endParaRPr lang="en-US" altLang="zh-CN" smtClean="0"/>
          </a:p>
        </p:txBody>
      </p:sp>
    </p:spTree>
    <p:extLst>
      <p:ext uri="{BB962C8B-B14F-4D97-AF65-F5344CB8AC3E}">
        <p14:creationId xmlns:p14="http://schemas.microsoft.com/office/powerpoint/2010/main" val="251675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刚刚两个不一样的推理形式可以统一起来了。</a:t>
            </a:r>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FCB516C-1EDE-42A2-9FD6-B9749D5BBA1F}" type="slidenum">
              <a:rPr lang="en-US" altLang="zh-CN" smtClean="0"/>
              <a:pPr/>
              <a:t>27</a:t>
            </a:fld>
            <a:endParaRPr lang="en-US" altLang="zh-CN" smtClean="0"/>
          </a:p>
        </p:txBody>
      </p:sp>
    </p:spTree>
    <p:extLst>
      <p:ext uri="{BB962C8B-B14F-4D97-AF65-F5344CB8AC3E}">
        <p14:creationId xmlns:p14="http://schemas.microsoft.com/office/powerpoint/2010/main" val="369480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90000"/>
              </a:lnSpc>
            </a:pPr>
            <a:r>
              <a:rPr lang="zh-CN" altLang="en-US" sz="1200" dirty="0" smtClean="0"/>
              <a:t>消解只能在仅含否定和析取联接词的公式（子句）间进行</a:t>
            </a:r>
          </a:p>
          <a:p>
            <a:pPr eaLnBrk="1" hangingPunct="1">
              <a:lnSpc>
                <a:spcPct val="90000"/>
              </a:lnSpc>
            </a:pPr>
            <a:r>
              <a:rPr lang="zh-CN" altLang="en-US" sz="1200" dirty="0" smtClean="0"/>
              <a:t>必须先把公式化成规范的形式（范式，子句集）</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28</a:t>
            </a:fld>
            <a:endParaRPr lang="zh-CN" altLang="en-US"/>
          </a:p>
        </p:txBody>
      </p:sp>
    </p:spTree>
    <p:extLst>
      <p:ext uri="{BB962C8B-B14F-4D97-AF65-F5344CB8AC3E}">
        <p14:creationId xmlns:p14="http://schemas.microsoft.com/office/powerpoint/2010/main" val="2499820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latin typeface="Times New Roman" panose="02020603050405020304" pitchFamily="18" charset="0"/>
                <a:ea typeface="+mn-ea"/>
              </a:rPr>
              <a:t>归结（消解原理）应用于子句是定理证明的基础</a:t>
            </a:r>
            <a:endParaRPr lang="en-US" altLang="zh-CN" b="1" dirty="0" smtClean="0">
              <a:latin typeface="Times New Roman" panose="02020603050405020304" pitchFamily="18" charset="0"/>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latin typeface="Times New Roman" panose="02020603050405020304" pitchFamily="18" charset="0"/>
                <a:ea typeface="+mn-ea"/>
              </a:rPr>
              <a:t>谓语公式</a:t>
            </a:r>
            <a:r>
              <a:rPr lang="en-US" altLang="zh-CN" b="1" dirty="0" smtClean="0">
                <a:latin typeface="Times New Roman" panose="02020603050405020304" pitchFamily="18" charset="0"/>
                <a:ea typeface="+mn-ea"/>
              </a:rPr>
              <a:t>G</a:t>
            </a:r>
            <a:r>
              <a:rPr lang="zh-CN" altLang="en-US" b="1" dirty="0" smtClean="0">
                <a:latin typeface="Times New Roman" panose="02020603050405020304" pitchFamily="18" charset="0"/>
                <a:ea typeface="+mn-ea"/>
              </a:rPr>
              <a:t>通过九步化为子句集</a:t>
            </a:r>
            <a:r>
              <a:rPr lang="en-US" altLang="zh-CN" b="1" dirty="0" smtClean="0">
                <a:latin typeface="Times New Roman" panose="02020603050405020304" pitchFamily="18" charset="0"/>
                <a:ea typeface="+mn-ea"/>
              </a:rPr>
              <a:t>S</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29</a:t>
            </a:fld>
            <a:endParaRPr lang="zh-CN" altLang="en-US"/>
          </a:p>
        </p:txBody>
      </p:sp>
    </p:spTree>
    <p:extLst>
      <p:ext uri="{BB962C8B-B14F-4D97-AF65-F5344CB8AC3E}">
        <p14:creationId xmlns:p14="http://schemas.microsoft.com/office/powerpoint/2010/main" val="2216598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只应用</a:t>
            </a:r>
            <a:r>
              <a:rPr lang="en-US" altLang="zh-CN" dirty="0" smtClean="0"/>
              <a:t>V</a:t>
            </a:r>
            <a:r>
              <a:rPr lang="zh-CN" altLang="en-US" dirty="0" smtClean="0"/>
              <a:t>和</a:t>
            </a:r>
            <a:r>
              <a:rPr lang="en-US" altLang="zh-CN" dirty="0" smtClean="0"/>
              <a:t>~</a:t>
            </a:r>
            <a:r>
              <a:rPr lang="zh-CN" altLang="en-US" dirty="0" smtClean="0"/>
              <a:t>符号</a:t>
            </a:r>
            <a:endParaRPr lang="en-US" altLang="zh-CN" dirty="0" smtClean="0"/>
          </a:p>
          <a:p>
            <a:r>
              <a:rPr lang="zh-CN" altLang="en-US" dirty="0" smtClean="0"/>
              <a:t>前面化成后面的，后面代替前面的</a:t>
            </a:r>
            <a:endParaRPr lang="en-US" altLang="zh-CN" dirty="0" smtClean="0"/>
          </a:p>
        </p:txBody>
      </p:sp>
      <p:sp>
        <p:nvSpPr>
          <p:cNvPr id="4" name="灯片编号占位符 3"/>
          <p:cNvSpPr>
            <a:spLocks noGrp="1"/>
          </p:cNvSpPr>
          <p:nvPr>
            <p:ph type="sldNum" sz="quarter" idx="10"/>
          </p:nvPr>
        </p:nvSpPr>
        <p:spPr/>
        <p:txBody>
          <a:bodyPr/>
          <a:lstStyle/>
          <a:p>
            <a:fld id="{5B709C64-56A6-40D4-891D-4A3240076776}" type="slidenum">
              <a:rPr lang="zh-CN" altLang="en-US" smtClean="0"/>
              <a:t>30</a:t>
            </a:fld>
            <a:endParaRPr lang="zh-CN" altLang="en-US"/>
          </a:p>
        </p:txBody>
      </p:sp>
    </p:spTree>
    <p:extLst>
      <p:ext uri="{BB962C8B-B14F-4D97-AF65-F5344CB8AC3E}">
        <p14:creationId xmlns:p14="http://schemas.microsoft.com/office/powerpoint/2010/main" val="615249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前面化成后面的，后面代替前面的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31</a:t>
            </a:fld>
            <a:endParaRPr lang="zh-CN" altLang="en-US"/>
          </a:p>
        </p:txBody>
      </p:sp>
    </p:spTree>
    <p:extLst>
      <p:ext uri="{BB962C8B-B14F-4D97-AF65-F5344CB8AC3E}">
        <p14:creationId xmlns:p14="http://schemas.microsoft.com/office/powerpoint/2010/main" val="3186744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宋体" panose="02010600030101010101" pitchFamily="2" charset="-122"/>
                <a:ea typeface="+mn-ea"/>
              </a:rPr>
              <a:t>在任一量词辖域内，受该量词约束的变量为一哑元（虚构变量），它可以在该辖域内处处统一地被另一个没有出现过的任意变量所代替，而不改变公式的真值。合式公式中变量的标准化意味着对哑元改名以保证每个量词有其唯一的哑元。 </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32</a:t>
            </a:fld>
            <a:endParaRPr lang="zh-CN" altLang="en-US"/>
          </a:p>
        </p:txBody>
      </p:sp>
    </p:spTree>
    <p:extLst>
      <p:ext uri="{BB962C8B-B14F-4D97-AF65-F5344CB8AC3E}">
        <p14:creationId xmlns:p14="http://schemas.microsoft.com/office/powerpoint/2010/main" val="421951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根据条件</a:t>
            </a:r>
            <a:r>
              <a:rPr lang="en-US" altLang="zh-CN" dirty="0" smtClean="0">
                <a:latin typeface="Arial" panose="020B0604020202020204" pitchFamily="34" charset="0"/>
                <a:ea typeface="宋体" panose="02010600030101010101" pitchFamily="2" charset="-122"/>
              </a:rPr>
              <a:t>8</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9</a:t>
            </a:r>
            <a:r>
              <a:rPr lang="zh-CN" altLang="en-US" dirty="0" smtClean="0">
                <a:latin typeface="Arial" panose="020B0604020202020204" pitchFamily="34" charset="0"/>
                <a:ea typeface="宋体" panose="02010600030101010101" pitchFamily="2" charset="-122"/>
              </a:rPr>
              <a:t>和</a:t>
            </a:r>
            <a:r>
              <a:rPr lang="en-US" altLang="zh-CN" dirty="0" smtClean="0">
                <a:latin typeface="Arial" panose="020B0604020202020204" pitchFamily="34" charset="0"/>
                <a:ea typeface="宋体" panose="02010600030101010101" pitchFamily="2" charset="-122"/>
              </a:rPr>
              <a:t>14</a:t>
            </a:r>
            <a:r>
              <a:rPr lang="zh-CN" altLang="en-US" dirty="0" smtClean="0">
                <a:latin typeface="Arial" panose="020B0604020202020204" pitchFamily="34" charset="0"/>
                <a:ea typeface="宋体" panose="02010600030101010101" pitchFamily="2" charset="-122"/>
              </a:rPr>
              <a:t>，得挪威人在</a:t>
            </a:r>
            <a:r>
              <a:rPr lang="en-US" altLang="zh-CN" dirty="0" smtClean="0">
                <a:latin typeface="Arial" panose="020B0604020202020204" pitchFamily="34" charset="0"/>
                <a:ea typeface="宋体" panose="02010600030101010101" pitchFamily="2" charset="-122"/>
              </a:rPr>
              <a:t>1,2</a:t>
            </a:r>
            <a:r>
              <a:rPr lang="zh-CN" altLang="en-US" dirty="0" smtClean="0">
                <a:latin typeface="Arial" panose="020B0604020202020204" pitchFamily="34" charset="0"/>
                <a:ea typeface="宋体" panose="02010600030101010101" pitchFamily="2" charset="-122"/>
              </a:rPr>
              <a:t>为蓝色</a:t>
            </a:r>
            <a:r>
              <a:rPr lang="en-US" altLang="zh-CN" dirty="0" smtClean="0">
                <a:latin typeface="Arial" panose="020B0604020202020204" pitchFamily="34" charset="0"/>
                <a:ea typeface="宋体" panose="02010600030101010101" pitchFamily="2" charset="-122"/>
              </a:rPr>
              <a:t>,3</a:t>
            </a:r>
            <a:r>
              <a:rPr lang="zh-CN" altLang="en-US" dirty="0" smtClean="0">
                <a:latin typeface="Arial" panose="020B0604020202020204" pitchFamily="34" charset="0"/>
                <a:ea typeface="宋体" panose="02010600030101010101" pitchFamily="2" charset="-122"/>
              </a:rPr>
              <a:t>里的人喝牛奶</a:t>
            </a:r>
          </a:p>
          <a:p>
            <a:r>
              <a:rPr lang="zh-CN" altLang="en-US" dirty="0" smtClean="0">
                <a:latin typeface="Arial" panose="020B0604020202020204" pitchFamily="34" charset="0"/>
                <a:ea typeface="宋体" panose="02010600030101010101" pitchFamily="2" charset="-122"/>
              </a:rPr>
              <a:t>根据条件</a:t>
            </a:r>
            <a:r>
              <a:rPr lang="en-US" altLang="zh-CN" dirty="0" smtClean="0">
                <a:latin typeface="Arial" panose="020B0604020202020204" pitchFamily="34" charset="0"/>
                <a:ea typeface="宋体" panose="02010600030101010101" pitchFamily="2" charset="-122"/>
              </a:rPr>
              <a:t>4</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5</a:t>
            </a:r>
            <a:r>
              <a:rPr lang="zh-CN" altLang="en-US" dirty="0" smtClean="0">
                <a:latin typeface="Arial" panose="020B0604020202020204" pitchFamily="34" charset="0"/>
                <a:ea typeface="宋体" panose="02010600030101010101" pitchFamily="2" charset="-122"/>
              </a:rPr>
              <a:t>，得绿房间不可能是</a:t>
            </a:r>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和</a:t>
            </a:r>
            <a:r>
              <a:rPr lang="en-US" altLang="zh-CN" dirty="0" smtClean="0">
                <a:latin typeface="Arial" panose="020B0604020202020204" pitchFamily="34" charset="0"/>
                <a:ea typeface="宋体" panose="02010600030101010101" pitchFamily="2" charset="-122"/>
              </a:rPr>
              <a:t>3</a:t>
            </a:r>
            <a:r>
              <a:rPr lang="zh-CN" altLang="en-US" dirty="0" smtClean="0">
                <a:latin typeface="Arial" panose="020B0604020202020204" pitchFamily="34" charset="0"/>
                <a:ea typeface="宋体" panose="02010600030101010101" pitchFamily="2" charset="-122"/>
              </a:rPr>
              <a:t>，且因为在白房间左边，所以不可能</a:t>
            </a:r>
            <a:r>
              <a:rPr lang="en-US" altLang="zh-CN" dirty="0" smtClean="0">
                <a:latin typeface="Arial" panose="020B0604020202020204" pitchFamily="34" charset="0"/>
                <a:ea typeface="宋体" panose="02010600030101010101" pitchFamily="2" charset="-122"/>
              </a:rPr>
              <a:t>1</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5</a:t>
            </a:r>
            <a:r>
              <a:rPr lang="zh-CN" altLang="en-US" dirty="0" smtClean="0">
                <a:latin typeface="Arial" panose="020B0604020202020204" pitchFamily="34" charset="0"/>
                <a:ea typeface="宋体" panose="02010600030101010101" pitchFamily="2" charset="-122"/>
              </a:rPr>
              <a:t>，所以只能是</a:t>
            </a:r>
            <a:r>
              <a:rPr lang="en-US" altLang="zh-CN" dirty="0" smtClean="0">
                <a:latin typeface="Arial" panose="020B0604020202020204" pitchFamily="34" charset="0"/>
                <a:ea typeface="宋体" panose="02010600030101010101" pitchFamily="2" charset="-122"/>
              </a:rPr>
              <a:t>4</a:t>
            </a:r>
            <a:r>
              <a:rPr lang="zh-CN" altLang="en-US" dirty="0" smtClean="0">
                <a:latin typeface="Arial" panose="020B0604020202020204" pitchFamily="34" charset="0"/>
                <a:ea typeface="宋体" panose="02010600030101010101" pitchFamily="2" charset="-122"/>
              </a:rPr>
              <a:t>，且饮料为咖啡</a:t>
            </a:r>
          </a:p>
          <a:p>
            <a:r>
              <a:rPr lang="zh-CN" altLang="en-US" dirty="0" smtClean="0">
                <a:latin typeface="Arial" panose="020B0604020202020204" pitchFamily="34" charset="0"/>
                <a:ea typeface="宋体" panose="02010600030101010101" pitchFamily="2" charset="-122"/>
              </a:rPr>
              <a:t>根据条件</a:t>
            </a:r>
            <a:r>
              <a:rPr lang="en-US" altLang="zh-CN" dirty="0" smtClean="0">
                <a:latin typeface="Arial" panose="020B0604020202020204" pitchFamily="34" charset="0"/>
                <a:ea typeface="宋体" panose="02010600030101010101" pitchFamily="2" charset="-122"/>
              </a:rPr>
              <a:t>4</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5</a:t>
            </a:r>
            <a:r>
              <a:rPr lang="zh-CN" altLang="en-US" dirty="0" smtClean="0">
                <a:latin typeface="Arial" panose="020B0604020202020204" pitchFamily="34" charset="0"/>
                <a:ea typeface="宋体" panose="02010600030101010101" pitchFamily="2" charset="-122"/>
              </a:rPr>
              <a:t>为白</a:t>
            </a:r>
          </a:p>
          <a:p>
            <a:r>
              <a:rPr lang="zh-CN" altLang="en-US" dirty="0" smtClean="0">
                <a:latin typeface="Arial" panose="020B0604020202020204" pitchFamily="34" charset="0"/>
                <a:ea typeface="宋体" panose="02010600030101010101" pitchFamily="2" charset="-122"/>
              </a:rPr>
              <a:t>根据条件</a:t>
            </a:r>
            <a:r>
              <a:rPr lang="en-US" altLang="zh-CN" dirty="0" smtClean="0">
                <a:latin typeface="Arial" panose="020B0604020202020204" pitchFamily="34" charset="0"/>
                <a:ea typeface="宋体" panose="02010600030101010101" pitchFamily="2" charset="-122"/>
              </a:rPr>
              <a:t>1</a:t>
            </a:r>
            <a:r>
              <a:rPr lang="zh-CN" altLang="en-US" dirty="0" smtClean="0">
                <a:latin typeface="Arial" panose="020B0604020202020204" pitchFamily="34" charset="0"/>
                <a:ea typeface="宋体" panose="02010600030101010101" pitchFamily="2" charset="-122"/>
              </a:rPr>
              <a:t>，房间</a:t>
            </a:r>
            <a:r>
              <a:rPr lang="en-US" altLang="zh-CN" dirty="0" smtClean="0">
                <a:latin typeface="Arial" panose="020B0604020202020204" pitchFamily="34" charset="0"/>
                <a:ea typeface="宋体" panose="02010600030101010101" pitchFamily="2" charset="-122"/>
              </a:rPr>
              <a:t>1</a:t>
            </a:r>
            <a:r>
              <a:rPr lang="zh-CN" altLang="en-US" dirty="0" smtClean="0">
                <a:latin typeface="Arial" panose="020B0604020202020204" pitchFamily="34" charset="0"/>
                <a:ea typeface="宋体" panose="02010600030101010101" pitchFamily="2" charset="-122"/>
              </a:rPr>
              <a:t>不可能是红色，所以</a:t>
            </a:r>
            <a:r>
              <a:rPr lang="en-US" altLang="zh-CN" dirty="0" smtClean="0">
                <a:latin typeface="Arial" panose="020B0604020202020204" pitchFamily="34" charset="0"/>
                <a:ea typeface="宋体" panose="02010600030101010101" pitchFamily="2" charset="-122"/>
              </a:rPr>
              <a:t>3</a:t>
            </a:r>
            <a:r>
              <a:rPr lang="zh-CN" altLang="en-US" dirty="0" smtClean="0">
                <a:latin typeface="Arial" panose="020B0604020202020204" pitchFamily="34" charset="0"/>
                <a:ea typeface="宋体" panose="02010600030101010101" pitchFamily="2" charset="-122"/>
              </a:rPr>
              <a:t>是红色，</a:t>
            </a:r>
            <a:r>
              <a:rPr lang="en-US" altLang="zh-CN" dirty="0" smtClean="0">
                <a:latin typeface="Arial" panose="020B0604020202020204" pitchFamily="34" charset="0"/>
                <a:ea typeface="宋体" panose="02010600030101010101" pitchFamily="2" charset="-122"/>
              </a:rPr>
              <a:t>1</a:t>
            </a:r>
            <a:r>
              <a:rPr lang="zh-CN" altLang="en-US" dirty="0" smtClean="0">
                <a:latin typeface="Arial" panose="020B0604020202020204" pitchFamily="34" charset="0"/>
                <a:ea typeface="宋体" panose="02010600030101010101" pitchFamily="2" charset="-122"/>
              </a:rPr>
              <a:t>是黄色，英国人在</a:t>
            </a:r>
            <a:r>
              <a:rPr lang="en-US" altLang="zh-CN" dirty="0" smtClean="0">
                <a:latin typeface="Arial" panose="020B0604020202020204" pitchFamily="34" charset="0"/>
                <a:ea typeface="宋体" panose="02010600030101010101" pitchFamily="2" charset="-122"/>
              </a:rPr>
              <a:t>3</a:t>
            </a:r>
            <a:r>
              <a:rPr lang="zh-CN" altLang="en-US" dirty="0" smtClean="0">
                <a:latin typeface="Arial" panose="020B0604020202020204" pitchFamily="34" charset="0"/>
                <a:ea typeface="宋体" panose="02010600030101010101" pitchFamily="2" charset="-122"/>
              </a:rPr>
              <a:t>号房</a:t>
            </a:r>
          </a:p>
          <a:p>
            <a:r>
              <a:rPr lang="zh-CN" altLang="en-US" dirty="0" smtClean="0">
                <a:latin typeface="Arial" panose="020B0604020202020204" pitchFamily="34" charset="0"/>
                <a:ea typeface="宋体" panose="02010600030101010101" pitchFamily="2" charset="-122"/>
              </a:rPr>
              <a:t>根据条件</a:t>
            </a:r>
            <a:r>
              <a:rPr lang="en-US" altLang="zh-CN" dirty="0" smtClean="0">
                <a:latin typeface="Arial" panose="020B0604020202020204" pitchFamily="34" charset="0"/>
                <a:ea typeface="宋体" panose="02010600030101010101" pitchFamily="2" charset="-122"/>
              </a:rPr>
              <a:t>7</a:t>
            </a:r>
            <a:r>
              <a:rPr lang="zh-CN" altLang="en-US" dirty="0" smtClean="0">
                <a:latin typeface="Arial" panose="020B0604020202020204" pitchFamily="34" charset="0"/>
                <a:ea typeface="宋体" panose="02010600030101010101" pitchFamily="2" charset="-122"/>
              </a:rPr>
              <a:t>和</a:t>
            </a:r>
            <a:r>
              <a:rPr lang="en-US" altLang="zh-CN" dirty="0" smtClean="0">
                <a:latin typeface="Arial" panose="020B0604020202020204" pitchFamily="34" charset="0"/>
                <a:ea typeface="宋体" panose="02010600030101010101" pitchFamily="2" charset="-122"/>
              </a:rPr>
              <a:t>11</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1</a:t>
            </a:r>
            <a:r>
              <a:rPr lang="zh-CN" altLang="en-US" dirty="0" smtClean="0">
                <a:latin typeface="Arial" panose="020B0604020202020204" pitchFamily="34" charset="0"/>
                <a:ea typeface="宋体" panose="02010600030101010101" pitchFamily="2" charset="-122"/>
              </a:rPr>
              <a:t>号房的人</a:t>
            </a:r>
            <a:r>
              <a:rPr lang="en-US" altLang="zh-CN" dirty="0" err="1" smtClean="0">
                <a:latin typeface="Arial" panose="020B0604020202020204" pitchFamily="34" charset="0"/>
                <a:ea typeface="宋体" panose="02010600030101010101" pitchFamily="2" charset="-122"/>
              </a:rPr>
              <a:t>dullhill</a:t>
            </a:r>
            <a:r>
              <a:rPr lang="zh-CN" altLang="en-US" dirty="0" smtClean="0">
                <a:latin typeface="Arial" panose="020B0604020202020204" pitchFamily="34" charset="0"/>
                <a:ea typeface="宋体" panose="02010600030101010101" pitchFamily="2" charset="-122"/>
              </a:rPr>
              <a:t>香烟，</a:t>
            </a:r>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号房有匹马</a:t>
            </a:r>
          </a:p>
          <a:p>
            <a:r>
              <a:rPr lang="zh-CN" altLang="en-US" dirty="0" smtClean="0">
                <a:latin typeface="Arial" panose="020B0604020202020204" pitchFamily="34" charset="0"/>
                <a:ea typeface="宋体" panose="02010600030101010101" pitchFamily="2" charset="-122"/>
              </a:rPr>
              <a:t>根据条件</a:t>
            </a:r>
            <a:r>
              <a:rPr lang="en-US" altLang="zh-CN" dirty="0" smtClean="0">
                <a:latin typeface="Arial" panose="020B0604020202020204" pitchFamily="34" charset="0"/>
                <a:ea typeface="宋体" panose="02010600030101010101" pitchFamily="2" charset="-122"/>
              </a:rPr>
              <a:t>3</a:t>
            </a:r>
            <a:r>
              <a:rPr lang="zh-CN" altLang="en-US" dirty="0" smtClean="0">
                <a:latin typeface="Arial" panose="020B0604020202020204" pitchFamily="34" charset="0"/>
                <a:ea typeface="宋体" panose="02010600030101010101" pitchFamily="2" charset="-122"/>
              </a:rPr>
              <a:t>和</a:t>
            </a:r>
            <a:r>
              <a:rPr lang="en-US" altLang="zh-CN" dirty="0" smtClean="0">
                <a:latin typeface="Arial" panose="020B0604020202020204" pitchFamily="34" charset="0"/>
                <a:ea typeface="宋体" panose="02010600030101010101" pitchFamily="2" charset="-122"/>
              </a:rPr>
              <a:t>12</a:t>
            </a:r>
            <a:r>
              <a:rPr lang="zh-CN" altLang="en-US" dirty="0" smtClean="0">
                <a:latin typeface="Arial" panose="020B0604020202020204" pitchFamily="34" charset="0"/>
                <a:ea typeface="宋体" panose="02010600030101010101" pitchFamily="2" charset="-122"/>
              </a:rPr>
              <a:t>，挪威人不喝啤酒和茶，所以只能是水</a:t>
            </a:r>
          </a:p>
          <a:p>
            <a:r>
              <a:rPr lang="zh-CN" altLang="en-US" dirty="0" smtClean="0">
                <a:latin typeface="Arial" panose="020B0604020202020204" pitchFamily="34" charset="0"/>
                <a:ea typeface="宋体" panose="02010600030101010101" pitchFamily="2" charset="-122"/>
              </a:rPr>
              <a:t>啤酒只能在</a:t>
            </a:r>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或</a:t>
            </a:r>
            <a:r>
              <a:rPr lang="en-US" altLang="zh-CN" dirty="0" smtClean="0">
                <a:latin typeface="Arial" panose="020B0604020202020204" pitchFamily="34" charset="0"/>
                <a:ea typeface="宋体" panose="02010600030101010101" pitchFamily="2" charset="-122"/>
              </a:rPr>
              <a:t>5</a:t>
            </a:r>
            <a:r>
              <a:rPr lang="zh-CN" altLang="en-US" dirty="0" smtClean="0">
                <a:latin typeface="Arial" panose="020B0604020202020204" pitchFamily="34" charset="0"/>
                <a:ea typeface="宋体" panose="02010600030101010101" pitchFamily="2" charset="-122"/>
              </a:rPr>
              <a:t>，即只能是丹麦、德国或瑞士人喝，根据条件</a:t>
            </a:r>
            <a:r>
              <a:rPr lang="en-US" altLang="zh-CN" dirty="0" smtClean="0">
                <a:latin typeface="Arial" panose="020B0604020202020204" pitchFamily="34" charset="0"/>
                <a:ea typeface="宋体" panose="02010600030101010101" pitchFamily="2" charset="-122"/>
              </a:rPr>
              <a:t>3</a:t>
            </a:r>
            <a:r>
              <a:rPr lang="zh-CN" altLang="en-US" dirty="0" smtClean="0">
                <a:latin typeface="Arial" panose="020B0604020202020204" pitchFamily="34" charset="0"/>
                <a:ea typeface="宋体" panose="02010600030101010101" pitchFamily="2" charset="-122"/>
              </a:rPr>
              <a:t>，不是丹麦人喝，根据条件</a:t>
            </a:r>
            <a:r>
              <a:rPr lang="en-US" altLang="zh-CN" dirty="0" smtClean="0">
                <a:latin typeface="Arial" panose="020B0604020202020204" pitchFamily="34" charset="0"/>
                <a:ea typeface="宋体" panose="02010600030101010101" pitchFamily="2" charset="-122"/>
              </a:rPr>
              <a:t>12</a:t>
            </a:r>
            <a:r>
              <a:rPr lang="zh-CN" altLang="en-US" dirty="0" smtClean="0">
                <a:latin typeface="Arial" panose="020B0604020202020204" pitchFamily="34" charset="0"/>
                <a:ea typeface="宋体" panose="02010600030101010101" pitchFamily="2" charset="-122"/>
              </a:rPr>
              <a:t>和</a:t>
            </a:r>
            <a:r>
              <a:rPr lang="en-US" altLang="zh-CN" dirty="0" smtClean="0">
                <a:latin typeface="Arial" panose="020B0604020202020204" pitchFamily="34" charset="0"/>
                <a:ea typeface="宋体" panose="02010600030101010101" pitchFamily="2" charset="-122"/>
              </a:rPr>
              <a:t>13</a:t>
            </a:r>
            <a:r>
              <a:rPr lang="zh-CN" altLang="en-US" dirty="0" smtClean="0">
                <a:latin typeface="Arial" panose="020B0604020202020204" pitchFamily="34" charset="0"/>
                <a:ea typeface="宋体" panose="02010600030101010101" pitchFamily="2" charset="-122"/>
              </a:rPr>
              <a:t>，不是德国人，所以只能是瑞士人，又根据条件</a:t>
            </a:r>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，不可能在</a:t>
            </a:r>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号房，所以只能是</a:t>
            </a:r>
            <a:r>
              <a:rPr lang="en-US" altLang="zh-CN" dirty="0" smtClean="0">
                <a:latin typeface="Arial" panose="020B0604020202020204" pitchFamily="34" charset="0"/>
                <a:ea typeface="宋体" panose="02010600030101010101" pitchFamily="2" charset="-122"/>
              </a:rPr>
              <a:t>5</a:t>
            </a:r>
            <a:r>
              <a:rPr lang="zh-CN" altLang="en-US" dirty="0" smtClean="0">
                <a:latin typeface="Arial" panose="020B0604020202020204" pitchFamily="34" charset="0"/>
                <a:ea typeface="宋体" panose="02010600030101010101" pitchFamily="2" charset="-122"/>
              </a:rPr>
              <a:t>号房，得</a:t>
            </a:r>
            <a:r>
              <a:rPr lang="en-US" altLang="zh-CN" dirty="0" smtClean="0">
                <a:latin typeface="Arial" panose="020B0604020202020204" pitchFamily="34" charset="0"/>
                <a:ea typeface="宋体" panose="02010600030101010101" pitchFamily="2" charset="-122"/>
              </a:rPr>
              <a:t>5</a:t>
            </a:r>
            <a:r>
              <a:rPr lang="zh-CN" altLang="en-US" dirty="0" smtClean="0">
                <a:latin typeface="Arial" panose="020B0604020202020204" pitchFamily="34" charset="0"/>
                <a:ea typeface="宋体" panose="02010600030101010101" pitchFamily="2" charset="-122"/>
              </a:rPr>
              <a:t>号房住瑞士人，喝啤酒，抽</a:t>
            </a:r>
            <a:r>
              <a:rPr lang="en-US" altLang="zh-CN" dirty="0" err="1" smtClean="0">
                <a:latin typeface="Arial" panose="020B0604020202020204" pitchFamily="34" charset="0"/>
                <a:ea typeface="宋体" panose="02010600030101010101" pitchFamily="2" charset="-122"/>
              </a:rPr>
              <a:t>bluemaster</a:t>
            </a:r>
            <a:r>
              <a:rPr lang="zh-CN" altLang="en-US" dirty="0" smtClean="0">
                <a:latin typeface="Arial" panose="020B0604020202020204" pitchFamily="34" charset="0"/>
                <a:ea typeface="宋体" panose="02010600030101010101" pitchFamily="2" charset="-122"/>
              </a:rPr>
              <a:t>，养狗</a:t>
            </a:r>
          </a:p>
          <a:p>
            <a:r>
              <a:rPr lang="zh-CN" altLang="en-US" dirty="0" smtClean="0">
                <a:latin typeface="Arial" panose="020B0604020202020204" pitchFamily="34" charset="0"/>
                <a:ea typeface="宋体" panose="02010600030101010101" pitchFamily="2" charset="-122"/>
              </a:rPr>
              <a:t>剩下茶只能在</a:t>
            </a:r>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号房，住丹麦人</a:t>
            </a:r>
          </a:p>
          <a:p>
            <a:r>
              <a:rPr lang="zh-CN" altLang="en-US" dirty="0" smtClean="0">
                <a:latin typeface="Arial" panose="020B0604020202020204" pitchFamily="34" charset="0"/>
                <a:ea typeface="宋体" panose="02010600030101010101" pitchFamily="2" charset="-122"/>
              </a:rPr>
              <a:t>德国人只能在</a:t>
            </a:r>
            <a:r>
              <a:rPr lang="en-US" altLang="zh-CN" dirty="0" smtClean="0">
                <a:latin typeface="Arial" panose="020B0604020202020204" pitchFamily="34" charset="0"/>
                <a:ea typeface="宋体" panose="02010600030101010101" pitchFamily="2" charset="-122"/>
              </a:rPr>
              <a:t>4</a:t>
            </a:r>
            <a:r>
              <a:rPr lang="zh-CN" altLang="en-US" dirty="0" smtClean="0">
                <a:latin typeface="Arial" panose="020B0604020202020204" pitchFamily="34" charset="0"/>
                <a:ea typeface="宋体" panose="02010600030101010101" pitchFamily="2" charset="-122"/>
              </a:rPr>
              <a:t>号房，根据条件</a:t>
            </a:r>
            <a:r>
              <a:rPr lang="en-US" altLang="zh-CN" dirty="0" smtClean="0">
                <a:latin typeface="Arial" panose="020B0604020202020204" pitchFamily="34" charset="0"/>
                <a:ea typeface="宋体" panose="02010600030101010101" pitchFamily="2" charset="-122"/>
              </a:rPr>
              <a:t>13</a:t>
            </a:r>
            <a:r>
              <a:rPr lang="zh-CN" altLang="en-US" dirty="0" smtClean="0">
                <a:latin typeface="Arial" panose="020B0604020202020204" pitchFamily="34" charset="0"/>
                <a:ea typeface="宋体" panose="02010600030101010101" pitchFamily="2" charset="-122"/>
              </a:rPr>
              <a:t>，抽</a:t>
            </a:r>
            <a:r>
              <a:rPr lang="en-US" altLang="zh-CN" dirty="0" smtClean="0">
                <a:latin typeface="Arial" panose="020B0604020202020204" pitchFamily="34" charset="0"/>
                <a:ea typeface="宋体" panose="02010600030101010101" pitchFamily="2" charset="-122"/>
              </a:rPr>
              <a:t>prince</a:t>
            </a:r>
            <a:r>
              <a:rPr lang="zh-CN" altLang="en-US" dirty="0" smtClean="0">
                <a:latin typeface="Arial" panose="020B0604020202020204" pitchFamily="34" charset="0"/>
                <a:ea typeface="宋体" panose="02010600030101010101" pitchFamily="2" charset="-122"/>
              </a:rPr>
              <a:t>香烟</a:t>
            </a:r>
          </a:p>
          <a:p>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3</a:t>
            </a:r>
            <a:r>
              <a:rPr lang="zh-CN" altLang="en-US" dirty="0" smtClean="0">
                <a:latin typeface="Arial" panose="020B0604020202020204" pitchFamily="34" charset="0"/>
                <a:ea typeface="宋体" panose="02010600030101010101" pitchFamily="2" charset="-122"/>
              </a:rPr>
              <a:t>号房的人分别抽混合烟和</a:t>
            </a:r>
            <a:r>
              <a:rPr lang="en-US" altLang="zh-CN" dirty="0" err="1" smtClean="0">
                <a:latin typeface="Arial" panose="020B0604020202020204" pitchFamily="34" charset="0"/>
                <a:ea typeface="宋体" panose="02010600030101010101" pitchFamily="2" charset="-122"/>
              </a:rPr>
              <a:t>pallmall</a:t>
            </a:r>
            <a:r>
              <a:rPr lang="zh-CN" altLang="en-US" dirty="0" smtClean="0">
                <a:latin typeface="Arial" panose="020B0604020202020204" pitchFamily="34" charset="0"/>
                <a:ea typeface="宋体" panose="02010600030101010101" pitchFamily="2" charset="-122"/>
              </a:rPr>
              <a:t>烟，根据条件</a:t>
            </a:r>
            <a:r>
              <a:rPr lang="en-US" altLang="zh-CN" dirty="0" smtClean="0">
                <a:latin typeface="Arial" panose="020B0604020202020204" pitchFamily="34" charset="0"/>
                <a:ea typeface="宋体" panose="02010600030101010101" pitchFamily="2" charset="-122"/>
              </a:rPr>
              <a:t>6</a:t>
            </a:r>
            <a:r>
              <a:rPr lang="zh-CN" altLang="en-US" dirty="0" smtClean="0">
                <a:latin typeface="Arial" panose="020B0604020202020204" pitchFamily="34" charset="0"/>
                <a:ea typeface="宋体" panose="02010600030101010101" pitchFamily="2" charset="-122"/>
              </a:rPr>
              <a:t>，抽</a:t>
            </a:r>
            <a:r>
              <a:rPr lang="en-US" altLang="zh-CN" dirty="0" err="1" smtClean="0">
                <a:latin typeface="Arial" panose="020B0604020202020204" pitchFamily="34" charset="0"/>
                <a:ea typeface="宋体" panose="02010600030101010101" pitchFamily="2" charset="-122"/>
              </a:rPr>
              <a:t>pallmall</a:t>
            </a:r>
            <a:r>
              <a:rPr lang="zh-CN" altLang="en-US" dirty="0" smtClean="0">
                <a:latin typeface="Arial" panose="020B0604020202020204" pitchFamily="34" charset="0"/>
                <a:ea typeface="宋体" panose="02010600030101010101" pitchFamily="2" charset="-122"/>
              </a:rPr>
              <a:t>烟的人不可能在</a:t>
            </a:r>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，只能</a:t>
            </a:r>
            <a:r>
              <a:rPr lang="en-US" altLang="zh-CN" dirty="0" smtClean="0">
                <a:latin typeface="Arial" panose="020B0604020202020204" pitchFamily="34" charset="0"/>
                <a:ea typeface="宋体" panose="02010600030101010101" pitchFamily="2" charset="-122"/>
              </a:rPr>
              <a:t>3</a:t>
            </a:r>
            <a:r>
              <a:rPr lang="zh-CN" altLang="en-US" dirty="0" smtClean="0">
                <a:latin typeface="Arial" panose="020B0604020202020204" pitchFamily="34" charset="0"/>
                <a:ea typeface="宋体" panose="02010600030101010101" pitchFamily="2" charset="-122"/>
              </a:rPr>
              <a:t>，有鸟，混合烟在</a:t>
            </a:r>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号房</a:t>
            </a:r>
            <a:endParaRPr lang="en-US" altLang="zh-CN" dirty="0" smtClean="0">
              <a:latin typeface="Arial" panose="020B0604020202020204" pitchFamily="34" charset="0"/>
              <a:ea typeface="宋体" panose="02010600030101010101" pitchFamily="2" charset="-122"/>
            </a:endParaRPr>
          </a:p>
          <a:p>
            <a:r>
              <a:rPr lang="zh-CN" altLang="en-US" dirty="0" smtClean="0">
                <a:latin typeface="Arial" panose="020B0604020202020204" pitchFamily="34" charset="0"/>
                <a:ea typeface="宋体" panose="02010600030101010101" pitchFamily="2" charset="-122"/>
              </a:rPr>
              <a:t>根据条件</a:t>
            </a:r>
            <a:r>
              <a:rPr lang="en-US" altLang="zh-CN" dirty="0" smtClean="0">
                <a:latin typeface="Arial" panose="020B0604020202020204" pitchFamily="34" charset="0"/>
                <a:ea typeface="宋体" panose="02010600030101010101" pitchFamily="2" charset="-122"/>
              </a:rPr>
              <a:t>10</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1</a:t>
            </a:r>
            <a:r>
              <a:rPr lang="zh-CN" altLang="en-US" dirty="0" smtClean="0">
                <a:latin typeface="Arial" panose="020B0604020202020204" pitchFamily="34" charset="0"/>
                <a:ea typeface="宋体" panose="02010600030101010101" pitchFamily="2" charset="-122"/>
              </a:rPr>
              <a:t>号房里有猫</a:t>
            </a:r>
            <a:endParaRPr lang="en-US" altLang="zh-CN" dirty="0" smtClean="0">
              <a:latin typeface="Arial" panose="020B0604020202020204" pitchFamily="34" charset="0"/>
              <a:ea typeface="宋体" panose="02010600030101010101" pitchFamily="2" charset="-122"/>
            </a:endParaRPr>
          </a:p>
          <a:p>
            <a:r>
              <a:rPr lang="zh-CN" altLang="en-US" dirty="0" smtClean="0">
                <a:latin typeface="Arial" panose="020B0604020202020204" pitchFamily="34" charset="0"/>
                <a:ea typeface="宋体" panose="02010600030101010101" pitchFamily="2" charset="-122"/>
              </a:rPr>
              <a:t>最后</a:t>
            </a:r>
            <a:r>
              <a:rPr lang="en-US" altLang="zh-CN" dirty="0" smtClean="0">
                <a:latin typeface="Arial" panose="020B0604020202020204" pitchFamily="34" charset="0"/>
                <a:ea typeface="宋体" panose="02010600030101010101" pitchFamily="2" charset="-122"/>
              </a:rPr>
              <a:t>4</a:t>
            </a:r>
            <a:r>
              <a:rPr lang="zh-CN" altLang="en-US" dirty="0" smtClean="0">
                <a:latin typeface="Arial" panose="020B0604020202020204" pitchFamily="34" charset="0"/>
                <a:ea typeface="宋体" panose="02010600030101010101" pitchFamily="2" charset="-122"/>
              </a:rPr>
              <a:t>号房里是鱼</a:t>
            </a:r>
          </a:p>
          <a:p>
            <a:endParaRPr lang="zh-CN" altLang="en-US" dirty="0" smtClean="0">
              <a:latin typeface="Arial" panose="020B0604020202020204" pitchFamily="34" charset="0"/>
              <a:ea typeface="宋体" panose="02010600030101010101" pitchFamily="2" charset="-122"/>
            </a:endParaRPr>
          </a:p>
          <a:p>
            <a:endParaRPr lang="zh-CN" altLang="en-US" dirty="0" smtClean="0">
              <a:latin typeface="Arial" panose="020B0604020202020204" pitchFamily="34" charset="0"/>
              <a:ea typeface="宋体" panose="02010600030101010101" pitchFamily="2" charset="-122"/>
            </a:endParaRPr>
          </a:p>
          <a:p>
            <a:endParaRPr lang="zh-CN" altLang="en-US" dirty="0" smtClean="0">
              <a:latin typeface="Arial" panose="020B0604020202020204" pitchFamily="34" charset="0"/>
              <a:ea typeface="宋体" panose="02010600030101010101" pitchFamily="2" charset="-122"/>
            </a:endParaRPr>
          </a:p>
          <a:p>
            <a:endParaRPr lang="zh-CN" altLang="en-US" dirty="0" smtClean="0">
              <a:latin typeface="Arial" panose="020B0604020202020204" pitchFamily="34" charset="0"/>
              <a:ea typeface="宋体" panose="02010600030101010101" pitchFamily="2" charset="-122"/>
            </a:endParaRPr>
          </a:p>
          <a:p>
            <a:endParaRPr lang="zh-CN" altLang="en-US"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40219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85763" marR="0" indent="-385763" algn="l" defTabSz="914400" rtl="0" eaLnBrk="1" fontAlgn="auto" latinLnBrk="0" hangingPunct="1">
              <a:lnSpc>
                <a:spcPct val="100000"/>
              </a:lnSpc>
              <a:spcBef>
                <a:spcPts val="0"/>
              </a:spcBef>
              <a:spcAft>
                <a:spcPts val="0"/>
              </a:spcAft>
              <a:buClrTx/>
              <a:buSzTx/>
              <a:buFontTx/>
              <a:buNone/>
              <a:tabLst/>
              <a:defRPr/>
            </a:pPr>
            <a:r>
              <a:rPr lang="zh-CN" altLang="en-US" dirty="0" smtClean="0"/>
              <a:t>从一个公式消去一个存在量词的一般规则是以一个</a:t>
            </a:r>
            <a:r>
              <a:rPr lang="en-US" altLang="zh-CN" dirty="0" err="1" smtClean="0"/>
              <a:t>Skolem</a:t>
            </a:r>
            <a:r>
              <a:rPr lang="zh-CN" altLang="en-US" dirty="0" smtClean="0"/>
              <a:t>函数代替每个出现的存在量词的量化变量，而这个</a:t>
            </a:r>
            <a:r>
              <a:rPr lang="en-US" altLang="zh-CN" dirty="0" err="1" smtClean="0"/>
              <a:t>skolem</a:t>
            </a:r>
            <a:r>
              <a:rPr lang="zh-CN" altLang="en-US" dirty="0" smtClean="0"/>
              <a:t>函数的变量就是由哪些全称量词所约束的全称量词量化变量，这些全称量词的辖域包括要被消去的存在量词的辖域内。</a:t>
            </a:r>
            <a:r>
              <a:rPr lang="en-US" altLang="zh-CN" dirty="0" err="1" smtClean="0"/>
              <a:t>Skolem</a:t>
            </a:r>
            <a:r>
              <a:rPr lang="zh-CN" altLang="en-US" dirty="0" smtClean="0"/>
              <a:t>函数所使用的函数符号必须是新的，即不允许是公式中已经出现过的函数符号。</a:t>
            </a:r>
          </a:p>
          <a:p>
            <a:pPr marL="385763" indent="-385763">
              <a:defRPr/>
            </a:pP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33</a:t>
            </a:fld>
            <a:endParaRPr lang="zh-CN" altLang="en-US"/>
          </a:p>
        </p:txBody>
      </p:sp>
    </p:spTree>
    <p:extLst>
      <p:ext uri="{BB962C8B-B14F-4D97-AF65-F5344CB8AC3E}">
        <p14:creationId xmlns:p14="http://schemas.microsoft.com/office/powerpoint/2010/main" val="750957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宋体" panose="02010600030101010101" pitchFamily="2" charset="-122"/>
                <a:ea typeface="+mn-ea"/>
              </a:rPr>
              <a:t>去掉存在量词，每个全称量词都有自己的变量；所有全称量词移到公式左边</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34</a:t>
            </a:fld>
            <a:endParaRPr lang="zh-CN" altLang="en-US"/>
          </a:p>
        </p:txBody>
      </p:sp>
    </p:spTree>
    <p:extLst>
      <p:ext uri="{BB962C8B-B14F-4D97-AF65-F5344CB8AC3E}">
        <p14:creationId xmlns:p14="http://schemas.microsoft.com/office/powerpoint/2010/main" val="2702533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宋体" panose="02010600030101010101" pitchFamily="2" charset="-122"/>
                <a:ea typeface="+mn-ea"/>
              </a:rPr>
              <a:t>所有量词均被全称量化。全称量词的次序不重要。消去前缀，即消去全称量词。 </a:t>
            </a:r>
            <a:endParaRPr lang="en-US" altLang="zh-CN" sz="12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35</a:t>
            </a:fld>
            <a:endParaRPr lang="zh-CN" altLang="en-US"/>
          </a:p>
        </p:txBody>
      </p:sp>
    </p:spTree>
    <p:extLst>
      <p:ext uri="{BB962C8B-B14F-4D97-AF65-F5344CB8AC3E}">
        <p14:creationId xmlns:p14="http://schemas.microsoft.com/office/powerpoint/2010/main" val="2734337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宋体" panose="02010600030101010101" pitchFamily="2" charset="-122"/>
                <a:ea typeface="+mn-ea"/>
              </a:rPr>
              <a:t>更换变量符号的名称，使一个变量符号不出现一个以上子句中。</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36</a:t>
            </a:fld>
            <a:endParaRPr lang="zh-CN" altLang="en-US"/>
          </a:p>
        </p:txBody>
      </p:sp>
    </p:spTree>
    <p:extLst>
      <p:ext uri="{BB962C8B-B14F-4D97-AF65-F5344CB8AC3E}">
        <p14:creationId xmlns:p14="http://schemas.microsoft.com/office/powerpoint/2010/main" val="763064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因为它是析取</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37</a:t>
            </a:fld>
            <a:endParaRPr lang="zh-CN" altLang="en-US"/>
          </a:p>
        </p:txBody>
      </p:sp>
    </p:spTree>
    <p:extLst>
      <p:ext uri="{BB962C8B-B14F-4D97-AF65-F5344CB8AC3E}">
        <p14:creationId xmlns:p14="http://schemas.microsoft.com/office/powerpoint/2010/main" val="254874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a:t>
            </a:r>
            <a:r>
              <a:rPr lang="en-US" altLang="zh-CN" sz="1200" b="1" dirty="0" smtClean="0">
                <a:latin typeface="宋体" panose="02010600030101010101" pitchFamily="2" charset="-122"/>
                <a:ea typeface="+mn-ea"/>
              </a:rPr>
              <a:t>σ</a:t>
            </a:r>
            <a:r>
              <a:rPr lang="zh-CN" altLang="en-US" dirty="0" smtClean="0"/>
              <a:t>的变化，是两个父辈子句相同</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42</a:t>
            </a:fld>
            <a:endParaRPr lang="zh-CN" altLang="en-US"/>
          </a:p>
        </p:txBody>
      </p:sp>
    </p:spTree>
    <p:extLst>
      <p:ext uri="{BB962C8B-B14F-4D97-AF65-F5344CB8AC3E}">
        <p14:creationId xmlns:p14="http://schemas.microsoft.com/office/powerpoint/2010/main" val="1084738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43</a:t>
            </a:fld>
            <a:endParaRPr lang="zh-CN" altLang="en-US"/>
          </a:p>
        </p:txBody>
      </p:sp>
    </p:spTree>
    <p:extLst>
      <p:ext uri="{BB962C8B-B14F-4D97-AF65-F5344CB8AC3E}">
        <p14:creationId xmlns:p14="http://schemas.microsoft.com/office/powerpoint/2010/main" val="1219168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重言式也叫永真式，给定一命题公式，若无论对分量作怎样的指派，其对应的真值永为</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True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从以上各例子可以看出，</a:t>
            </a:r>
            <a:r>
              <a:rPr lang="zh-CN" altLang="en-US" dirty="0" smtClean="0"/>
              <a:t>消解可以合并几个运算为一简单的推理规则</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44</a:t>
            </a:fld>
            <a:endParaRPr lang="zh-CN" altLang="en-US"/>
          </a:p>
        </p:txBody>
      </p:sp>
    </p:spTree>
    <p:extLst>
      <p:ext uri="{BB962C8B-B14F-4D97-AF65-F5344CB8AC3E}">
        <p14:creationId xmlns:p14="http://schemas.microsoft.com/office/powerpoint/2010/main" val="3813778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latin typeface="宋体" panose="02010600030101010101" pitchFamily="2" charset="-122"/>
                <a:ea typeface="华文新魏" panose="02010800040101010101" pitchFamily="2" charset="-122"/>
              </a:rPr>
              <a:t>上述简单的对基子句的消解推理规则可推广到含有变量的子句。为了对含有变量的子句使用消解规则，必须找到一个置换，作用于父辈子句，使其含有互补文字。</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45</a:t>
            </a:fld>
            <a:endParaRPr lang="zh-CN" altLang="en-US"/>
          </a:p>
        </p:txBody>
      </p:sp>
    </p:spTree>
    <p:extLst>
      <p:ext uri="{BB962C8B-B14F-4D97-AF65-F5344CB8AC3E}">
        <p14:creationId xmlns:p14="http://schemas.microsoft.com/office/powerpoint/2010/main" val="2384384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fld id="{C6B01C01-9ADB-46CB-8569-58C01D7525F9}" type="slidenum">
              <a:rPr lang="en-US" altLang="zh-CN" sz="1200">
                <a:latin typeface="Times New Roman" panose="02020603050405020304" pitchFamily="18" charset="0"/>
                <a:ea typeface="宋体" panose="02010600030101010101" pitchFamily="2" charset="-122"/>
              </a:rPr>
              <a:pPr eaLnBrk="1" hangingPunct="1"/>
              <a:t>46</a:t>
            </a:fld>
            <a:endParaRPr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35315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机器有一定的推理能力，虽然它的推理过程跟我们人完全不一样。那么这个推理是怎么进行的呢？从自动推理的历史讲起</a:t>
            </a:r>
          </a:p>
        </p:txBody>
      </p:sp>
      <p:sp>
        <p:nvSpPr>
          <p:cNvPr id="17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531DE6-88CF-4CA1-B2EA-2E2B0858EE40}" type="slidenum">
              <a:rPr lang="en-US" altLang="zh-CN" smtClean="0"/>
              <a:pPr/>
              <a:t>6</a:t>
            </a:fld>
            <a:endParaRPr lang="en-US" altLang="zh-CN" smtClean="0"/>
          </a:p>
        </p:txBody>
      </p:sp>
    </p:spTree>
    <p:extLst>
      <p:ext uri="{BB962C8B-B14F-4D97-AF65-F5344CB8AC3E}">
        <p14:creationId xmlns:p14="http://schemas.microsoft.com/office/powerpoint/2010/main" val="37631311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了解什么是消解式后就可以看看</a:t>
            </a:r>
            <a:r>
              <a:rPr lang="zh-CN" altLang="en-US" dirty="0" smtClean="0">
                <a:solidFill>
                  <a:srgbClr val="0000FF"/>
                </a:solidFill>
                <a:latin typeface="Arial" panose="020B0604020202020204" pitchFamily="34" charset="0"/>
                <a:ea typeface="宋体" panose="02010600030101010101" pitchFamily="2" charset="-122"/>
              </a:rPr>
              <a:t>怎么利用消解原理进行证明？采用的是一种消解反演的方法。通俗的说，就是反证法。</a:t>
            </a:r>
            <a:endParaRPr lang="zh-CN" altLang="en-US" dirty="0" smtClean="0">
              <a:latin typeface="Arial" panose="020B0604020202020204" pitchFamily="34" charset="0"/>
              <a:ea typeface="宋体" panose="02010600030101010101" pitchFamily="2" charset="-122"/>
            </a:endParaRPr>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503253A-8990-4A1F-91B7-70DBEA2B9D56}" type="slidenum">
              <a:rPr lang="en-US" altLang="zh-CN" smtClean="0"/>
              <a:pPr/>
              <a:t>47</a:t>
            </a:fld>
            <a:endParaRPr lang="en-US" altLang="zh-CN" smtClean="0"/>
          </a:p>
        </p:txBody>
      </p:sp>
    </p:spTree>
    <p:extLst>
      <p:ext uri="{BB962C8B-B14F-4D97-AF65-F5344CB8AC3E}">
        <p14:creationId xmlns:p14="http://schemas.microsoft.com/office/powerpoint/2010/main" val="814507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设公式</a:t>
            </a:r>
            <a:r>
              <a:rPr lang="en-US" altLang="zh-CN" dirty="0" smtClean="0"/>
              <a:t>L</a:t>
            </a:r>
            <a:r>
              <a:rPr lang="zh-CN" altLang="en-US" dirty="0" smtClean="0"/>
              <a:t>在逻辑上遵循公式集</a:t>
            </a:r>
            <a:r>
              <a:rPr lang="en-US" altLang="zh-CN" dirty="0" smtClean="0"/>
              <a:t>S</a:t>
            </a:r>
            <a:r>
              <a:rPr lang="zh-CN" altLang="en-US" dirty="0" smtClean="0"/>
              <a:t>，那么按照定义满足</a:t>
            </a:r>
            <a:r>
              <a:rPr lang="en-US" altLang="zh-CN" dirty="0" smtClean="0"/>
              <a:t>S</a:t>
            </a:r>
            <a:r>
              <a:rPr lang="zh-CN" altLang="en-US" dirty="0" smtClean="0"/>
              <a:t>的每个解释也满足</a:t>
            </a:r>
            <a:r>
              <a:rPr lang="en-US" altLang="zh-CN" dirty="0" smtClean="0"/>
              <a:t>L</a:t>
            </a:r>
            <a:r>
              <a:rPr lang="zh-CN" altLang="en-US" dirty="0" smtClean="0"/>
              <a:t>。决不会有满足</a:t>
            </a:r>
            <a:r>
              <a:rPr lang="en-US" altLang="zh-CN" dirty="0" smtClean="0"/>
              <a:t>S</a:t>
            </a:r>
            <a:r>
              <a:rPr lang="zh-CN" altLang="en-US" dirty="0" smtClean="0"/>
              <a:t>的解释能够满足</a:t>
            </a:r>
            <a:r>
              <a:rPr lang="en-US" altLang="zh-CN" dirty="0" smtClean="0"/>
              <a:t>~L</a:t>
            </a:r>
            <a:r>
              <a:rPr lang="zh-CN" altLang="en-US" dirty="0" smtClean="0"/>
              <a:t>的，所以不存在能够满足并集</a:t>
            </a:r>
            <a:r>
              <a:rPr lang="en-US" altLang="zh-CN" dirty="0" smtClean="0"/>
              <a:t>SU{~L}</a:t>
            </a:r>
            <a:r>
              <a:rPr lang="zh-CN" altLang="en-US" dirty="0" smtClean="0"/>
              <a:t>的解释。如果一个公式集不能被任一解释所满足，那么这个公式是不可满足的。因此，如果</a:t>
            </a:r>
            <a:r>
              <a:rPr lang="en-US" altLang="zh-CN" dirty="0" smtClean="0"/>
              <a:t>L</a:t>
            </a:r>
            <a:r>
              <a:rPr lang="zh-CN" altLang="en-US" dirty="0" smtClean="0"/>
              <a:t>在逻辑上遵循</a:t>
            </a:r>
            <a:r>
              <a:rPr lang="en-US" altLang="zh-CN" dirty="0" smtClean="0"/>
              <a:t>S</a:t>
            </a:r>
            <a:r>
              <a:rPr lang="zh-CN" altLang="en-US" dirty="0" smtClean="0"/>
              <a:t>，那么</a:t>
            </a:r>
            <a:r>
              <a:rPr lang="en-US" altLang="zh-CN" dirty="0" smtClean="0"/>
              <a:t>SU</a:t>
            </a:r>
            <a:r>
              <a:rPr lang="zh-CN" altLang="en-US" dirty="0" smtClean="0"/>
              <a:t>（</a:t>
            </a:r>
            <a:r>
              <a:rPr lang="en-US" altLang="zh-CN" dirty="0" smtClean="0"/>
              <a:t>~L</a:t>
            </a:r>
            <a:r>
              <a:rPr lang="zh-CN" altLang="en-US" dirty="0" smtClean="0"/>
              <a:t>）是不可满足的。可以证明，如果消解反演反复应用到不可满足的子句集，那么最终将要产生空子句</a:t>
            </a:r>
            <a:r>
              <a:rPr lang="en-US" altLang="zh-CN" dirty="0" smtClean="0"/>
              <a:t>NIL</a:t>
            </a:r>
            <a:r>
              <a:rPr lang="zh-CN" altLang="en-US" dirty="0" smtClean="0"/>
              <a:t>。因此，如果</a:t>
            </a:r>
            <a:r>
              <a:rPr lang="en-US" altLang="zh-CN" dirty="0" smtClean="0"/>
              <a:t>L</a:t>
            </a:r>
            <a:r>
              <a:rPr lang="zh-CN" altLang="en-US" dirty="0" smtClean="0"/>
              <a:t>在逻辑上遵循</a:t>
            </a:r>
            <a:r>
              <a:rPr lang="en-US" altLang="zh-CN" dirty="0" smtClean="0"/>
              <a:t>S</a:t>
            </a:r>
            <a:r>
              <a:rPr lang="zh-CN" altLang="en-US" dirty="0" smtClean="0"/>
              <a:t>，那么由并集</a:t>
            </a:r>
            <a:r>
              <a:rPr lang="en-US" altLang="zh-CN" dirty="0" smtClean="0"/>
              <a:t>SU{~L}</a:t>
            </a:r>
            <a:r>
              <a:rPr lang="zh-CN" altLang="en-US" dirty="0" smtClean="0"/>
              <a:t>消解得到的子句，最后将产生空子句；反之，可以证明，如果从</a:t>
            </a:r>
            <a:r>
              <a:rPr lang="en-US" altLang="zh-CN" dirty="0" smtClean="0"/>
              <a:t>SU{~L}</a:t>
            </a:r>
            <a:r>
              <a:rPr lang="zh-CN" altLang="en-US" dirty="0" smtClean="0"/>
              <a:t>的子句消解得到空子句，那么</a:t>
            </a:r>
            <a:r>
              <a:rPr lang="en-US" altLang="zh-CN" dirty="0" smtClean="0"/>
              <a:t>L</a:t>
            </a:r>
            <a:r>
              <a:rPr lang="zh-CN" altLang="en-US" dirty="0" smtClean="0"/>
              <a:t>在逻辑上遵循</a:t>
            </a:r>
            <a:r>
              <a:rPr lang="en-US" altLang="zh-CN" dirty="0" smtClean="0"/>
              <a:t>S</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48</a:t>
            </a:fld>
            <a:endParaRPr lang="zh-CN" altLang="en-US"/>
          </a:p>
        </p:txBody>
      </p:sp>
    </p:spTree>
    <p:extLst>
      <p:ext uri="{BB962C8B-B14F-4D97-AF65-F5344CB8AC3E}">
        <p14:creationId xmlns:p14="http://schemas.microsoft.com/office/powerpoint/2010/main" val="3411428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800" dirty="0" smtClean="0">
                <a:latin typeface="华文新魏" panose="02010800040101010101" pitchFamily="2" charset="-122"/>
                <a:ea typeface="+mn-ea"/>
              </a:rPr>
              <a:t>消去蕴涵符号</a:t>
            </a:r>
            <a:endParaRPr lang="en-US" altLang="zh-CN" sz="800" dirty="0" smtClean="0">
              <a:latin typeface="华文新魏" panose="02010800040101010101" pitchFamily="2" charset="-122"/>
              <a:ea typeface="+mn-ea"/>
            </a:endParaRPr>
          </a:p>
          <a:p>
            <a:pPr marL="457200" indent="-457200">
              <a:lnSpc>
                <a:spcPct val="120000"/>
              </a:lnSpc>
              <a:spcBef>
                <a:spcPct val="0"/>
              </a:spcBef>
              <a:buNone/>
            </a:pPr>
            <a:r>
              <a:rPr lang="zh-CN" altLang="en-US" sz="800" dirty="0" smtClean="0">
                <a:latin typeface="华文新魏" panose="02010800040101010101" pitchFamily="2" charset="-122"/>
              </a:rPr>
              <a:t>减少否定符号的辖域</a:t>
            </a:r>
          </a:p>
          <a:p>
            <a:pPr marL="457200" indent="-457200">
              <a:lnSpc>
                <a:spcPct val="120000"/>
              </a:lnSpc>
              <a:spcBef>
                <a:spcPct val="0"/>
              </a:spcBef>
              <a:buNone/>
            </a:pPr>
            <a:r>
              <a:rPr lang="zh-CN" altLang="en-US" sz="800" dirty="0" smtClean="0">
                <a:latin typeface="宋体" panose="02010600030101010101" pitchFamily="2" charset="-122"/>
              </a:rPr>
              <a:t>对变量标准化</a:t>
            </a:r>
          </a:p>
        </p:txBody>
      </p:sp>
      <p:sp>
        <p:nvSpPr>
          <p:cNvPr id="4" name="灯片编号占位符 3"/>
          <p:cNvSpPr>
            <a:spLocks noGrp="1"/>
          </p:cNvSpPr>
          <p:nvPr>
            <p:ph type="sldNum" sz="quarter" idx="10"/>
          </p:nvPr>
        </p:nvSpPr>
        <p:spPr/>
        <p:txBody>
          <a:bodyPr/>
          <a:lstStyle/>
          <a:p>
            <a:fld id="{5B709C64-56A6-40D4-891D-4A3240076776}" type="slidenum">
              <a:rPr lang="zh-CN" altLang="en-US" smtClean="0"/>
              <a:t>50</a:t>
            </a:fld>
            <a:endParaRPr lang="zh-CN" altLang="en-US"/>
          </a:p>
        </p:txBody>
      </p:sp>
    </p:spTree>
    <p:extLst>
      <p:ext uri="{BB962C8B-B14F-4D97-AF65-F5344CB8AC3E}">
        <p14:creationId xmlns:p14="http://schemas.microsoft.com/office/powerpoint/2010/main" val="4095987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120000"/>
              </a:lnSpc>
              <a:spcBef>
                <a:spcPct val="0"/>
              </a:spcBef>
              <a:buNone/>
            </a:pPr>
            <a:r>
              <a:rPr lang="zh-CN" altLang="en-US" sz="1200" dirty="0" smtClean="0">
                <a:latin typeface="华文新魏" panose="02010800040101010101" pitchFamily="2" charset="-122"/>
              </a:rPr>
              <a:t>消去存在量词</a:t>
            </a:r>
          </a:p>
          <a:p>
            <a:pPr marL="0" indent="0">
              <a:lnSpc>
                <a:spcPct val="120000"/>
              </a:lnSpc>
              <a:spcBef>
                <a:spcPct val="0"/>
              </a:spcBef>
              <a:buFontTx/>
              <a:buNone/>
            </a:pPr>
            <a:r>
              <a:rPr lang="zh-CN" altLang="en-US" sz="1200" dirty="0" smtClean="0">
                <a:latin typeface="华文新魏" panose="02010800040101010101" pitchFamily="2" charset="-122"/>
              </a:rPr>
              <a:t>化为前束形</a:t>
            </a:r>
            <a:endParaRPr lang="en-US" altLang="zh-CN" sz="1200" dirty="0" smtClean="0">
              <a:latin typeface="华文新魏" panose="02010800040101010101" pitchFamily="2" charset="-122"/>
            </a:endParaRPr>
          </a:p>
          <a:p>
            <a:pPr marL="0" indent="0">
              <a:lnSpc>
                <a:spcPct val="120000"/>
              </a:lnSpc>
              <a:spcBef>
                <a:spcPct val="0"/>
              </a:spcBef>
              <a:buFontTx/>
              <a:buNone/>
            </a:pPr>
            <a:r>
              <a:rPr lang="zh-CN" altLang="en-US" sz="1200" dirty="0" smtClean="0">
                <a:latin typeface="华文新魏" panose="02010800040101010101" pitchFamily="2" charset="-122"/>
              </a:rPr>
              <a:t>把母式化为合取范式</a:t>
            </a:r>
          </a:p>
          <a:p>
            <a:pPr marL="457200" indent="-457200">
              <a:lnSpc>
                <a:spcPct val="120000"/>
              </a:lnSpc>
              <a:spcBef>
                <a:spcPct val="0"/>
              </a:spcBef>
              <a:buNone/>
            </a:pPr>
            <a:r>
              <a:rPr lang="zh-CN" altLang="en-US" sz="1200" dirty="0" smtClean="0">
                <a:latin typeface="宋体" panose="02010600030101010101" pitchFamily="2" charset="-122"/>
              </a:rPr>
              <a:t>消去全称量词</a:t>
            </a:r>
            <a:endParaRPr lang="en-US" altLang="zh-CN" sz="1200" dirty="0" smtClean="0">
              <a:latin typeface="宋体" panose="02010600030101010101" pitchFamily="2" charset="-122"/>
            </a:endParaRPr>
          </a:p>
          <a:p>
            <a:pPr>
              <a:lnSpc>
                <a:spcPct val="120000"/>
              </a:lnSpc>
              <a:spcBef>
                <a:spcPct val="0"/>
              </a:spcBef>
              <a:buClrTx/>
              <a:buSzTx/>
              <a:buFontTx/>
              <a:buNone/>
            </a:pPr>
            <a:r>
              <a:rPr lang="zh-CN" altLang="en-US" sz="1200" dirty="0" smtClean="0">
                <a:latin typeface="华文新魏" panose="02010800040101010101" pitchFamily="2" charset="-122"/>
              </a:rPr>
              <a:t>消去连词符号∧</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51</a:t>
            </a:fld>
            <a:endParaRPr lang="zh-CN" altLang="en-US"/>
          </a:p>
        </p:txBody>
      </p:sp>
    </p:spTree>
    <p:extLst>
      <p:ext uri="{BB962C8B-B14F-4D97-AF65-F5344CB8AC3E}">
        <p14:creationId xmlns:p14="http://schemas.microsoft.com/office/powerpoint/2010/main" val="14923541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fld id="{E73E4257-EE0E-48E8-B3CD-DE7005E9E01C}" type="slidenum">
              <a:rPr lang="en-US" altLang="zh-CN" sz="1200">
                <a:latin typeface="Times New Roman" panose="02020603050405020304" pitchFamily="18" charset="0"/>
                <a:ea typeface="宋体" panose="02010600030101010101" pitchFamily="2" charset="-122"/>
              </a:rPr>
              <a:pPr eaLnBrk="1" hangingPunct="1"/>
              <a:t>52</a:t>
            </a:fld>
            <a:endParaRPr lang="en-US" altLang="zh-CN" sz="1200">
              <a:latin typeface="Times New Roman" panose="02020603050405020304" pitchFamily="18" charset="0"/>
              <a:ea typeface="宋体" panose="02010600030101010101" pitchFamily="2" charset="-12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P37</a:t>
            </a:r>
          </a:p>
          <a:p>
            <a:pPr eaLnBrk="1" hangingPunct="1"/>
            <a:r>
              <a:rPr kumimoji="0" lang="en-US" altLang="zh-CN" smtClean="0"/>
              <a:t>On the B (1)-(5)</a:t>
            </a:r>
          </a:p>
        </p:txBody>
      </p:sp>
    </p:spTree>
    <p:extLst>
      <p:ext uri="{BB962C8B-B14F-4D97-AF65-F5344CB8AC3E}">
        <p14:creationId xmlns:p14="http://schemas.microsoft.com/office/powerpoint/2010/main" val="1675979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该消解反演可表示为一棵反演树，根节点为</a:t>
            </a:r>
            <a:r>
              <a:rPr lang="en-US" altLang="zh-CN" sz="1200" dirty="0" smtClean="0"/>
              <a:t>NIL</a:t>
            </a:r>
            <a:r>
              <a:rPr lang="zh-CN" altLang="en-US" sz="1200" dirty="0" smtClean="0"/>
              <a:t>。储蓄问题的结论获得证明。</a:t>
            </a:r>
          </a:p>
          <a:p>
            <a:endParaRPr lang="zh-CN" altLang="en-US" b="1"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54</a:t>
            </a:fld>
            <a:endParaRPr lang="zh-CN" altLang="en-US"/>
          </a:p>
        </p:txBody>
      </p:sp>
    </p:spTree>
    <p:extLst>
      <p:ext uri="{BB962C8B-B14F-4D97-AF65-F5344CB8AC3E}">
        <p14:creationId xmlns:p14="http://schemas.microsoft.com/office/powerpoint/2010/main" val="3465689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示例不用详细讲，只表示讲完概念后用示例来说明</a:t>
            </a:r>
          </a:p>
        </p:txBody>
      </p:sp>
    </p:spTree>
    <p:extLst>
      <p:ext uri="{BB962C8B-B14F-4D97-AF65-F5344CB8AC3E}">
        <p14:creationId xmlns:p14="http://schemas.microsoft.com/office/powerpoint/2010/main" val="1535553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关键想法是把问题化为包含某个存在量词的目标公式，使得此存在量词量化变量表示对该问题的一个解答。如果问题可以从给出的事实得到答案，那么按这种方法建立的目标函数在逻辑上遵循</a:t>
            </a:r>
            <a:r>
              <a:rPr lang="en-US" altLang="zh-CN" dirty="0" smtClean="0"/>
              <a:t>S</a:t>
            </a:r>
            <a:r>
              <a:rPr lang="zh-CN" altLang="en-US" dirty="0" smtClean="0"/>
              <a:t>。在得到一个证明之后，就可求得存在量词量化变量的一个例，作为一个回答。</a:t>
            </a:r>
            <a:endParaRPr lang="en-US" altLang="zh-CN" dirty="0" smtClean="0"/>
          </a:p>
          <a:p>
            <a:r>
              <a:rPr lang="zh-CN" altLang="en-US" dirty="0" smtClean="0"/>
              <a:t>从</a:t>
            </a:r>
            <a:r>
              <a:rPr lang="en-US" altLang="zh-CN" dirty="0" smtClean="0"/>
              <a:t>S</a:t>
            </a:r>
            <a:r>
              <a:rPr lang="zh-CN" altLang="en-US" dirty="0" smtClean="0"/>
              <a:t>中的公式得到的子句叫做公理。</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60</a:t>
            </a:fld>
            <a:endParaRPr lang="zh-CN" altLang="en-US"/>
          </a:p>
        </p:txBody>
      </p:sp>
    </p:spTree>
    <p:extLst>
      <p:ext uri="{BB962C8B-B14F-4D97-AF65-F5344CB8AC3E}">
        <p14:creationId xmlns:p14="http://schemas.microsoft.com/office/powerpoint/2010/main" val="421138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solidFill>
                  <a:srgbClr val="0000FF"/>
                </a:solidFill>
                <a:latin typeface="Times New Roman" panose="02020603050405020304" pitchFamily="18" charset="0"/>
                <a:ea typeface="+mn-ea"/>
              </a:rPr>
              <a:t>~T(A)</a:t>
            </a:r>
            <a:r>
              <a:rPr lang="en-US" altLang="zh-CN" b="1" dirty="0" smtClean="0">
                <a:latin typeface="Times New Roman" panose="02020603050405020304" pitchFamily="18" charset="0"/>
                <a:ea typeface="+mn-ea"/>
              </a:rPr>
              <a:t> </a:t>
            </a:r>
            <a:r>
              <a:rPr lang="en-US" altLang="zh-CN" b="1" dirty="0" smtClean="0">
                <a:solidFill>
                  <a:srgbClr val="0000FF"/>
                </a:solidFill>
                <a:latin typeface="Times New Roman" panose="02020603050405020304" pitchFamily="18" charset="0"/>
                <a:ea typeface="+mn-ea"/>
              </a:rPr>
              <a:t>∨ (</a:t>
            </a:r>
            <a:r>
              <a:rPr lang="en-US" altLang="zh-CN" b="1" dirty="0" smtClean="0">
                <a:solidFill>
                  <a:srgbClr val="0000FF"/>
                </a:solidFill>
                <a:latin typeface="Times New Roman" panose="02020603050405020304" pitchFamily="18" charset="0"/>
                <a:ea typeface="+mn-ea"/>
                <a:cs typeface="Tahoma" panose="020B0604030504040204" pitchFamily="34" charset="0"/>
              </a:rPr>
              <a:t>~</a:t>
            </a:r>
            <a:r>
              <a:rPr lang="en-US" altLang="zh-CN" b="1" dirty="0" smtClean="0">
                <a:solidFill>
                  <a:srgbClr val="0000FF"/>
                </a:solidFill>
                <a:latin typeface="Times New Roman" panose="02020603050405020304" pitchFamily="18" charset="0"/>
                <a:ea typeface="+mn-ea"/>
              </a:rPr>
              <a:t>T(B) </a:t>
            </a:r>
            <a:r>
              <a:rPr lang="en-US" altLang="zh-CN" b="1" dirty="0" smtClean="0">
                <a:solidFill>
                  <a:srgbClr val="A50021"/>
                </a:solidFill>
                <a:latin typeface="Times New Roman" panose="02020603050405020304" pitchFamily="18" charset="0"/>
                <a:ea typeface="+mn-ea"/>
              </a:rPr>
              <a:t>∧</a:t>
            </a:r>
            <a:r>
              <a:rPr lang="en-US" altLang="zh-CN" b="1" dirty="0" smtClean="0">
                <a:solidFill>
                  <a:srgbClr val="0000FF"/>
                </a:solidFill>
                <a:latin typeface="Times New Roman" panose="02020603050405020304" pitchFamily="18" charset="0"/>
                <a:ea typeface="+mn-ea"/>
                <a:cs typeface="Tahoma" panose="020B0604030504040204" pitchFamily="34" charset="0"/>
              </a:rPr>
              <a:t> ~ </a:t>
            </a:r>
            <a:r>
              <a:rPr lang="en-US" altLang="zh-CN" b="1" dirty="0" smtClean="0">
                <a:solidFill>
                  <a:srgbClr val="0000FF"/>
                </a:solidFill>
                <a:latin typeface="Times New Roman" panose="02020603050405020304" pitchFamily="18" charset="0"/>
                <a:ea typeface="+mn-ea"/>
              </a:rPr>
              <a:t>T(C))</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0000FF"/>
                </a:solidFill>
                <a:latin typeface="Times New Roman" panose="02020603050405020304" pitchFamily="18" charset="0"/>
                <a:ea typeface="+mn-ea"/>
              </a:rPr>
              <a:t>T(A)∨T(B)∨T(C)</a:t>
            </a:r>
            <a:r>
              <a:rPr lang="en-US" altLang="zh-CN" b="1" dirty="0" smtClean="0">
                <a:latin typeface="Times New Roman" panose="02020603050405020304" pitchFamily="18" charset="0"/>
                <a:ea typeface="+mn-ea"/>
              </a:rPr>
              <a:t> </a:t>
            </a:r>
          </a:p>
          <a:p>
            <a:r>
              <a:rPr lang="en-US" altLang="zh-CN" b="1" dirty="0" smtClean="0">
                <a:solidFill>
                  <a:srgbClr val="0000FF"/>
                </a:solidFill>
                <a:latin typeface="Times New Roman" panose="02020603050405020304" pitchFamily="18" charset="0"/>
                <a:ea typeface="+mn-ea"/>
              </a:rPr>
              <a:t>~T(B)</a:t>
            </a:r>
            <a:r>
              <a:rPr lang="en-US" altLang="zh-CN" b="1" dirty="0" smtClean="0">
                <a:latin typeface="Times New Roman" panose="02020603050405020304" pitchFamily="18" charset="0"/>
                <a:ea typeface="+mn-ea"/>
              </a:rPr>
              <a:t> </a:t>
            </a:r>
            <a:r>
              <a:rPr lang="en-US" altLang="zh-CN" b="1" dirty="0" smtClean="0">
                <a:solidFill>
                  <a:srgbClr val="0000FF"/>
                </a:solidFill>
                <a:latin typeface="Times New Roman" panose="02020603050405020304" pitchFamily="18" charset="0"/>
                <a:ea typeface="+mn-ea"/>
              </a:rPr>
              <a:t>∨(</a:t>
            </a:r>
            <a:r>
              <a:rPr lang="en-US" altLang="zh-CN" b="1" dirty="0" smtClean="0">
                <a:solidFill>
                  <a:srgbClr val="0000FF"/>
                </a:solidFill>
                <a:latin typeface="Times New Roman" panose="02020603050405020304" pitchFamily="18" charset="0"/>
                <a:ea typeface="+mn-ea"/>
                <a:cs typeface="Tahoma" panose="020B0604030504040204" pitchFamily="34" charset="0"/>
              </a:rPr>
              <a:t>~</a:t>
            </a:r>
            <a:r>
              <a:rPr lang="en-US" altLang="zh-CN" b="1" dirty="0" smtClean="0">
                <a:solidFill>
                  <a:srgbClr val="0000FF"/>
                </a:solidFill>
                <a:latin typeface="Times New Roman" panose="02020603050405020304" pitchFamily="18" charset="0"/>
                <a:ea typeface="+mn-ea"/>
              </a:rPr>
              <a:t>T(A) </a:t>
            </a:r>
            <a:r>
              <a:rPr lang="en-US" altLang="zh-CN" b="1" dirty="0" smtClean="0">
                <a:solidFill>
                  <a:srgbClr val="A50021"/>
                </a:solidFill>
                <a:latin typeface="Times New Roman" panose="02020603050405020304" pitchFamily="18" charset="0"/>
                <a:ea typeface="+mn-ea"/>
              </a:rPr>
              <a:t>∧</a:t>
            </a:r>
            <a:r>
              <a:rPr lang="en-US" altLang="zh-CN" b="1" dirty="0" smtClean="0">
                <a:solidFill>
                  <a:srgbClr val="0000FF"/>
                </a:solidFill>
                <a:latin typeface="Times New Roman" panose="02020603050405020304" pitchFamily="18" charset="0"/>
                <a:ea typeface="+mn-ea"/>
                <a:cs typeface="Tahoma" panose="020B0604030504040204" pitchFamily="34" charset="0"/>
              </a:rPr>
              <a:t> ~ </a:t>
            </a:r>
            <a:r>
              <a:rPr lang="en-US" altLang="zh-CN" b="1" dirty="0" smtClean="0">
                <a:solidFill>
                  <a:srgbClr val="0000FF"/>
                </a:solidFill>
                <a:latin typeface="Times New Roman" panose="02020603050405020304" pitchFamily="18" charset="0"/>
                <a:ea typeface="+mn-ea"/>
              </a:rPr>
              <a:t>T(C) )</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0000FF"/>
                </a:solidFill>
                <a:latin typeface="Times New Roman" panose="02020603050405020304" pitchFamily="18" charset="0"/>
                <a:ea typeface="+mn-ea"/>
              </a:rPr>
              <a:t>T(B)∨T(A)∨T(C)</a:t>
            </a:r>
            <a:r>
              <a:rPr lang="en-US" altLang="zh-CN" b="1" dirty="0" smtClean="0">
                <a:latin typeface="Times New Roman" panose="02020603050405020304" pitchFamily="18" charset="0"/>
                <a:ea typeface="+mn-ea"/>
              </a:rPr>
              <a:t> </a:t>
            </a:r>
          </a:p>
          <a:p>
            <a:pPr>
              <a:spcBef>
                <a:spcPct val="10000"/>
              </a:spcBef>
              <a:spcAft>
                <a:spcPct val="10000"/>
              </a:spcAft>
              <a:buFont typeface="Wingdings" panose="05000000000000000000" pitchFamily="2" charset="2"/>
              <a:buNone/>
            </a:pPr>
            <a:r>
              <a:rPr lang="en-US" altLang="zh-CN" b="1" dirty="0" smtClean="0">
                <a:solidFill>
                  <a:schemeClr val="tx2"/>
                </a:solidFill>
                <a:latin typeface="Times New Roman" panose="02020603050405020304" pitchFamily="18" charset="0"/>
                <a:ea typeface="+mn-ea"/>
              </a:rPr>
              <a:t>~T(C) ∨~T(A)∨~T(B)</a:t>
            </a:r>
          </a:p>
          <a:p>
            <a:pPr>
              <a:spcBef>
                <a:spcPct val="10000"/>
              </a:spcBef>
              <a:spcAft>
                <a:spcPct val="10000"/>
              </a:spcAft>
              <a:buFont typeface="Wingdings" panose="05000000000000000000" pitchFamily="2" charset="2"/>
              <a:buNone/>
            </a:pPr>
            <a:r>
              <a:rPr lang="en-US" altLang="zh-CN" b="1" dirty="0" smtClean="0">
                <a:solidFill>
                  <a:schemeClr val="tx2"/>
                </a:solidFill>
                <a:latin typeface="Times New Roman" panose="02020603050405020304" pitchFamily="18" charset="0"/>
                <a:ea typeface="+mn-ea"/>
              </a:rPr>
              <a:t>T(C) ∨(T(A)∧T(B))</a:t>
            </a:r>
            <a:endParaRPr lang="zh-CN" altLang="en-US" b="1" dirty="0" smtClean="0">
              <a:solidFill>
                <a:schemeClr val="tx2"/>
              </a:solidFill>
              <a:latin typeface="Times New Roman" panose="02020603050405020304" pitchFamily="18" charset="0"/>
              <a:ea typeface="+mn-ea"/>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latin typeface="Times New Roman" panose="02020603050405020304" pitchFamily="18" charset="0"/>
              <a:ea typeface="+mn-ea"/>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latin typeface="Times New Roman" panose="02020603050405020304" pitchFamily="18" charset="0"/>
              <a:ea typeface="+mn-ea"/>
            </a:endParaRP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63</a:t>
            </a:fld>
            <a:endParaRPr lang="zh-CN" altLang="en-US"/>
          </a:p>
        </p:txBody>
      </p:sp>
    </p:spTree>
    <p:extLst>
      <p:ext uri="{BB962C8B-B14F-4D97-AF65-F5344CB8AC3E}">
        <p14:creationId xmlns:p14="http://schemas.microsoft.com/office/powerpoint/2010/main" val="2174977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solidFill>
                  <a:srgbClr val="0000FF"/>
                </a:solidFill>
                <a:latin typeface="Times New Roman" panose="02020603050405020304" pitchFamily="18" charset="0"/>
                <a:ea typeface="+mn-ea"/>
              </a:rPr>
              <a:t>~T(A)</a:t>
            </a:r>
            <a:r>
              <a:rPr lang="en-US" altLang="zh-CN" b="1" dirty="0" smtClean="0">
                <a:latin typeface="Times New Roman" panose="02020603050405020304" pitchFamily="18" charset="0"/>
                <a:ea typeface="+mn-ea"/>
              </a:rPr>
              <a:t> </a:t>
            </a:r>
            <a:r>
              <a:rPr lang="en-US" altLang="zh-CN" b="1" dirty="0" smtClean="0">
                <a:solidFill>
                  <a:srgbClr val="0000FF"/>
                </a:solidFill>
                <a:latin typeface="Times New Roman" panose="02020603050405020304" pitchFamily="18" charset="0"/>
                <a:ea typeface="+mn-ea"/>
              </a:rPr>
              <a:t>∨ (</a:t>
            </a:r>
            <a:r>
              <a:rPr lang="en-US" altLang="zh-CN" b="1" dirty="0" smtClean="0">
                <a:solidFill>
                  <a:srgbClr val="0000FF"/>
                </a:solidFill>
                <a:latin typeface="Times New Roman" panose="02020603050405020304" pitchFamily="18" charset="0"/>
                <a:ea typeface="+mn-ea"/>
                <a:cs typeface="Tahoma" panose="020B0604030504040204" pitchFamily="34" charset="0"/>
              </a:rPr>
              <a:t>~</a:t>
            </a:r>
            <a:r>
              <a:rPr lang="en-US" altLang="zh-CN" b="1" dirty="0" smtClean="0">
                <a:solidFill>
                  <a:srgbClr val="0000FF"/>
                </a:solidFill>
                <a:latin typeface="Times New Roman" panose="02020603050405020304" pitchFamily="18" charset="0"/>
                <a:ea typeface="+mn-ea"/>
              </a:rPr>
              <a:t>T(B) </a:t>
            </a:r>
            <a:r>
              <a:rPr lang="en-US" altLang="zh-CN" b="1" dirty="0" smtClean="0">
                <a:solidFill>
                  <a:srgbClr val="A50021"/>
                </a:solidFill>
                <a:latin typeface="Times New Roman" panose="02020603050405020304" pitchFamily="18" charset="0"/>
                <a:ea typeface="+mn-ea"/>
              </a:rPr>
              <a:t>∧</a:t>
            </a:r>
            <a:r>
              <a:rPr lang="en-US" altLang="zh-CN" b="1" dirty="0" smtClean="0">
                <a:solidFill>
                  <a:srgbClr val="0000FF"/>
                </a:solidFill>
                <a:latin typeface="Times New Roman" panose="02020603050405020304" pitchFamily="18" charset="0"/>
                <a:ea typeface="+mn-ea"/>
                <a:cs typeface="Tahoma" panose="020B0604030504040204" pitchFamily="34" charset="0"/>
              </a:rPr>
              <a:t> ~ </a:t>
            </a:r>
            <a:r>
              <a:rPr lang="en-US" altLang="zh-CN" b="1" dirty="0" smtClean="0">
                <a:solidFill>
                  <a:srgbClr val="0000FF"/>
                </a:solidFill>
                <a:latin typeface="Times New Roman" panose="02020603050405020304" pitchFamily="18" charset="0"/>
                <a:ea typeface="+mn-ea"/>
              </a:rPr>
              <a:t>T(C))</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0000FF"/>
                </a:solidFill>
                <a:latin typeface="Times New Roman" panose="02020603050405020304" pitchFamily="18" charset="0"/>
                <a:ea typeface="+mn-ea"/>
              </a:rPr>
              <a:t>T(A)∨T(B)∨T(C)</a:t>
            </a:r>
            <a:r>
              <a:rPr lang="en-US" altLang="zh-CN" b="1" dirty="0" smtClean="0">
                <a:latin typeface="Times New Roman" panose="02020603050405020304" pitchFamily="18" charset="0"/>
                <a:ea typeface="+mn-ea"/>
              </a:rPr>
              <a:t> </a:t>
            </a:r>
          </a:p>
          <a:p>
            <a:r>
              <a:rPr lang="en-US" altLang="zh-CN" b="1" dirty="0" smtClean="0">
                <a:solidFill>
                  <a:srgbClr val="0000FF"/>
                </a:solidFill>
                <a:latin typeface="Times New Roman" panose="02020603050405020304" pitchFamily="18" charset="0"/>
                <a:ea typeface="+mn-ea"/>
              </a:rPr>
              <a:t>~T(B)</a:t>
            </a:r>
            <a:r>
              <a:rPr lang="en-US" altLang="zh-CN" b="1" dirty="0" smtClean="0">
                <a:latin typeface="Times New Roman" panose="02020603050405020304" pitchFamily="18" charset="0"/>
                <a:ea typeface="+mn-ea"/>
              </a:rPr>
              <a:t> </a:t>
            </a:r>
            <a:r>
              <a:rPr lang="en-US" altLang="zh-CN" b="1" dirty="0" smtClean="0">
                <a:solidFill>
                  <a:srgbClr val="0000FF"/>
                </a:solidFill>
                <a:latin typeface="Times New Roman" panose="02020603050405020304" pitchFamily="18" charset="0"/>
                <a:ea typeface="+mn-ea"/>
              </a:rPr>
              <a:t>∨(</a:t>
            </a:r>
            <a:r>
              <a:rPr lang="en-US" altLang="zh-CN" b="1" dirty="0" smtClean="0">
                <a:solidFill>
                  <a:srgbClr val="0000FF"/>
                </a:solidFill>
                <a:latin typeface="Times New Roman" panose="02020603050405020304" pitchFamily="18" charset="0"/>
                <a:ea typeface="+mn-ea"/>
                <a:cs typeface="Tahoma" panose="020B0604030504040204" pitchFamily="34" charset="0"/>
              </a:rPr>
              <a:t>~</a:t>
            </a:r>
            <a:r>
              <a:rPr lang="en-US" altLang="zh-CN" b="1" dirty="0" smtClean="0">
                <a:solidFill>
                  <a:srgbClr val="0000FF"/>
                </a:solidFill>
                <a:latin typeface="Times New Roman" panose="02020603050405020304" pitchFamily="18" charset="0"/>
                <a:ea typeface="+mn-ea"/>
              </a:rPr>
              <a:t>T(A) </a:t>
            </a:r>
            <a:r>
              <a:rPr lang="en-US" altLang="zh-CN" b="1" dirty="0" smtClean="0">
                <a:solidFill>
                  <a:srgbClr val="A50021"/>
                </a:solidFill>
                <a:latin typeface="Times New Roman" panose="02020603050405020304" pitchFamily="18" charset="0"/>
                <a:ea typeface="+mn-ea"/>
              </a:rPr>
              <a:t>∧</a:t>
            </a:r>
            <a:r>
              <a:rPr lang="en-US" altLang="zh-CN" b="1" dirty="0" smtClean="0">
                <a:solidFill>
                  <a:srgbClr val="0000FF"/>
                </a:solidFill>
                <a:latin typeface="Times New Roman" panose="02020603050405020304" pitchFamily="18" charset="0"/>
                <a:ea typeface="+mn-ea"/>
                <a:cs typeface="Tahoma" panose="020B0604030504040204" pitchFamily="34" charset="0"/>
              </a:rPr>
              <a:t> ~ </a:t>
            </a:r>
            <a:r>
              <a:rPr lang="en-US" altLang="zh-CN" b="1" dirty="0" smtClean="0">
                <a:solidFill>
                  <a:srgbClr val="0000FF"/>
                </a:solidFill>
                <a:latin typeface="Times New Roman" panose="02020603050405020304" pitchFamily="18" charset="0"/>
                <a:ea typeface="+mn-ea"/>
              </a:rPr>
              <a:t>T(C) )</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0000FF"/>
                </a:solidFill>
                <a:latin typeface="Times New Roman" panose="02020603050405020304" pitchFamily="18" charset="0"/>
                <a:ea typeface="+mn-ea"/>
              </a:rPr>
              <a:t>T(B)∨T(A)∨T(C)</a:t>
            </a:r>
            <a:r>
              <a:rPr lang="en-US" altLang="zh-CN" b="1" dirty="0" smtClean="0">
                <a:latin typeface="Times New Roman" panose="02020603050405020304" pitchFamily="18" charset="0"/>
                <a:ea typeface="+mn-ea"/>
              </a:rPr>
              <a:t> </a:t>
            </a:r>
          </a:p>
          <a:p>
            <a:pPr>
              <a:spcBef>
                <a:spcPct val="10000"/>
              </a:spcBef>
              <a:spcAft>
                <a:spcPct val="10000"/>
              </a:spcAft>
              <a:buFont typeface="Wingdings" panose="05000000000000000000" pitchFamily="2" charset="2"/>
              <a:buNone/>
            </a:pPr>
            <a:r>
              <a:rPr lang="en-US" altLang="zh-CN" b="1" dirty="0" smtClean="0">
                <a:solidFill>
                  <a:schemeClr val="tx2"/>
                </a:solidFill>
                <a:latin typeface="Times New Roman" panose="02020603050405020304" pitchFamily="18" charset="0"/>
                <a:ea typeface="+mn-ea"/>
              </a:rPr>
              <a:t>~T(C) ∨~T(A)∨~T(B)</a:t>
            </a:r>
          </a:p>
          <a:p>
            <a:pPr>
              <a:spcBef>
                <a:spcPct val="10000"/>
              </a:spcBef>
              <a:spcAft>
                <a:spcPct val="10000"/>
              </a:spcAft>
              <a:buFont typeface="Wingdings" panose="05000000000000000000" pitchFamily="2" charset="2"/>
              <a:buNone/>
            </a:pPr>
            <a:r>
              <a:rPr lang="en-US" altLang="zh-CN" b="1" dirty="0" smtClean="0">
                <a:solidFill>
                  <a:schemeClr val="tx2"/>
                </a:solidFill>
                <a:latin typeface="Times New Roman" panose="02020603050405020304" pitchFamily="18" charset="0"/>
                <a:ea typeface="+mn-ea"/>
              </a:rPr>
              <a:t>T(C) ∨(T(A)∧T(B))</a:t>
            </a:r>
            <a:endParaRPr lang="zh-CN" altLang="en-US" b="1" dirty="0" smtClean="0">
              <a:solidFill>
                <a:schemeClr val="tx2"/>
              </a:solidFill>
              <a:latin typeface="Times New Roman" panose="02020603050405020304" pitchFamily="18" charset="0"/>
              <a:ea typeface="+mn-ea"/>
            </a:endParaRP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64</a:t>
            </a:fld>
            <a:endParaRPr lang="zh-CN" altLang="en-US"/>
          </a:p>
        </p:txBody>
      </p:sp>
    </p:spTree>
    <p:extLst>
      <p:ext uri="{BB962C8B-B14F-4D97-AF65-F5344CB8AC3E}">
        <p14:creationId xmlns:p14="http://schemas.microsoft.com/office/powerpoint/2010/main" val="369762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自动推理可以说是在公元前，亚里士多德就为自动推理奠定了基础。他提出了推理的三段论，这就为后来数理逻辑的提出奠定了基础，而数理逻辑正是使用逻辑方法进行推理证明的数学基础。</a:t>
            </a:r>
            <a:endParaRPr lang="en-US" altLang="zh-CN" smtClean="0">
              <a:latin typeface="Arial" panose="020B0604020202020204" pitchFamily="34" charset="0"/>
              <a:ea typeface="宋体" panose="02010600030101010101" pitchFamily="2" charset="-122"/>
            </a:endParaRPr>
          </a:p>
          <a:p>
            <a:r>
              <a:rPr lang="zh-CN" altLang="en-US" smtClean="0">
                <a:latin typeface="Arial" panose="020B0604020202020204" pitchFamily="34" charset="0"/>
                <a:ea typeface="宋体" panose="02010600030101010101" pitchFamily="2" charset="-122"/>
              </a:rPr>
              <a:t>这是亚里士多德提出的一个著名的论断，叫做苏格拉底论断，很简单的三句活，我们说这三句话跟自动推理有什么关系，我们后面还会看到这三句话。</a:t>
            </a:r>
          </a:p>
        </p:txBody>
      </p:sp>
      <p:sp>
        <p:nvSpPr>
          <p:cNvPr id="19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0C3AC11-B4AE-46CF-9C87-7F703F4833E3}" type="slidenum">
              <a:rPr lang="en-US" altLang="zh-CN" smtClean="0"/>
              <a:pPr/>
              <a:t>7</a:t>
            </a:fld>
            <a:endParaRPr lang="en-US" altLang="zh-CN" smtClean="0"/>
          </a:p>
        </p:txBody>
      </p:sp>
    </p:spTree>
    <p:extLst>
      <p:ext uri="{BB962C8B-B14F-4D97-AF65-F5344CB8AC3E}">
        <p14:creationId xmlns:p14="http://schemas.microsoft.com/office/powerpoint/2010/main" val="3008478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3">
              <a:spcAft>
                <a:spcPct val="20000"/>
              </a:spcAft>
              <a:buFontTx/>
              <a:buNone/>
            </a:pPr>
            <a:r>
              <a:rPr lang="en-US" altLang="zh-CN" sz="2000" b="1" dirty="0" smtClean="0">
                <a:solidFill>
                  <a:srgbClr val="0000FF"/>
                </a:solidFill>
                <a:latin typeface="Times New Roman" panose="02020603050405020304" pitchFamily="18" charset="0"/>
                <a:ea typeface="+mn-ea"/>
                <a:cs typeface="Tahoma" panose="020B0604030504040204" pitchFamily="34" charset="0"/>
              </a:rPr>
              <a:t>~</a:t>
            </a:r>
            <a:r>
              <a:rPr lang="en-US" altLang="zh-CN" sz="2000" b="1" dirty="0" smtClean="0">
                <a:solidFill>
                  <a:srgbClr val="0000FF"/>
                </a:solidFill>
                <a:latin typeface="Times New Roman" panose="02020603050405020304" pitchFamily="18" charset="0"/>
                <a:ea typeface="+mn-ea"/>
              </a:rPr>
              <a:t>T(A)∨~T(B)</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~T(A)∨~T(C)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T(A)∨T(B)∨T(C)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~T(B)∨~T(C)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~T(C)∨~T(A)∨~T(B)</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T(A)∨T(C)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T(B)∨T(C)</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65</a:t>
            </a:fld>
            <a:endParaRPr lang="zh-CN" altLang="en-US"/>
          </a:p>
        </p:txBody>
      </p:sp>
    </p:spTree>
    <p:extLst>
      <p:ext uri="{BB962C8B-B14F-4D97-AF65-F5344CB8AC3E}">
        <p14:creationId xmlns:p14="http://schemas.microsoft.com/office/powerpoint/2010/main" val="4191717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3">
              <a:spcAft>
                <a:spcPct val="20000"/>
              </a:spcAft>
              <a:buFontTx/>
              <a:buNone/>
            </a:pPr>
            <a:r>
              <a:rPr lang="en-US" altLang="zh-CN" sz="2000" b="1" dirty="0" smtClean="0">
                <a:solidFill>
                  <a:srgbClr val="0000FF"/>
                </a:solidFill>
                <a:latin typeface="Times New Roman" panose="02020603050405020304" pitchFamily="18" charset="0"/>
                <a:ea typeface="+mn-ea"/>
                <a:cs typeface="Tahoma" panose="020B0604030504040204" pitchFamily="34" charset="0"/>
              </a:rPr>
              <a:t>~</a:t>
            </a:r>
            <a:r>
              <a:rPr lang="en-US" altLang="zh-CN" sz="2000" b="1" dirty="0" smtClean="0">
                <a:solidFill>
                  <a:srgbClr val="0000FF"/>
                </a:solidFill>
                <a:latin typeface="Times New Roman" panose="02020603050405020304" pitchFamily="18" charset="0"/>
                <a:ea typeface="+mn-ea"/>
              </a:rPr>
              <a:t>T(A)∨~T(B)</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~T(A)∨~T(C)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T(A)∨T(B)∨T(C)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~T(B)∨~T(C)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~T(C)∨~T(A)∨~T(B)</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T(A)∨T(C)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T(B)∨T(C)</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66</a:t>
            </a:fld>
            <a:endParaRPr lang="zh-CN" altLang="en-US"/>
          </a:p>
        </p:txBody>
      </p:sp>
    </p:spTree>
    <p:extLst>
      <p:ext uri="{BB962C8B-B14F-4D97-AF65-F5344CB8AC3E}">
        <p14:creationId xmlns:p14="http://schemas.microsoft.com/office/powerpoint/2010/main" val="2852647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3">
              <a:spcAft>
                <a:spcPct val="20000"/>
              </a:spcAft>
              <a:buFontTx/>
              <a:buNone/>
            </a:pPr>
            <a:r>
              <a:rPr lang="en-US" altLang="zh-CN" sz="2000" b="1" dirty="0" smtClean="0">
                <a:solidFill>
                  <a:srgbClr val="0000FF"/>
                </a:solidFill>
                <a:latin typeface="Times New Roman" panose="02020603050405020304" pitchFamily="18" charset="0"/>
                <a:ea typeface="+mn-ea"/>
                <a:cs typeface="Tahoma" panose="020B0604030504040204" pitchFamily="34" charset="0"/>
              </a:rPr>
              <a:t>~</a:t>
            </a:r>
            <a:r>
              <a:rPr lang="en-US" altLang="zh-CN" sz="2000" b="1" dirty="0" smtClean="0">
                <a:solidFill>
                  <a:srgbClr val="0000FF"/>
                </a:solidFill>
                <a:latin typeface="Times New Roman" panose="02020603050405020304" pitchFamily="18" charset="0"/>
                <a:ea typeface="+mn-ea"/>
              </a:rPr>
              <a:t>T(A)∨~T(B)</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~T(A)∨~T(C)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T(A)∨T(B)∨T(C)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~T(B)∨~T(C)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~T(C)∨~T(A)∨~T(B)</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T(A)∨T(C)</a:t>
            </a:r>
          </a:p>
          <a:p>
            <a:pPr lvl="3">
              <a:spcAft>
                <a:spcPct val="20000"/>
              </a:spcAft>
              <a:buFontTx/>
              <a:buNone/>
            </a:pPr>
            <a:r>
              <a:rPr lang="en-US" altLang="zh-CN" sz="2000" b="1" dirty="0" smtClean="0">
                <a:solidFill>
                  <a:srgbClr val="0000FF"/>
                </a:solidFill>
                <a:latin typeface="Times New Roman" panose="02020603050405020304" pitchFamily="18" charset="0"/>
                <a:ea typeface="+mn-ea"/>
              </a:rPr>
              <a:t>T(B)∨T(C)</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67</a:t>
            </a:fld>
            <a:endParaRPr lang="zh-CN" altLang="en-US"/>
          </a:p>
        </p:txBody>
      </p:sp>
    </p:spTree>
    <p:extLst>
      <p:ext uri="{BB962C8B-B14F-4D97-AF65-F5344CB8AC3E}">
        <p14:creationId xmlns:p14="http://schemas.microsoft.com/office/powerpoint/2010/main" val="555865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dirty="0" smtClean="0">
                <a:latin typeface="Arial" panose="020B0604020202020204" pitchFamily="34" charset="0"/>
                <a:ea typeface="+mn-ea"/>
              </a:rPr>
              <a:t>被认为是机器证明的重大突破</a:t>
            </a:r>
          </a:p>
          <a:p>
            <a:r>
              <a:rPr lang="zh-CN" altLang="en-US" dirty="0" smtClean="0">
                <a:latin typeface="Arial" panose="020B0604020202020204" pitchFamily="34" charset="0"/>
                <a:ea typeface="+mn-ea"/>
              </a:rPr>
              <a:t>在变化为子句时，丧失了因果关系的语义</a:t>
            </a:r>
            <a:endParaRPr lang="en-US" altLang="zh-CN" dirty="0" smtClean="0">
              <a:latin typeface="Arial" panose="020B0604020202020204" pitchFamily="34" charset="0"/>
              <a:ea typeface="+mn-ea"/>
            </a:endParaRPr>
          </a:p>
          <a:p>
            <a:r>
              <a:rPr lang="zh-CN" altLang="en-US" dirty="0" smtClean="0">
                <a:latin typeface="Arial" panose="020B0604020202020204" pitchFamily="34" charset="0"/>
                <a:ea typeface="+mn-ea"/>
              </a:rPr>
              <a:t>子句里看不出来谁是前件，谁是后件。二值逻辑不能表示很可能，不确定推理如何表示？更加复杂，我们就不做介绍了。</a:t>
            </a:r>
          </a:p>
          <a:p>
            <a:r>
              <a:rPr lang="zh-CN" altLang="en-US" b="1" dirty="0" smtClean="0"/>
              <a:t>最近有人开始把深度神经网络应用到定理证明中。一阶逻辑证明中的一个难题是如何从已经证明的子句集中选取下一个句子，这会极大地影响定理证明器的后续表现。一个谷歌团队</a:t>
            </a:r>
            <a:r>
              <a:rPr lang="en-US" altLang="zh-CN" b="1" dirty="0" smtClean="0"/>
              <a:t>2017</a:t>
            </a:r>
            <a:r>
              <a:rPr lang="zh-CN" altLang="en-US" b="1" smtClean="0"/>
              <a:t>年的实验表明，简单的卷积网络可以帮助定义证明器挑选子句从而提高性能。</a:t>
            </a:r>
            <a:endParaRPr lang="zh-CN" altLang="en-US" b="1"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68</a:t>
            </a:fld>
            <a:endParaRPr lang="zh-CN" altLang="en-US"/>
          </a:p>
        </p:txBody>
      </p:sp>
    </p:spTree>
    <p:extLst>
      <p:ext uri="{BB962C8B-B14F-4D97-AF65-F5344CB8AC3E}">
        <p14:creationId xmlns:p14="http://schemas.microsoft.com/office/powerpoint/2010/main" val="3030209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73</a:t>
            </a:fld>
            <a:endParaRPr lang="zh-CN" altLang="en-US"/>
          </a:p>
        </p:txBody>
      </p:sp>
    </p:spTree>
    <p:extLst>
      <p:ext uri="{BB962C8B-B14F-4D97-AF65-F5344CB8AC3E}">
        <p14:creationId xmlns:p14="http://schemas.microsoft.com/office/powerpoint/2010/main" val="3167810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1" dirty="0" smtClean="0">
                <a:latin typeface="宋体" panose="02010600030101010101" pitchFamily="2" charset="-122"/>
              </a:rPr>
              <a:t>总数据库</a:t>
            </a:r>
            <a:r>
              <a:rPr kumimoji="1" lang="zh-CN" altLang="en-US" sz="1200" dirty="0" smtClean="0">
                <a:latin typeface="宋体" panose="02010600030101010101" pitchFamily="2" charset="-122"/>
              </a:rPr>
              <a:t>或全局数据库，又称综合数据库、上下文、黑板等</a:t>
            </a:r>
            <a:endParaRPr lang="zh-CN" altLang="en-US" b="1"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75</a:t>
            </a:fld>
            <a:endParaRPr lang="zh-CN" altLang="en-US"/>
          </a:p>
        </p:txBody>
      </p:sp>
    </p:spTree>
    <p:extLst>
      <p:ext uri="{BB962C8B-B14F-4D97-AF65-F5344CB8AC3E}">
        <p14:creationId xmlns:p14="http://schemas.microsoft.com/office/powerpoint/2010/main" val="2646574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 typeface="Wingdings" panose="05000000000000000000" pitchFamily="2" charset="2"/>
              <a:buChar char="l"/>
            </a:pPr>
            <a:r>
              <a:rPr lang="zh-CN" altLang="en-US" sz="1200" dirty="0" smtClean="0">
                <a:latin typeface="" charset="0"/>
                <a:ea typeface="+mn-ea"/>
              </a:rPr>
              <a:t>按一定策略从规则库中选择与总数据库中的已知事实相匹配的规则，即把所选规则的前提与总数据库中的已知事实进行比较，若事实与所选规则前提一致，则匹配成功，该规则可被使用；否则，匹配失败，该规则不可用于当前推理。</a:t>
            </a:r>
            <a:endParaRPr lang="en-US" altLang="zh-CN" sz="1200" dirty="0" smtClean="0">
              <a:latin typeface="" charset="0"/>
              <a:ea typeface="+mn-ea"/>
            </a:endParaRPr>
          </a:p>
          <a:p>
            <a:pPr eaLnBrk="1" hangingPunct="1">
              <a:buFont typeface="Wingdings" panose="05000000000000000000" pitchFamily="2" charset="2"/>
              <a:buChar char="l"/>
            </a:pPr>
            <a:r>
              <a:rPr lang="zh-CN" altLang="en-US" sz="1200" dirty="0" smtClean="0">
                <a:latin typeface="" charset="0"/>
                <a:ea typeface="+mn-ea"/>
              </a:rPr>
              <a:t>当存在多条匹配成功的规则时，控制策略能够按照某种策略从中选出一条适合的规则去执行。</a:t>
            </a:r>
            <a:endParaRPr lang="en-US" altLang="zh-CN" sz="1200" dirty="0" smtClean="0">
              <a:latin typeface="" charset="0"/>
              <a:ea typeface="+mn-ea"/>
            </a:endParaRPr>
          </a:p>
          <a:p>
            <a:pPr eaLnBrk="1" hangingPunct="1">
              <a:buFont typeface="Wingdings" panose="05000000000000000000" pitchFamily="2" charset="2"/>
              <a:buChar char="l"/>
            </a:pPr>
            <a:r>
              <a:rPr lang="zh-CN" altLang="en-US" sz="1200" dirty="0" smtClean="0">
                <a:latin typeface="" charset="0"/>
                <a:ea typeface="+mn-ea"/>
              </a:rPr>
              <a:t>如果要执行规则的右部不是问题的目标，且为一个或多个结论时，则把这些结论加入到总数据库中；当其为一个或多个操作时，执行这些操作。</a:t>
            </a:r>
            <a:endParaRPr lang="en-US" altLang="zh-CN" sz="1200" dirty="0" smtClean="0">
              <a:latin typeface="" charset="0"/>
              <a:ea typeface="+mn-ea"/>
            </a:endParaRPr>
          </a:p>
          <a:p>
            <a:pPr eaLnBrk="1" hangingPunct="1">
              <a:buFont typeface="Wingdings" panose="05000000000000000000" pitchFamily="2" charset="2"/>
              <a:buChar char="l"/>
            </a:pPr>
            <a:r>
              <a:rPr lang="zh-CN" altLang="en-US" sz="1200" dirty="0" smtClean="0">
                <a:latin typeface="" charset="0"/>
                <a:ea typeface="+mn-ea"/>
              </a:rPr>
              <a:t>如果要执行规则的右部满足问题的结束条件时，则停止推理。</a:t>
            </a:r>
            <a:endParaRPr lang="en-US" altLang="zh-CN" sz="1200" dirty="0" smtClean="0">
              <a:latin typeface="" charset="0"/>
              <a:ea typeface="+mn-ea"/>
            </a:endParaRPr>
          </a:p>
          <a:p>
            <a:pPr eaLnBrk="1" hangingPunct="1">
              <a:buFont typeface="Wingdings" panose="05000000000000000000" pitchFamily="2" charset="2"/>
              <a:buChar char="l"/>
            </a:pPr>
            <a:r>
              <a:rPr lang="zh-CN" altLang="en-US" sz="1200" dirty="0" smtClean="0">
                <a:latin typeface="" charset="0"/>
                <a:ea typeface="+mn-ea"/>
              </a:rPr>
              <a:t>记住问题求解过程应用过的规则序列，以便求解结束时能够给出问题的解答路径。</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76</a:t>
            </a:fld>
            <a:endParaRPr lang="zh-CN" altLang="en-US"/>
          </a:p>
        </p:txBody>
      </p:sp>
    </p:spTree>
    <p:extLst>
      <p:ext uri="{BB962C8B-B14F-4D97-AF65-F5344CB8AC3E}">
        <p14:creationId xmlns:p14="http://schemas.microsoft.com/office/powerpoint/2010/main" val="41463525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90600" lvl="1" indent="-533400"/>
            <a:r>
              <a:rPr lang="zh-CN" altLang="en-US" sz="2000" dirty="0" smtClean="0"/>
              <a:t>用于描述相应领域内知识的产生式集合称为规则库</a:t>
            </a:r>
          </a:p>
          <a:p>
            <a:pPr marL="990600" lvl="1" indent="-533400">
              <a:buFontTx/>
              <a:buAutoNum type="arabicPeriod"/>
            </a:pPr>
            <a:r>
              <a:rPr lang="zh-CN" altLang="en-US" sz="2000" dirty="0" smtClean="0"/>
              <a:t>有效的表达领域内的过程性的知识</a:t>
            </a:r>
          </a:p>
          <a:p>
            <a:pPr marL="990600" lvl="1" indent="-533400">
              <a:buFontTx/>
              <a:buAutoNum type="arabicPeriod"/>
            </a:pPr>
            <a:r>
              <a:rPr lang="zh-CN" altLang="en-US" sz="2000" dirty="0" smtClean="0"/>
              <a:t>对知识进行合理的组织和管理</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77</a:t>
            </a:fld>
            <a:endParaRPr lang="zh-CN" altLang="en-US"/>
          </a:p>
        </p:txBody>
      </p:sp>
    </p:spTree>
    <p:extLst>
      <p:ext uri="{BB962C8B-B14F-4D97-AF65-F5344CB8AC3E}">
        <p14:creationId xmlns:p14="http://schemas.microsoft.com/office/powerpoint/2010/main" val="20194750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r>
              <a:rPr lang="zh-CN" altLang="en-US" sz="1200" b="1" dirty="0" smtClean="0">
                <a:solidFill>
                  <a:srgbClr val="0000FF"/>
                </a:solidFill>
                <a:latin typeface="" charset="0"/>
                <a:ea typeface="+mn-ea"/>
              </a:rPr>
              <a:t>这两条是美式足球的规则。</a:t>
            </a:r>
            <a:endParaRPr lang="en-US" altLang="zh-CN" sz="1200" b="1" dirty="0" smtClean="0">
              <a:solidFill>
                <a:srgbClr val="0000FF"/>
              </a:solidFill>
              <a:latin typeface="" charset="0"/>
              <a:ea typeface="+mn-ea"/>
            </a:endParaRPr>
          </a:p>
          <a:p>
            <a:pPr algn="just" eaLnBrk="1" hangingPunct="1"/>
            <a:r>
              <a:rPr lang="en-US" altLang="zh-CN" sz="1200" b="1" dirty="0" smtClean="0">
                <a:solidFill>
                  <a:srgbClr val="0000FF"/>
                </a:solidFill>
                <a:latin typeface="" charset="0"/>
                <a:ea typeface="+mn-ea"/>
              </a:rPr>
              <a:t>R1</a:t>
            </a:r>
            <a:r>
              <a:rPr lang="zh-CN" altLang="en-US" sz="1200" b="1" dirty="0" smtClean="0">
                <a:solidFill>
                  <a:srgbClr val="0000FF"/>
                </a:solidFill>
                <a:latin typeface="" charset="0"/>
                <a:ea typeface="+mn-ea"/>
              </a:rPr>
              <a:t>规则规定</a:t>
            </a:r>
            <a:r>
              <a:rPr lang="en-US" altLang="zh-CN" sz="1200" b="1" dirty="0" smtClean="0">
                <a:solidFill>
                  <a:srgbClr val="0000FF"/>
                </a:solidFill>
                <a:latin typeface="" charset="0"/>
                <a:ea typeface="+mn-ea"/>
              </a:rPr>
              <a:t>, </a:t>
            </a:r>
            <a:r>
              <a:rPr lang="zh-CN" altLang="en-US" sz="1200" b="1" dirty="0" smtClean="0">
                <a:solidFill>
                  <a:srgbClr val="0000FF"/>
                </a:solidFill>
                <a:latin typeface="" charset="0"/>
                <a:ea typeface="+mn-ea"/>
              </a:rPr>
              <a:t>进攻一方如果在前三次进攻中前进的距离少于</a:t>
            </a:r>
            <a:r>
              <a:rPr lang="en-US" altLang="zh-CN" sz="1200" b="1" dirty="0" smtClean="0">
                <a:solidFill>
                  <a:srgbClr val="0000FF"/>
                </a:solidFill>
                <a:latin typeface="" charset="0"/>
                <a:ea typeface="+mn-ea"/>
              </a:rPr>
              <a:t>10</a:t>
            </a:r>
            <a:r>
              <a:rPr lang="zh-CN" altLang="en-US" sz="1200" b="1" dirty="0" smtClean="0">
                <a:solidFill>
                  <a:srgbClr val="0000FF"/>
                </a:solidFill>
                <a:latin typeface="" charset="0"/>
                <a:ea typeface="+mn-ea"/>
              </a:rPr>
              <a:t>码</a:t>
            </a:r>
            <a:r>
              <a:rPr lang="en-US" altLang="zh-CN" sz="1200" b="1" dirty="0" smtClean="0">
                <a:solidFill>
                  <a:srgbClr val="0000FF"/>
                </a:solidFill>
                <a:latin typeface="" charset="0"/>
                <a:ea typeface="+mn-ea"/>
              </a:rPr>
              <a:t>(short yardage)</a:t>
            </a:r>
            <a:r>
              <a:rPr lang="zh-CN" altLang="en-US" sz="1200" b="1" dirty="0" smtClean="0">
                <a:solidFill>
                  <a:srgbClr val="0000FF"/>
                </a:solidFill>
                <a:latin typeface="" charset="0"/>
                <a:ea typeface="+mn-ea"/>
              </a:rPr>
              <a:t>，那么在第四次进攻</a:t>
            </a:r>
            <a:r>
              <a:rPr lang="en-US" altLang="zh-CN" sz="1200" b="1" dirty="0" smtClean="0">
                <a:solidFill>
                  <a:srgbClr val="0000FF"/>
                </a:solidFill>
                <a:latin typeface="" charset="0"/>
                <a:ea typeface="+mn-ea"/>
              </a:rPr>
              <a:t>(fourth dawn)</a:t>
            </a:r>
            <a:r>
              <a:rPr lang="zh-CN" altLang="en-US" sz="1200" b="1" dirty="0" smtClean="0">
                <a:solidFill>
                  <a:srgbClr val="0000FF"/>
                </a:solidFill>
                <a:latin typeface="" charset="0"/>
                <a:ea typeface="+mn-ea"/>
              </a:rPr>
              <a:t>时，可以踢悬空球</a:t>
            </a:r>
            <a:r>
              <a:rPr lang="en-US" altLang="zh-CN" sz="1200" b="1" dirty="0" smtClean="0">
                <a:solidFill>
                  <a:srgbClr val="0000FF"/>
                </a:solidFill>
                <a:latin typeface="" charset="0"/>
                <a:ea typeface="+mn-ea"/>
              </a:rPr>
              <a:t>(punt)</a:t>
            </a:r>
            <a:r>
              <a:rPr lang="zh-CN" altLang="en-US" sz="1200" b="1" dirty="0" smtClean="0">
                <a:solidFill>
                  <a:srgbClr val="0000FF"/>
                </a:solidFill>
                <a:latin typeface="" charset="0"/>
                <a:ea typeface="+mn-ea"/>
              </a:rPr>
              <a:t>。</a:t>
            </a:r>
          </a:p>
          <a:p>
            <a:pPr algn="just" eaLnBrk="1" hangingPunct="1"/>
            <a:r>
              <a:rPr lang="en-US" altLang="zh-CN" sz="1200" b="1" dirty="0" smtClean="0">
                <a:solidFill>
                  <a:srgbClr val="0000FF"/>
                </a:solidFill>
                <a:latin typeface="" charset="0"/>
                <a:ea typeface="+mn-ea"/>
              </a:rPr>
              <a:t>R2</a:t>
            </a:r>
            <a:r>
              <a:rPr lang="zh-CN" altLang="en-US" sz="1200" b="1" dirty="0" smtClean="0">
                <a:solidFill>
                  <a:srgbClr val="0000FF"/>
                </a:solidFill>
                <a:latin typeface="" charset="0"/>
                <a:ea typeface="+mn-ea"/>
              </a:rPr>
              <a:t>规则规定，如果进攻这一方，在前三次进攻中，前进的距离少于</a:t>
            </a:r>
            <a:r>
              <a:rPr lang="en-US" altLang="zh-CN" sz="1200" b="1" dirty="0" smtClean="0">
                <a:solidFill>
                  <a:srgbClr val="0000FF"/>
                </a:solidFill>
                <a:latin typeface="" charset="0"/>
                <a:ea typeface="+mn-ea"/>
              </a:rPr>
              <a:t>10</a:t>
            </a:r>
            <a:r>
              <a:rPr lang="zh-CN" altLang="en-US" sz="1200" b="1" dirty="0" smtClean="0">
                <a:solidFill>
                  <a:srgbClr val="0000FF"/>
                </a:solidFill>
                <a:latin typeface="" charset="0"/>
                <a:ea typeface="+mn-ea"/>
              </a:rPr>
              <a:t>码，而进攻的位置又在离对方球门线</a:t>
            </a:r>
            <a:r>
              <a:rPr lang="en-US" altLang="zh-CN" sz="1200" b="1" dirty="0" smtClean="0">
                <a:solidFill>
                  <a:srgbClr val="0000FF"/>
                </a:solidFill>
                <a:latin typeface="" charset="0"/>
                <a:ea typeface="+mn-ea"/>
              </a:rPr>
              <a:t>30</a:t>
            </a:r>
            <a:r>
              <a:rPr lang="zh-CN" altLang="en-US" sz="1200" b="1" dirty="0" smtClean="0">
                <a:solidFill>
                  <a:srgbClr val="0000FF"/>
                </a:solidFill>
                <a:latin typeface="" charset="0"/>
                <a:ea typeface="+mn-ea"/>
              </a:rPr>
              <a:t>码距离之内，那么就可以射门</a:t>
            </a:r>
            <a:r>
              <a:rPr lang="en-US" altLang="zh-CN" sz="1200" b="1" dirty="0" smtClean="0">
                <a:solidFill>
                  <a:srgbClr val="0000FF"/>
                </a:solidFill>
                <a:latin typeface="" charset="0"/>
                <a:ea typeface="+mn-ea"/>
              </a:rPr>
              <a:t>(field goal)</a:t>
            </a:r>
            <a:r>
              <a:rPr lang="zh-CN" altLang="en-US" sz="1200" b="1" dirty="0" smtClean="0">
                <a:latin typeface="" charset="0"/>
                <a:ea typeface="+mn-ea"/>
              </a:rPr>
              <a:t>。</a:t>
            </a:r>
          </a:p>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79</a:t>
            </a:fld>
            <a:endParaRPr lang="zh-CN" altLang="en-US"/>
          </a:p>
        </p:txBody>
      </p:sp>
    </p:spTree>
    <p:extLst>
      <p:ext uri="{BB962C8B-B14F-4D97-AF65-F5344CB8AC3E}">
        <p14:creationId xmlns:p14="http://schemas.microsoft.com/office/powerpoint/2010/main" val="31876265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有很多种冲突解决策略，比如先使用规则</a:t>
            </a:r>
            <a:r>
              <a:rPr lang="en-US" altLang="zh-CN" dirty="0" smtClean="0"/>
              <a:t>R2</a:t>
            </a:r>
            <a:r>
              <a:rPr lang="zh-CN" altLang="en-US" dirty="0" smtClean="0"/>
              <a:t>，因为</a:t>
            </a:r>
            <a:r>
              <a:rPr lang="en-US" altLang="zh-CN" dirty="0" smtClean="0"/>
              <a:t>R2</a:t>
            </a:r>
            <a:r>
              <a:rPr lang="zh-CN" altLang="en-US" dirty="0" smtClean="0"/>
              <a:t>的条件部分包含了更多的限制，因此规定了一个更为特殊的情况。这是一种按专一性来编排顺序的策略，称为专一性排序。另外还有：</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80</a:t>
            </a:fld>
            <a:endParaRPr lang="zh-CN" altLang="en-US"/>
          </a:p>
        </p:txBody>
      </p:sp>
    </p:spTree>
    <p:extLst>
      <p:ext uri="{BB962C8B-B14F-4D97-AF65-F5344CB8AC3E}">
        <p14:creationId xmlns:p14="http://schemas.microsoft.com/office/powerpoint/2010/main" val="46937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dirty="0" smtClean="0">
                <a:latin typeface="Arial" panose="020B0604020202020204" pitchFamily="34" charset="0"/>
                <a:ea typeface="宋体" panose="02010600030101010101" pitchFamily="2" charset="-122"/>
              </a:rPr>
              <a:t>17 </a:t>
            </a:r>
            <a:r>
              <a:rPr lang="zh-CN" altLang="en-US" dirty="0" smtClean="0">
                <a:latin typeface="Arial" panose="020B0604020202020204" pitchFamily="34" charset="0"/>
                <a:ea typeface="宋体" panose="02010600030101010101" pitchFamily="2" charset="-122"/>
              </a:rPr>
              <a:t>世纪法国的数学家笛卡尔曾有过一个伟大的设想：“一切问题化为数学问题，一切数学问题化为代数问题，一切代数问题化为代数方程求解问题。”</a:t>
            </a:r>
          </a:p>
          <a:p>
            <a:pPr eaLnBrk="1" hangingPunct="1">
              <a:spcBef>
                <a:spcPct val="0"/>
              </a:spcBef>
            </a:pPr>
            <a:r>
              <a:rPr lang="zh-CN" altLang="en-US" dirty="0" smtClean="0">
                <a:latin typeface="Arial" panose="020B0604020202020204" pitchFamily="34" charset="0"/>
                <a:ea typeface="宋体" panose="02010600030101010101" pitchFamily="2" charset="-122"/>
              </a:rPr>
              <a:t>把问题想得太简单了，如果他的设想真能实现，那就不仅是数学的机械化，而是全部科学的机械化。因为代数方程求解是可以机械化的。但 </a:t>
            </a:r>
            <a:r>
              <a:rPr lang="en-US" altLang="zh-CN" dirty="0" smtClean="0">
                <a:latin typeface="Arial" panose="020B0604020202020204" pitchFamily="34" charset="0"/>
                <a:ea typeface="宋体" panose="02010600030101010101" pitchFamily="2" charset="-122"/>
              </a:rPr>
              <a:t>Descartes </a:t>
            </a:r>
            <a:r>
              <a:rPr lang="zh-CN" altLang="en-US" dirty="0" smtClean="0">
                <a:latin typeface="Arial" panose="020B0604020202020204" pitchFamily="34" charset="0"/>
                <a:ea typeface="宋体" panose="02010600030101010101" pitchFamily="2" charset="-122"/>
              </a:rPr>
              <a:t>没有停留在空想，他所创立的解析几何，在空间形式和数量关系之间架起了一座桥梁，实现了初等几何问题的代数化。</a:t>
            </a:r>
          </a:p>
          <a:p>
            <a:pPr eaLnBrk="1" hangingPunct="1">
              <a:spcBef>
                <a:spcPct val="0"/>
              </a:spcBef>
            </a:pPr>
            <a:r>
              <a:rPr lang="zh-CN" altLang="en-US" dirty="0" smtClean="0">
                <a:latin typeface="Arial" panose="020B0604020202020204" pitchFamily="34" charset="0"/>
                <a:ea typeface="宋体" panose="02010600030101010101" pitchFamily="2" charset="-122"/>
              </a:rPr>
              <a:t>德国数学家 </a:t>
            </a:r>
            <a:r>
              <a:rPr lang="en-US" altLang="zh-CN" dirty="0" err="1" smtClean="0">
                <a:latin typeface="Arial" panose="020B0604020202020204" pitchFamily="34" charset="0"/>
                <a:ea typeface="宋体" panose="02010600030101010101" pitchFamily="2" charset="-122"/>
              </a:rPr>
              <a:t>Leibnize</a:t>
            </a:r>
            <a:r>
              <a:rPr lang="en-US" altLang="zh-CN" dirty="0" smtClean="0">
                <a:latin typeface="Arial" panose="020B0604020202020204" pitchFamily="34" charset="0"/>
                <a:ea typeface="宋体" panose="02010600030101010101" pitchFamily="2" charset="-122"/>
              </a:rPr>
              <a:t> </a:t>
            </a:r>
            <a:r>
              <a:rPr lang="zh-CN" altLang="en-US" dirty="0" smtClean="0">
                <a:latin typeface="Arial" panose="020B0604020202020204" pitchFamily="34" charset="0"/>
                <a:ea typeface="宋体" panose="02010600030101010101" pitchFamily="2" charset="-122"/>
              </a:rPr>
              <a:t>曾有过“推理机器”的设想。他研究过逻辑，设计并制造出能做乘法的计算机，进而萌发了设计万能语言和造一台通用机器的构想。 </a:t>
            </a:r>
            <a:r>
              <a:rPr lang="en-US" altLang="zh-CN" dirty="0" err="1" smtClean="0">
                <a:latin typeface="Arial" panose="020B0604020202020204" pitchFamily="34" charset="0"/>
                <a:ea typeface="宋体" panose="02010600030101010101" pitchFamily="2" charset="-122"/>
              </a:rPr>
              <a:t>Leibnize</a:t>
            </a:r>
            <a:r>
              <a:rPr lang="en-US" altLang="zh-CN" dirty="0" smtClean="0">
                <a:latin typeface="Arial" panose="020B0604020202020204" pitchFamily="34" charset="0"/>
                <a:ea typeface="宋体" panose="02010600030101010101" pitchFamily="2" charset="-122"/>
              </a:rPr>
              <a:t> </a:t>
            </a:r>
            <a:r>
              <a:rPr lang="zh-CN" altLang="en-US" dirty="0" smtClean="0">
                <a:latin typeface="Arial" panose="020B0604020202020204" pitchFamily="34" charset="0"/>
                <a:ea typeface="宋体" panose="02010600030101010101" pitchFamily="2" charset="-122"/>
              </a:rPr>
              <a:t>认为，他的方案一旦实现，人们之间的一切争论都可以被心平气和的机器推理所代替。他的努力促进了 </a:t>
            </a:r>
            <a:r>
              <a:rPr lang="en-US" altLang="zh-CN" dirty="0" smtClean="0">
                <a:latin typeface="Arial" panose="020B0604020202020204" pitchFamily="34" charset="0"/>
                <a:ea typeface="宋体" panose="02010600030101010101" pitchFamily="2" charset="-122"/>
              </a:rPr>
              <a:t>Boole </a:t>
            </a:r>
            <a:r>
              <a:rPr lang="zh-CN" altLang="en-US" dirty="0" smtClean="0">
                <a:latin typeface="Arial" panose="020B0604020202020204" pitchFamily="34" charset="0"/>
                <a:ea typeface="宋体" panose="02010600030101010101" pitchFamily="2" charset="-122"/>
              </a:rPr>
              <a:t>代数、数理逻辑以及计算机科学的研究，正是沿着这一方向，经后人的努力，形成了机器定理证明的逻辑方法。</a:t>
            </a:r>
          </a:p>
          <a:p>
            <a:pPr eaLnBrk="1" hangingPunct="1">
              <a:spcBef>
                <a:spcPct val="0"/>
              </a:spcBef>
            </a:pPr>
            <a:endParaRPr lang="zh-CN" altLang="en-US"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74048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宋体" panose="02010600030101010101" pitchFamily="2" charset="-122"/>
                <a:ea typeface="+mn-ea"/>
              </a:rPr>
              <a:t> </a:t>
            </a:r>
            <a:r>
              <a:rPr lang="zh-CN" altLang="en-US" sz="1200" dirty="0" smtClean="0">
                <a:latin typeface="隶书" panose="02010509060101010101" pitchFamily="49" charset="-122"/>
                <a:ea typeface="隶书" panose="02010509060101010101" pitchFamily="49" charset="-122"/>
              </a:rPr>
              <a:t>首先假定目标</a:t>
            </a:r>
            <a:r>
              <a:rPr lang="en-US" altLang="zh-CN" sz="1200" dirty="0" smtClean="0">
                <a:latin typeface="隶书" panose="02010509060101010101" pitchFamily="49" charset="-122"/>
                <a:ea typeface="隶书" panose="02010509060101010101" pitchFamily="49" charset="-122"/>
              </a:rPr>
              <a:t>P4</a:t>
            </a:r>
            <a:r>
              <a:rPr lang="zh-CN" altLang="en-US" sz="1200" dirty="0" smtClean="0">
                <a:latin typeface="隶书" panose="02010509060101010101" pitchFamily="49" charset="-122"/>
                <a:ea typeface="隶书" panose="02010509060101010101" pitchFamily="49" charset="-122"/>
              </a:rPr>
              <a:t>成立，由规则</a:t>
            </a:r>
            <a:r>
              <a:rPr lang="en-US" altLang="zh-CN" sz="1200" dirty="0" smtClean="0">
                <a:latin typeface="隶书" panose="02010509060101010101" pitchFamily="49" charset="-122"/>
                <a:ea typeface="隶书" panose="02010509060101010101" pitchFamily="49" charset="-122"/>
              </a:rPr>
              <a:t>3</a:t>
            </a:r>
            <a:r>
              <a:rPr lang="zh-CN" altLang="en-US" sz="1200" dirty="0" smtClean="0">
                <a:latin typeface="隶书" panose="02010509060101010101" pitchFamily="49" charset="-122"/>
                <a:ea typeface="隶书" panose="02010509060101010101" pitchFamily="49" charset="-122"/>
              </a:rPr>
              <a:t>（</a:t>
            </a:r>
            <a:r>
              <a:rPr lang="en-US" altLang="zh-CN" sz="1200" dirty="0" smtClean="0">
                <a:latin typeface="隶书" panose="02010509060101010101" pitchFamily="49" charset="-122"/>
                <a:ea typeface="隶书" panose="02010509060101010101" pitchFamily="49" charset="-122"/>
              </a:rPr>
              <a:t>P3→P4</a:t>
            </a:r>
            <a:r>
              <a:rPr lang="zh-CN" altLang="en-US" sz="1200" dirty="0" smtClean="0">
                <a:latin typeface="隶书" panose="02010509060101010101" pitchFamily="49" charset="-122"/>
                <a:ea typeface="隶书" panose="02010509060101010101" pitchFamily="49" charset="-122"/>
              </a:rPr>
              <a:t>），为证明</a:t>
            </a:r>
            <a:r>
              <a:rPr lang="en-US" altLang="zh-CN" sz="1200" dirty="0" smtClean="0">
                <a:latin typeface="隶书" panose="02010509060101010101" pitchFamily="49" charset="-122"/>
                <a:ea typeface="隶书" panose="02010509060101010101" pitchFamily="49" charset="-122"/>
              </a:rPr>
              <a:t>P4</a:t>
            </a:r>
            <a:r>
              <a:rPr lang="zh-CN" altLang="en-US" sz="1200" dirty="0" smtClean="0">
                <a:latin typeface="隶书" panose="02010509060101010101" pitchFamily="49" charset="-122"/>
                <a:ea typeface="隶书" panose="02010509060101010101" pitchFamily="49" charset="-122"/>
              </a:rPr>
              <a:t>成立，须先验证</a:t>
            </a:r>
            <a:r>
              <a:rPr lang="en-US" altLang="zh-CN" sz="1200" dirty="0" smtClean="0">
                <a:latin typeface="隶书" panose="02010509060101010101" pitchFamily="49" charset="-122"/>
                <a:ea typeface="隶书" panose="02010509060101010101" pitchFamily="49" charset="-122"/>
              </a:rPr>
              <a:t>P3</a:t>
            </a:r>
            <a:r>
              <a:rPr lang="zh-CN" altLang="en-US" sz="1200" dirty="0" smtClean="0">
                <a:latin typeface="隶书" panose="02010509060101010101" pitchFamily="49" charset="-122"/>
                <a:ea typeface="隶书" panose="02010509060101010101" pitchFamily="49" charset="-122"/>
              </a:rPr>
              <a:t>是否成立；但总数据库没有事实</a:t>
            </a:r>
            <a:r>
              <a:rPr lang="en-US" altLang="zh-CN" sz="1200" dirty="0" smtClean="0">
                <a:latin typeface="隶书" panose="02010509060101010101" pitchFamily="49" charset="-122"/>
                <a:ea typeface="隶书" panose="02010509060101010101" pitchFamily="49" charset="-122"/>
              </a:rPr>
              <a:t>P3</a:t>
            </a:r>
            <a:r>
              <a:rPr lang="zh-CN" altLang="en-US" sz="1200" dirty="0" smtClean="0">
                <a:latin typeface="隶书" panose="02010509060101010101" pitchFamily="49" charset="-122"/>
                <a:ea typeface="隶书" panose="02010509060101010101" pitchFamily="49" charset="-122"/>
              </a:rPr>
              <a:t>，所以假定子目标</a:t>
            </a:r>
            <a:r>
              <a:rPr lang="en-US" altLang="zh-CN" sz="1200" dirty="0" smtClean="0">
                <a:latin typeface="隶书" panose="02010509060101010101" pitchFamily="49" charset="-122"/>
                <a:ea typeface="隶书" panose="02010509060101010101" pitchFamily="49" charset="-122"/>
              </a:rPr>
              <a:t>P3</a:t>
            </a:r>
            <a:r>
              <a:rPr lang="zh-CN" altLang="en-US" sz="1200" dirty="0" smtClean="0">
                <a:latin typeface="隶书" panose="02010509060101010101" pitchFamily="49" charset="-122"/>
                <a:ea typeface="隶书" panose="02010509060101010101" pitchFamily="49" charset="-122"/>
              </a:rPr>
              <a:t>成立；由规则</a:t>
            </a:r>
            <a:r>
              <a:rPr lang="en-US" altLang="zh-CN" sz="1200" dirty="0" smtClean="0">
                <a:latin typeface="隶书" panose="02010509060101010101" pitchFamily="49" charset="-122"/>
                <a:ea typeface="隶书" panose="02010509060101010101" pitchFamily="49" charset="-122"/>
              </a:rPr>
              <a:t>2(P2→P3)</a:t>
            </a:r>
            <a:r>
              <a:rPr lang="zh-CN" altLang="en-US" sz="1200" dirty="0" smtClean="0">
                <a:latin typeface="隶书" panose="02010509060101010101" pitchFamily="49" charset="-122"/>
                <a:ea typeface="隶书" panose="02010509060101010101" pitchFamily="49" charset="-122"/>
              </a:rPr>
              <a:t>，应验证</a:t>
            </a:r>
            <a:r>
              <a:rPr lang="en-US" altLang="zh-CN" sz="1200" dirty="0" smtClean="0">
                <a:latin typeface="隶书" panose="02010509060101010101" pitchFamily="49" charset="-122"/>
                <a:ea typeface="隶书" panose="02010509060101010101" pitchFamily="49" charset="-122"/>
              </a:rPr>
              <a:t>P2</a:t>
            </a:r>
            <a:r>
              <a:rPr lang="zh-CN" altLang="en-US" sz="1200" dirty="0" smtClean="0">
                <a:latin typeface="隶书" panose="02010509060101010101" pitchFamily="49" charset="-122"/>
                <a:ea typeface="隶书" panose="02010509060101010101" pitchFamily="49" charset="-122"/>
              </a:rPr>
              <a:t>；同样，由于数据库中没有事实</a:t>
            </a:r>
            <a:r>
              <a:rPr lang="en-US" altLang="zh-CN" sz="1200" dirty="0" smtClean="0">
                <a:latin typeface="隶书" panose="02010509060101010101" pitchFamily="49" charset="-122"/>
                <a:ea typeface="隶书" panose="02010509060101010101" pitchFamily="49" charset="-122"/>
              </a:rPr>
              <a:t>P2</a:t>
            </a:r>
            <a:r>
              <a:rPr lang="zh-CN" altLang="en-US" sz="1200" dirty="0" smtClean="0">
                <a:latin typeface="隶书" panose="02010509060101010101" pitchFamily="49" charset="-122"/>
                <a:ea typeface="隶书" panose="02010509060101010101" pitchFamily="49" charset="-122"/>
              </a:rPr>
              <a:t>，假定子目标</a:t>
            </a:r>
            <a:r>
              <a:rPr lang="en-US" altLang="zh-CN" sz="1200" dirty="0" smtClean="0">
                <a:latin typeface="隶书" panose="02010509060101010101" pitchFamily="49" charset="-122"/>
                <a:ea typeface="隶书" panose="02010509060101010101" pitchFamily="49" charset="-122"/>
              </a:rPr>
              <a:t>P2</a:t>
            </a:r>
            <a:r>
              <a:rPr lang="zh-CN" altLang="en-US" sz="1200" dirty="0" smtClean="0">
                <a:latin typeface="隶书" panose="02010509060101010101" pitchFamily="49" charset="-122"/>
                <a:ea typeface="隶书" panose="02010509060101010101" pitchFamily="49" charset="-122"/>
              </a:rPr>
              <a:t>成立；由规则</a:t>
            </a:r>
            <a:r>
              <a:rPr lang="en-US" altLang="zh-CN" sz="1200" dirty="0" smtClean="0">
                <a:latin typeface="隶书" panose="02010509060101010101" pitchFamily="49" charset="-122"/>
                <a:ea typeface="隶书" panose="02010509060101010101" pitchFamily="49" charset="-122"/>
              </a:rPr>
              <a:t>1(P1→P2)</a:t>
            </a:r>
            <a:r>
              <a:rPr lang="zh-CN" altLang="en-US" sz="1200" dirty="0" smtClean="0">
                <a:latin typeface="隶书" panose="02010509060101010101" pitchFamily="49" charset="-122"/>
                <a:ea typeface="隶书" panose="02010509060101010101" pitchFamily="49" charset="-122"/>
              </a:rPr>
              <a:t>，为验证</a:t>
            </a:r>
            <a:r>
              <a:rPr lang="en-US" altLang="zh-CN" sz="1200" dirty="0" smtClean="0">
                <a:latin typeface="隶书" panose="02010509060101010101" pitchFamily="49" charset="-122"/>
                <a:ea typeface="隶书" panose="02010509060101010101" pitchFamily="49" charset="-122"/>
              </a:rPr>
              <a:t>P2</a:t>
            </a:r>
            <a:r>
              <a:rPr lang="zh-CN" altLang="en-US" sz="1200" dirty="0" smtClean="0">
                <a:latin typeface="隶书" panose="02010509060101010101" pitchFamily="49" charset="-122"/>
                <a:ea typeface="隶书" panose="02010509060101010101" pitchFamily="49" charset="-122"/>
              </a:rPr>
              <a:t>成立，须先验证</a:t>
            </a:r>
            <a:r>
              <a:rPr lang="en-US" altLang="zh-CN" sz="1200" dirty="0" smtClean="0">
                <a:latin typeface="隶书" panose="02010509060101010101" pitchFamily="49" charset="-122"/>
                <a:ea typeface="隶书" panose="02010509060101010101" pitchFamily="49" charset="-122"/>
              </a:rPr>
              <a:t>P1</a:t>
            </a:r>
            <a:r>
              <a:rPr lang="zh-CN" altLang="en-US" sz="1200" dirty="0" smtClean="0">
                <a:latin typeface="隶书" panose="02010509060101010101" pitchFamily="49" charset="-122"/>
                <a:ea typeface="隶书" panose="02010509060101010101" pitchFamily="49" charset="-122"/>
              </a:rPr>
              <a:t>。因为数据库中有事实</a:t>
            </a:r>
            <a:r>
              <a:rPr lang="en-US" altLang="zh-CN" sz="1200" dirty="0" smtClean="0">
                <a:latin typeface="隶书" panose="02010509060101010101" pitchFamily="49" charset="-122"/>
                <a:ea typeface="隶书" panose="02010509060101010101" pitchFamily="49" charset="-122"/>
              </a:rPr>
              <a:t>P1</a:t>
            </a:r>
            <a:r>
              <a:rPr lang="zh-CN" altLang="en-US" sz="1200" dirty="0" smtClean="0">
                <a:latin typeface="隶书" panose="02010509060101010101" pitchFamily="49" charset="-122"/>
                <a:ea typeface="隶书" panose="02010509060101010101" pitchFamily="49" charset="-122"/>
              </a:rPr>
              <a:t>，所以假定的目标</a:t>
            </a:r>
            <a:r>
              <a:rPr lang="en-US" altLang="zh-CN" sz="1200" dirty="0" smtClean="0">
                <a:latin typeface="隶书" panose="02010509060101010101" pitchFamily="49" charset="-122"/>
                <a:ea typeface="隶书" panose="02010509060101010101" pitchFamily="49" charset="-122"/>
              </a:rPr>
              <a:t>P2</a:t>
            </a:r>
            <a:r>
              <a:rPr lang="zh-CN" altLang="en-US" sz="1200" dirty="0" smtClean="0">
                <a:latin typeface="隶书" panose="02010509060101010101" pitchFamily="49" charset="-122"/>
                <a:ea typeface="隶书" panose="02010509060101010101" pitchFamily="49" charset="-122"/>
              </a:rPr>
              <a:t>成立，因而</a:t>
            </a:r>
            <a:r>
              <a:rPr lang="en-US" altLang="zh-CN" sz="1200" dirty="0" smtClean="0">
                <a:latin typeface="隶书" panose="02010509060101010101" pitchFamily="49" charset="-122"/>
                <a:ea typeface="隶书" panose="02010509060101010101" pitchFamily="49" charset="-122"/>
              </a:rPr>
              <a:t>P3</a:t>
            </a:r>
            <a:r>
              <a:rPr lang="zh-CN" altLang="en-US" sz="1200" dirty="0" smtClean="0">
                <a:latin typeface="隶书" panose="02010509060101010101" pitchFamily="49" charset="-122"/>
                <a:ea typeface="隶书" panose="02010509060101010101" pitchFamily="49" charset="-122"/>
              </a:rPr>
              <a:t>成立，最终导出结论</a:t>
            </a:r>
            <a:r>
              <a:rPr lang="en-US" altLang="zh-CN" sz="1200" dirty="0" smtClean="0">
                <a:latin typeface="隶书" panose="02010509060101010101" pitchFamily="49" charset="-122"/>
                <a:ea typeface="隶书" panose="02010509060101010101" pitchFamily="49" charset="-122"/>
              </a:rPr>
              <a:t>P4</a:t>
            </a:r>
            <a:r>
              <a:rPr lang="zh-CN" altLang="en-US" sz="1200" dirty="0" smtClean="0">
                <a:latin typeface="隶书" panose="02010509060101010101" pitchFamily="49" charset="-122"/>
                <a:ea typeface="隶书" panose="02010509060101010101" pitchFamily="49" charset="-122"/>
              </a:rPr>
              <a:t>确实成立。</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88</a:t>
            </a:fld>
            <a:endParaRPr lang="zh-CN" altLang="en-US"/>
          </a:p>
        </p:txBody>
      </p:sp>
    </p:spTree>
    <p:extLst>
      <p:ext uri="{BB962C8B-B14F-4D97-AF65-F5344CB8AC3E}">
        <p14:creationId xmlns:p14="http://schemas.microsoft.com/office/powerpoint/2010/main" val="14924324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90</a:t>
            </a:fld>
            <a:endParaRPr lang="zh-CN" altLang="en-US"/>
          </a:p>
        </p:txBody>
      </p:sp>
    </p:spTree>
    <p:extLst>
      <p:ext uri="{BB962C8B-B14F-4D97-AF65-F5344CB8AC3E}">
        <p14:creationId xmlns:p14="http://schemas.microsoft.com/office/powerpoint/2010/main" val="15695156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709C64-56A6-40D4-891D-4A3240076776}" type="slidenum">
              <a:rPr lang="zh-CN" altLang="en-US" smtClean="0"/>
              <a:t>91</a:t>
            </a:fld>
            <a:endParaRPr lang="zh-CN" altLang="en-US"/>
          </a:p>
        </p:txBody>
      </p:sp>
    </p:spTree>
    <p:extLst>
      <p:ext uri="{BB962C8B-B14F-4D97-AF65-F5344CB8AC3E}">
        <p14:creationId xmlns:p14="http://schemas.microsoft.com/office/powerpoint/2010/main" val="626668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290516-5FF1-409B-92D8-42731F41B3A7}" type="slidenum">
              <a:rPr lang="en-US" altLang="zh-CN"/>
              <a:pPr/>
              <a:t>96</a:t>
            </a:fld>
            <a:endParaRPr lang="en-US" altLang="zh-CN"/>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xfrm>
            <a:off x="685800" y="4343400"/>
            <a:ext cx="5486400" cy="4114800"/>
          </a:xfrm>
        </p:spPr>
        <p:txBody>
          <a:bodyPr/>
          <a:lstStyle/>
          <a:p>
            <a:endParaRPr lang="zh-CN" altLang="zh-CN"/>
          </a:p>
        </p:txBody>
      </p:sp>
    </p:spTree>
    <p:extLst>
      <p:ext uri="{BB962C8B-B14F-4D97-AF65-F5344CB8AC3E}">
        <p14:creationId xmlns:p14="http://schemas.microsoft.com/office/powerpoint/2010/main" val="40252143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106973-323B-4233-9D6F-95CE08D6DEF9}" type="slidenum">
              <a:rPr lang="en-US" altLang="zh-CN"/>
              <a:pPr/>
              <a:t>97</a:t>
            </a:fld>
            <a:endParaRPr lang="en-US" altLang="zh-CN"/>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xfrm>
            <a:off x="685800" y="4343400"/>
            <a:ext cx="5486400" cy="4114800"/>
          </a:xfrm>
        </p:spPr>
        <p:txBody>
          <a:bodyPr/>
          <a:lstStyle/>
          <a:p>
            <a:endParaRPr lang="zh-CN" altLang="zh-CN"/>
          </a:p>
        </p:txBody>
      </p:sp>
    </p:spTree>
    <p:extLst>
      <p:ext uri="{BB962C8B-B14F-4D97-AF65-F5344CB8AC3E}">
        <p14:creationId xmlns:p14="http://schemas.microsoft.com/office/powerpoint/2010/main" val="2883685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6602DD-DCF2-4858-981B-F1DB2882A1DB}" type="slidenum">
              <a:rPr lang="en-US" altLang="zh-CN"/>
              <a:pPr/>
              <a:t>99</a:t>
            </a:fld>
            <a:endParaRPr lang="en-US" altLang="zh-CN"/>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xfrm>
            <a:off x="685800" y="4343400"/>
            <a:ext cx="5486400" cy="4114800"/>
          </a:xfrm>
        </p:spPr>
        <p:txBody>
          <a:bodyPr/>
          <a:lstStyle/>
          <a:p>
            <a:endParaRPr lang="zh-CN" altLang="zh-CN"/>
          </a:p>
        </p:txBody>
      </p:sp>
    </p:spTree>
    <p:extLst>
      <p:ext uri="{BB962C8B-B14F-4D97-AF65-F5344CB8AC3E}">
        <p14:creationId xmlns:p14="http://schemas.microsoft.com/office/powerpoint/2010/main" val="42087567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2BF101-8E88-44D0-8454-0E5615004B34}" type="slidenum">
              <a:rPr lang="en-US" altLang="zh-CN"/>
              <a:pPr/>
              <a:t>100</a:t>
            </a:fld>
            <a:endParaRPr lang="en-US" altLang="zh-CN"/>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xfrm>
            <a:off x="685800" y="4343400"/>
            <a:ext cx="5486400" cy="4114800"/>
          </a:xfrm>
        </p:spPr>
        <p:txBody>
          <a:bodyPr/>
          <a:lstStyle/>
          <a:p>
            <a:endParaRPr lang="zh-CN" altLang="zh-CN"/>
          </a:p>
        </p:txBody>
      </p:sp>
    </p:spTree>
    <p:extLst>
      <p:ext uri="{BB962C8B-B14F-4D97-AF65-F5344CB8AC3E}">
        <p14:creationId xmlns:p14="http://schemas.microsoft.com/office/powerpoint/2010/main" val="16525512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总结一下产生式系统</a:t>
            </a:r>
            <a:endParaRPr lang="zh-CN" altLang="en-US" dirty="0"/>
          </a:p>
        </p:txBody>
      </p:sp>
      <p:sp>
        <p:nvSpPr>
          <p:cNvPr id="4" name="灯片编号占位符 3"/>
          <p:cNvSpPr>
            <a:spLocks noGrp="1"/>
          </p:cNvSpPr>
          <p:nvPr>
            <p:ph type="sldNum" sz="quarter" idx="10"/>
          </p:nvPr>
        </p:nvSpPr>
        <p:spPr/>
        <p:txBody>
          <a:bodyPr/>
          <a:lstStyle/>
          <a:p>
            <a:fld id="{5B709C64-56A6-40D4-891D-4A3240076776}" type="slidenum">
              <a:rPr lang="zh-CN" altLang="en-US" smtClean="0"/>
              <a:t>101</a:t>
            </a:fld>
            <a:endParaRPr lang="zh-CN" altLang="en-US"/>
          </a:p>
        </p:txBody>
      </p:sp>
    </p:spTree>
    <p:extLst>
      <p:ext uri="{BB962C8B-B14F-4D97-AF65-F5344CB8AC3E}">
        <p14:creationId xmlns:p14="http://schemas.microsoft.com/office/powerpoint/2010/main" val="388829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德国数学家 </a:t>
            </a:r>
            <a:r>
              <a:rPr lang="en-US" altLang="zh-CN" dirty="0" smtClean="0">
                <a:latin typeface="Arial" panose="020B0604020202020204" pitchFamily="34" charset="0"/>
                <a:ea typeface="宋体" panose="02010600030101010101" pitchFamily="2" charset="-122"/>
              </a:rPr>
              <a:t>Hilbert </a:t>
            </a:r>
            <a:r>
              <a:rPr lang="zh-CN" altLang="en-US" dirty="0" smtClean="0">
                <a:latin typeface="Arial" panose="020B0604020202020204" pitchFamily="34" charset="0"/>
                <a:ea typeface="宋体" panose="02010600030101010101" pitchFamily="2" charset="-122"/>
              </a:rPr>
              <a:t>明确提出了公理系统中的判定问题：有了一个公理系统，就可以在这个系统基础上提出各式各样的命题，那么，有没有一种机械的方法，即所谓算法，对每一个命题加以检验，判明它是否成立呢？正是在 </a:t>
            </a:r>
            <a:r>
              <a:rPr lang="en-US" altLang="zh-CN" dirty="0" smtClean="0">
                <a:latin typeface="Arial" panose="020B0604020202020204" pitchFamily="34" charset="0"/>
                <a:ea typeface="宋体" panose="02010600030101010101" pitchFamily="2" charset="-122"/>
              </a:rPr>
              <a:t>Hilbert </a:t>
            </a:r>
            <a:r>
              <a:rPr lang="zh-CN" altLang="en-US" dirty="0" smtClean="0">
                <a:latin typeface="Arial" panose="020B0604020202020204" pitchFamily="34" charset="0"/>
                <a:ea typeface="宋体" panose="02010600030101010101" pitchFamily="2" charset="-122"/>
              </a:rPr>
              <a:t>的名著</a:t>
            </a:r>
            <a:r>
              <a:rPr lang="en-US" altLang="zh-CN" dirty="0" smtClean="0">
                <a:latin typeface="Arial" panose="020B0604020202020204" pitchFamily="34" charset="0"/>
                <a:ea typeface="宋体" panose="02010600030101010101" pitchFamily="2" charset="-122"/>
              </a:rPr>
              <a:t>《</a:t>
            </a:r>
            <a:r>
              <a:rPr lang="zh-CN" altLang="en-US" dirty="0" smtClean="0">
                <a:latin typeface="Arial" panose="020B0604020202020204" pitchFamily="34" charset="0"/>
                <a:ea typeface="宋体" panose="02010600030101010101" pitchFamily="2" charset="-122"/>
              </a:rPr>
              <a:t>几何基础</a:t>
            </a:r>
            <a:r>
              <a:rPr lang="en-US" altLang="zh-CN" dirty="0" smtClean="0">
                <a:latin typeface="Arial" panose="020B0604020202020204" pitchFamily="34" charset="0"/>
                <a:ea typeface="宋体" panose="02010600030101010101" pitchFamily="2" charset="-122"/>
              </a:rPr>
              <a:t>》</a:t>
            </a:r>
            <a:r>
              <a:rPr lang="zh-CN" altLang="en-US" dirty="0" smtClean="0">
                <a:latin typeface="Arial" panose="020B0604020202020204" pitchFamily="34" charset="0"/>
                <a:ea typeface="宋体" panose="02010600030101010101" pitchFamily="2" charset="-122"/>
              </a:rPr>
              <a:t>一书中就提供了一条可以对一类几何命题进行判定的定理</a:t>
            </a:r>
            <a:r>
              <a:rPr lang="en-US" altLang="zh-CN" dirty="0" smtClean="0">
                <a:latin typeface="Arial" panose="020B0604020202020204" pitchFamily="34" charset="0"/>
                <a:ea typeface="宋体" panose="02010600030101010101" pitchFamily="2" charset="-122"/>
              </a:rPr>
              <a:t>.</a:t>
            </a:r>
            <a:endParaRPr lang="zh-CN" altLang="en-US"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5382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证明的机械化，如果没有可以进行数学演算的机器，只能是纸上谈兵。电子计算机的问世，促使数学机械化的研究活跃起来。波兰数学家 </a:t>
            </a:r>
            <a:r>
              <a:rPr lang="en-US" altLang="zh-CN" dirty="0" err="1" smtClean="0">
                <a:latin typeface="Arial" panose="020B0604020202020204" pitchFamily="34" charset="0"/>
                <a:ea typeface="宋体" panose="02010600030101010101" pitchFamily="2" charset="-122"/>
              </a:rPr>
              <a:t>Tarski</a:t>
            </a:r>
            <a:r>
              <a:rPr lang="en-US" altLang="zh-CN" dirty="0" smtClean="0">
                <a:latin typeface="Arial" panose="020B0604020202020204" pitchFamily="34" charset="0"/>
                <a:ea typeface="宋体" panose="02010600030101010101" pitchFamily="2" charset="-122"/>
              </a:rPr>
              <a:t> </a:t>
            </a:r>
            <a:r>
              <a:rPr lang="zh-CN" altLang="en-US" dirty="0" smtClean="0">
                <a:latin typeface="Arial" panose="020B0604020202020204" pitchFamily="34" charset="0"/>
                <a:ea typeface="宋体" panose="02010600030101010101" pitchFamily="2" charset="-122"/>
              </a:rPr>
              <a:t>在 </a:t>
            </a:r>
            <a:r>
              <a:rPr lang="en-US" altLang="zh-CN" dirty="0" smtClean="0">
                <a:latin typeface="Arial" panose="020B0604020202020204" pitchFamily="34" charset="0"/>
                <a:ea typeface="宋体" panose="02010600030101010101" pitchFamily="2" charset="-122"/>
              </a:rPr>
              <a:t>1950 </a:t>
            </a:r>
            <a:r>
              <a:rPr lang="zh-CN" altLang="en-US" dirty="0" smtClean="0">
                <a:latin typeface="Arial" panose="020B0604020202020204" pitchFamily="34" charset="0"/>
                <a:ea typeface="宋体" panose="02010600030101010101" pitchFamily="2" charset="-122"/>
              </a:rPr>
              <a:t>年推广了关于代数方程实根数目的 </a:t>
            </a:r>
            <a:r>
              <a:rPr lang="en-US" altLang="zh-CN" dirty="0" smtClean="0">
                <a:latin typeface="Arial" panose="020B0604020202020204" pitchFamily="34" charset="0"/>
                <a:ea typeface="宋体" panose="02010600030101010101" pitchFamily="2" charset="-122"/>
              </a:rPr>
              <a:t>Sturm </a:t>
            </a:r>
            <a:r>
              <a:rPr lang="zh-CN" altLang="en-US" dirty="0" smtClean="0">
                <a:latin typeface="Arial" panose="020B0604020202020204" pitchFamily="34" charset="0"/>
                <a:ea typeface="宋体" panose="02010600030101010101" pitchFamily="2" charset="-122"/>
              </a:rPr>
              <a:t>法则，</a:t>
            </a:r>
          </a:p>
        </p:txBody>
      </p:sp>
    </p:spTree>
    <p:extLst>
      <p:ext uri="{BB962C8B-B14F-4D97-AF65-F5344CB8AC3E}">
        <p14:creationId xmlns:p14="http://schemas.microsoft.com/office/powerpoint/2010/main" val="1403613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ea typeface="宋体" panose="02010600030101010101" pitchFamily="2" charset="-122"/>
              </a:rPr>
              <a:t>1975</a:t>
            </a:r>
            <a:r>
              <a:rPr lang="zh-CN" altLang="en-US" smtClean="0">
                <a:latin typeface="Arial" panose="020B0604020202020204" pitchFamily="34" charset="0"/>
                <a:ea typeface="宋体" panose="02010600030101010101" pitchFamily="2" charset="-122"/>
              </a:rPr>
              <a:t>年度的图灵奖授予卡内基</a:t>
            </a:r>
            <a:r>
              <a:rPr lang="en-US" altLang="zh-CN" smtClean="0">
                <a:latin typeface="Arial" panose="020B0604020202020204" pitchFamily="34" charset="0"/>
                <a:ea typeface="宋体" panose="02010600030101010101" pitchFamily="2" charset="-122"/>
              </a:rPr>
              <a:t>—</a:t>
            </a:r>
            <a:r>
              <a:rPr lang="zh-CN" altLang="en-US" smtClean="0">
                <a:latin typeface="Arial" panose="020B0604020202020204" pitchFamily="34" charset="0"/>
                <a:ea typeface="宋体" panose="02010600030101010101" pitchFamily="2" charset="-122"/>
              </a:rPr>
              <a:t>梅隆大学的两位教授：赫伯特</a:t>
            </a:r>
            <a:r>
              <a:rPr lang="en-US" altLang="zh-CN" smtClean="0">
                <a:latin typeface="Arial" panose="020B0604020202020204" pitchFamily="34" charset="0"/>
                <a:ea typeface="宋体" panose="02010600030101010101" pitchFamily="2" charset="-122"/>
              </a:rPr>
              <a:t>·</a:t>
            </a:r>
            <a:r>
              <a:rPr lang="zh-CN" altLang="en-US" smtClean="0">
                <a:latin typeface="Arial" panose="020B0604020202020204" pitchFamily="34" charset="0"/>
                <a:ea typeface="宋体" panose="02010600030101010101" pitchFamily="2" charset="-122"/>
              </a:rPr>
              <a:t>西蒙</a:t>
            </a:r>
            <a:r>
              <a:rPr lang="en-US" altLang="zh-CN" smtClean="0">
                <a:latin typeface="Arial" panose="020B0604020202020204" pitchFamily="34" charset="0"/>
                <a:ea typeface="宋体" panose="02010600030101010101" pitchFamily="2" charset="-122"/>
              </a:rPr>
              <a:t>(Herbert Alexander Simon)</a:t>
            </a:r>
            <a:r>
              <a:rPr lang="zh-CN" altLang="en-US" smtClean="0">
                <a:latin typeface="Arial" panose="020B0604020202020204" pitchFamily="34" charset="0"/>
                <a:ea typeface="宋体" panose="02010600030101010101" pitchFamily="2" charset="-122"/>
              </a:rPr>
              <a:t>和艾伦</a:t>
            </a:r>
            <a:r>
              <a:rPr lang="en-US" altLang="zh-CN" smtClean="0">
                <a:latin typeface="Arial" panose="020B0604020202020204" pitchFamily="34" charset="0"/>
                <a:ea typeface="宋体" panose="02010600030101010101" pitchFamily="2" charset="-122"/>
              </a:rPr>
              <a:t>·</a:t>
            </a:r>
            <a:r>
              <a:rPr lang="zh-CN" altLang="en-US" smtClean="0">
                <a:latin typeface="Arial" panose="020B0604020202020204" pitchFamily="34" charset="0"/>
                <a:ea typeface="宋体" panose="02010600030101010101" pitchFamily="2" charset="-122"/>
              </a:rPr>
              <a:t>纽厄尔</a:t>
            </a:r>
            <a:r>
              <a:rPr lang="en-US" altLang="zh-CN" smtClean="0">
                <a:latin typeface="Arial" panose="020B0604020202020204" pitchFamily="34" charset="0"/>
                <a:ea typeface="宋体" panose="02010600030101010101" pitchFamily="2" charset="-122"/>
              </a:rPr>
              <a:t>(Allen Newell)</a:t>
            </a:r>
            <a:r>
              <a:rPr lang="zh-CN" altLang="en-US" smtClean="0">
                <a:latin typeface="Arial" panose="020B0604020202020204" pitchFamily="34" charset="0"/>
                <a:ea typeface="宋体" panose="02010600030101010101" pitchFamily="2" charset="-122"/>
              </a:rPr>
              <a:t>。他们两人曾是师生，后来成为极其亲密的合作者，共事长达</a:t>
            </a:r>
            <a:r>
              <a:rPr lang="en-US" altLang="zh-CN" smtClean="0">
                <a:latin typeface="Arial" panose="020B0604020202020204" pitchFamily="34" charset="0"/>
                <a:ea typeface="宋体" panose="02010600030101010101" pitchFamily="2" charset="-122"/>
              </a:rPr>
              <a:t>42</a:t>
            </a:r>
            <a:r>
              <a:rPr lang="zh-CN" altLang="en-US" smtClean="0">
                <a:latin typeface="Arial" panose="020B0604020202020204" pitchFamily="34" charset="0"/>
                <a:ea typeface="宋体" panose="02010600030101010101" pitchFamily="2" charset="-122"/>
              </a:rPr>
              <a:t>年，直至纽厄尔于</a:t>
            </a:r>
            <a:r>
              <a:rPr lang="en-US" altLang="zh-CN" smtClean="0">
                <a:latin typeface="Arial" panose="020B0604020202020204" pitchFamily="34" charset="0"/>
                <a:ea typeface="宋体" panose="02010600030101010101" pitchFamily="2" charset="-122"/>
              </a:rPr>
              <a:t>1992</a:t>
            </a:r>
            <a:r>
              <a:rPr lang="zh-CN" altLang="en-US" smtClean="0">
                <a:latin typeface="Arial" panose="020B0604020202020204" pitchFamily="34" charset="0"/>
                <a:ea typeface="宋体" panose="02010600030101010101" pitchFamily="2" charset="-122"/>
              </a:rPr>
              <a:t>年去世。这是图灵奖首次同时授予两位学者。 </a:t>
            </a:r>
          </a:p>
          <a:p>
            <a:r>
              <a:rPr lang="zh-CN" altLang="en-US" smtClean="0">
                <a:latin typeface="Arial" panose="020B0604020202020204" pitchFamily="34" charset="0"/>
                <a:ea typeface="宋体" panose="02010600030101010101" pitchFamily="2" charset="-122"/>
              </a:rPr>
              <a:t>西蒙、纽厄尔和肖合作，还在</a:t>
            </a:r>
            <a:r>
              <a:rPr lang="en-US" altLang="zh-CN" smtClean="0">
                <a:latin typeface="Arial" panose="020B0604020202020204" pitchFamily="34" charset="0"/>
                <a:ea typeface="宋体" panose="02010600030101010101" pitchFamily="2" charset="-122"/>
              </a:rPr>
              <a:t>1957</a:t>
            </a:r>
            <a:r>
              <a:rPr lang="zh-CN" altLang="en-US" smtClean="0">
                <a:latin typeface="Arial" panose="020B0604020202020204" pitchFamily="34" charset="0"/>
                <a:ea typeface="宋体" panose="02010600030101010101" pitchFamily="2" charset="-122"/>
              </a:rPr>
              <a:t>年开发了</a:t>
            </a:r>
            <a:r>
              <a:rPr lang="en-US" altLang="zh-CN" smtClean="0">
                <a:latin typeface="Arial" panose="020B0604020202020204" pitchFamily="34" charset="0"/>
                <a:ea typeface="宋体" panose="02010600030101010101" pitchFamily="2" charset="-122"/>
              </a:rPr>
              <a:t>IPL</a:t>
            </a:r>
            <a:r>
              <a:rPr lang="zh-CN" altLang="en-US" smtClean="0">
                <a:latin typeface="Arial" panose="020B0604020202020204" pitchFamily="34" charset="0"/>
                <a:ea typeface="宋体" panose="02010600030101010101" pitchFamily="2" charset="-122"/>
              </a:rPr>
              <a:t>语言</a:t>
            </a:r>
            <a:r>
              <a:rPr lang="en-US" altLang="zh-CN" smtClean="0">
                <a:latin typeface="Arial" panose="020B0604020202020204" pitchFamily="34" charset="0"/>
                <a:ea typeface="宋体" panose="02010600030101010101" pitchFamily="2" charset="-122"/>
              </a:rPr>
              <a:t>(Information Processing Language)</a:t>
            </a:r>
            <a:r>
              <a:rPr lang="zh-CN" altLang="en-US" smtClean="0">
                <a:latin typeface="Arial" panose="020B0604020202020204" pitchFamily="34" charset="0"/>
                <a:ea typeface="宋体" panose="02010600030101010101" pitchFamily="2" charset="-122"/>
              </a:rPr>
              <a:t>。在</a:t>
            </a:r>
            <a:r>
              <a:rPr lang="en-US" altLang="zh-CN" smtClean="0">
                <a:latin typeface="Arial" panose="020B0604020202020204" pitchFamily="34" charset="0"/>
                <a:ea typeface="宋体" panose="02010600030101010101" pitchFamily="2" charset="-122"/>
              </a:rPr>
              <a:t>AI</a:t>
            </a:r>
            <a:r>
              <a:rPr lang="zh-CN" altLang="en-US" smtClean="0">
                <a:latin typeface="Arial" panose="020B0604020202020204" pitchFamily="34" charset="0"/>
                <a:ea typeface="宋体" panose="02010600030101010101" pitchFamily="2" charset="-122"/>
              </a:rPr>
              <a:t>的历史上，这是最早的一种</a:t>
            </a:r>
            <a:r>
              <a:rPr lang="en-US" altLang="zh-CN" smtClean="0">
                <a:latin typeface="Arial" panose="020B0604020202020204" pitchFamily="34" charset="0"/>
                <a:ea typeface="宋体" panose="02010600030101010101" pitchFamily="2" charset="-122"/>
              </a:rPr>
              <a:t>AI</a:t>
            </a:r>
            <a:r>
              <a:rPr lang="zh-CN" altLang="en-US" smtClean="0">
                <a:latin typeface="Arial" panose="020B0604020202020204" pitchFamily="34" charset="0"/>
                <a:ea typeface="宋体" panose="02010600030101010101" pitchFamily="2" charset="-122"/>
              </a:rPr>
              <a:t>程序设计语言 。</a:t>
            </a:r>
          </a:p>
          <a:p>
            <a:r>
              <a:rPr lang="en-US" altLang="zh-CN" smtClean="0">
                <a:latin typeface="Arial" panose="020B0604020202020204" pitchFamily="34" charset="0"/>
                <a:ea typeface="宋体" panose="02010600030101010101" pitchFamily="2" charset="-122"/>
              </a:rPr>
              <a:t>GPS</a:t>
            </a:r>
            <a:r>
              <a:rPr lang="zh-CN" altLang="en-US" smtClean="0">
                <a:latin typeface="Arial" panose="020B0604020202020204" pitchFamily="34" charset="0"/>
                <a:ea typeface="宋体" panose="02010600030101010101" pitchFamily="2" charset="-122"/>
              </a:rPr>
              <a:t>是根据人在解题中的共同思维规律编制而成的，可以解</a:t>
            </a:r>
            <a:r>
              <a:rPr lang="en-US" altLang="zh-CN" smtClean="0">
                <a:latin typeface="Arial" panose="020B0604020202020204" pitchFamily="34" charset="0"/>
                <a:ea typeface="宋体" panose="02010600030101010101" pitchFamily="2" charset="-122"/>
              </a:rPr>
              <a:t>11</a:t>
            </a:r>
            <a:r>
              <a:rPr lang="zh-CN" altLang="en-US" smtClean="0">
                <a:latin typeface="Arial" panose="020B0604020202020204" pitchFamily="34" charset="0"/>
                <a:ea typeface="宋体" panose="02010600030101010101" pitchFamily="2" charset="-122"/>
              </a:rPr>
              <a:t>种不同类型的问题 </a:t>
            </a:r>
          </a:p>
          <a:p>
            <a:endParaRPr lang="zh-CN" altLang="en-US" smtClean="0">
              <a:latin typeface="Arial" panose="020B0604020202020204" pitchFamily="34" charset="0"/>
              <a:ea typeface="宋体" panose="02010600030101010101" pitchFamily="2" charset="-122"/>
            </a:endParaRPr>
          </a:p>
          <a:p>
            <a:endParaRPr lang="zh-CN" altLang="en-US"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7016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45E12F1-890D-4205-B192-0B55F3EA7112}" type="datetimeFigureOut">
              <a:rPr lang="zh-CN" altLang="en-US"/>
              <a:pPr>
                <a:defRPr/>
              </a:pPr>
              <a:t>2020/4/19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F593CE2B-FB88-4664-8295-8FCC02FDA658}" type="slidenum">
              <a:rPr lang="zh-CN" altLang="en-US"/>
              <a:pPr/>
              <a:t>‹#›</a:t>
            </a:fld>
            <a:endParaRPr lang="zh-CN" altLang="en-US"/>
          </a:p>
        </p:txBody>
      </p:sp>
    </p:spTree>
    <p:extLst>
      <p:ext uri="{BB962C8B-B14F-4D97-AF65-F5344CB8AC3E}">
        <p14:creationId xmlns:p14="http://schemas.microsoft.com/office/powerpoint/2010/main" val="102481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C0CF549-F49E-4DDC-8562-D478AE33C7B8}" type="datetimeFigureOut">
              <a:rPr lang="zh-CN" altLang="en-US"/>
              <a:pPr>
                <a:defRPr/>
              </a:pPr>
              <a:t>2020/4/19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A727A137-5FF0-44B7-8700-0DBC544012EE}" type="slidenum">
              <a:rPr lang="zh-CN" altLang="en-US"/>
              <a:pPr/>
              <a:t>‹#›</a:t>
            </a:fld>
            <a:endParaRPr lang="zh-CN" altLang="en-US"/>
          </a:p>
        </p:txBody>
      </p:sp>
    </p:spTree>
    <p:extLst>
      <p:ext uri="{BB962C8B-B14F-4D97-AF65-F5344CB8AC3E}">
        <p14:creationId xmlns:p14="http://schemas.microsoft.com/office/powerpoint/2010/main" val="3213939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3060F8-03C7-40BC-9717-7356BE9515C1}" type="datetimeFigureOut">
              <a:rPr lang="zh-CN" altLang="en-US"/>
              <a:pPr>
                <a:defRPr/>
              </a:pPr>
              <a:t>2020/4/19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ABDF8178-88D4-4FAC-8188-A6AFBDB69639}" type="slidenum">
              <a:rPr lang="zh-CN" altLang="en-US"/>
              <a:pPr/>
              <a:t>‹#›</a:t>
            </a:fld>
            <a:endParaRPr lang="zh-CN" altLang="en-US"/>
          </a:p>
        </p:txBody>
      </p:sp>
    </p:spTree>
    <p:extLst>
      <p:ext uri="{BB962C8B-B14F-4D97-AF65-F5344CB8AC3E}">
        <p14:creationId xmlns:p14="http://schemas.microsoft.com/office/powerpoint/2010/main" val="2920504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7485" y="161925"/>
            <a:ext cx="5844778" cy="52268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42963" y="1131094"/>
            <a:ext cx="5829300" cy="3383756"/>
          </a:xfrm>
        </p:spPr>
        <p:txBody>
          <a:bodyPr/>
          <a:lstStyle/>
          <a:p>
            <a:pPr lvl="0"/>
            <a:endParaRPr lang="zh-CN" altLang="en-US" noProof="0" smtClean="0"/>
          </a:p>
        </p:txBody>
      </p:sp>
      <p:sp>
        <p:nvSpPr>
          <p:cNvPr id="4" name="Rectangle 3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7"/>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9969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8BF3D73-2DE4-40EF-9A89-A5B06FFFA29F}" type="slidenum">
              <a:rPr lang="en-US" altLang="zh-CN"/>
              <a:pPr/>
              <a:t>‹#›</a:t>
            </a:fld>
            <a:endParaRPr lang="en-US" altLang="zh-CN"/>
          </a:p>
        </p:txBody>
      </p:sp>
    </p:spTree>
    <p:extLst>
      <p:ext uri="{BB962C8B-B14F-4D97-AF65-F5344CB8AC3E}">
        <p14:creationId xmlns:p14="http://schemas.microsoft.com/office/powerpoint/2010/main" val="1262359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5" name="直接连接符 4"/>
          <p:cNvCxnSpPr/>
          <p:nvPr userDrawn="1"/>
        </p:nvCxnSpPr>
        <p:spPr>
          <a:xfrm rot="16200000" flipH="1">
            <a:off x="4356497" y="2534842"/>
            <a:ext cx="4786313" cy="23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任意多边形 5"/>
          <p:cNvSpPr/>
          <p:nvPr userDrawn="1"/>
        </p:nvSpPr>
        <p:spPr>
          <a:xfrm>
            <a:off x="0" y="4857750"/>
            <a:ext cx="6858000" cy="285750"/>
          </a:xfrm>
          <a:custGeom>
            <a:avLst/>
            <a:gdLst>
              <a:gd name="connsiteX0" fmla="*/ 0 w 9144000"/>
              <a:gd name="connsiteY0" fmla="*/ 0 h 285734"/>
              <a:gd name="connsiteX1" fmla="*/ 9144000 w 9144000"/>
              <a:gd name="connsiteY1" fmla="*/ 0 h 285734"/>
              <a:gd name="connsiteX2" fmla="*/ 9144000 w 9144000"/>
              <a:gd name="connsiteY2" fmla="*/ 285734 h 285734"/>
              <a:gd name="connsiteX3" fmla="*/ 0 w 9144000"/>
              <a:gd name="connsiteY3" fmla="*/ 285734 h 285734"/>
              <a:gd name="connsiteX4" fmla="*/ 0 w 9144000"/>
              <a:gd name="connsiteY4" fmla="*/ 0 h 285734"/>
              <a:gd name="connsiteX0" fmla="*/ 0 w 9144000"/>
              <a:gd name="connsiteY0" fmla="*/ 5211 h 290945"/>
              <a:gd name="connsiteX1" fmla="*/ 5278582 w 9144000"/>
              <a:gd name="connsiteY1" fmla="*/ 0 h 290945"/>
              <a:gd name="connsiteX2" fmla="*/ 9144000 w 9144000"/>
              <a:gd name="connsiteY2" fmla="*/ 5211 h 290945"/>
              <a:gd name="connsiteX3" fmla="*/ 9144000 w 9144000"/>
              <a:gd name="connsiteY3" fmla="*/ 290945 h 290945"/>
              <a:gd name="connsiteX4" fmla="*/ 0 w 9144000"/>
              <a:gd name="connsiteY4" fmla="*/ 290945 h 290945"/>
              <a:gd name="connsiteX5" fmla="*/ 0 w 9144000"/>
              <a:gd name="connsiteY5" fmla="*/ 5211 h 290945"/>
              <a:gd name="connsiteX0" fmla="*/ 0 w 9144000"/>
              <a:gd name="connsiteY0" fmla="*/ 5211 h 290945"/>
              <a:gd name="connsiteX1" fmla="*/ 5278582 w 9144000"/>
              <a:gd name="connsiteY1" fmla="*/ 0 h 290945"/>
              <a:gd name="connsiteX2" fmla="*/ 6005945 w 9144000"/>
              <a:gd name="connsiteY2" fmla="*/ 1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148088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0 h 285734"/>
              <a:gd name="connsiteX1" fmla="*/ 5715008 w 9144000"/>
              <a:gd name="connsiteY1" fmla="*/ 1 h 285734"/>
              <a:gd name="connsiteX2" fmla="*/ 6000760 w 9144000"/>
              <a:gd name="connsiteY2" fmla="*/ 142877 h 285734"/>
              <a:gd name="connsiteX3" fmla="*/ 9144000 w 9144000"/>
              <a:gd name="connsiteY3" fmla="*/ 142877 h 285734"/>
              <a:gd name="connsiteX4" fmla="*/ 9144000 w 9144000"/>
              <a:gd name="connsiteY4" fmla="*/ 285734 h 285734"/>
              <a:gd name="connsiteX5" fmla="*/ 0 w 9144000"/>
              <a:gd name="connsiteY5" fmla="*/ 285734 h 285734"/>
              <a:gd name="connsiteX6" fmla="*/ 0 w 9144000"/>
              <a:gd name="connsiteY6" fmla="*/ 0 h 2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85734">
                <a:moveTo>
                  <a:pt x="0" y="0"/>
                </a:moveTo>
                <a:lnTo>
                  <a:pt x="5715008" y="1"/>
                </a:lnTo>
                <a:lnTo>
                  <a:pt x="6000760" y="142877"/>
                </a:lnTo>
                <a:lnTo>
                  <a:pt x="9144000" y="142877"/>
                </a:lnTo>
                <a:lnTo>
                  <a:pt x="9144000" y="285734"/>
                </a:lnTo>
                <a:lnTo>
                  <a:pt x="0" y="28573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a:xfrm>
            <a:off x="203618" y="500054"/>
            <a:ext cx="6172200" cy="857250"/>
          </a:xfrm>
        </p:spPr>
        <p:txBody>
          <a:bodyPr>
            <a:normAutofit/>
          </a:bodyPr>
          <a:lstStyle>
            <a:lvl1pPr algn="l">
              <a:defRPr sz="27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03618" y="1500181"/>
            <a:ext cx="6172200" cy="3094442"/>
          </a:xfrm>
        </p:spPr>
        <p:txBody>
          <a:bodyPr/>
          <a:lstStyle>
            <a:lvl1pPr>
              <a:defRPr sz="2100"/>
            </a:lvl1pPr>
            <a:lvl2pPr>
              <a:defRPr sz="1800"/>
            </a:lvl2pPr>
            <a:lvl3pPr>
              <a:defRPr sz="1500"/>
            </a:lvl3pPr>
            <a:lvl4pPr>
              <a:defRPr sz="1350"/>
            </a:lvl4pPr>
            <a:lvl5pPr>
              <a:defRPr sz="135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1"/>
          <p:cNvSpPr>
            <a:spLocks noGrp="1"/>
          </p:cNvSpPr>
          <p:nvPr>
            <p:ph type="body" sz="quarter" idx="13"/>
          </p:nvPr>
        </p:nvSpPr>
        <p:spPr>
          <a:xfrm>
            <a:off x="214313" y="214298"/>
            <a:ext cx="6161485" cy="357188"/>
          </a:xfrm>
        </p:spPr>
        <p:txBody>
          <a:bodyPr>
            <a:noAutofit/>
          </a:bodyPr>
          <a:lstStyle>
            <a:lvl1pPr>
              <a:buNone/>
              <a:defRPr sz="1800">
                <a:solidFill>
                  <a:schemeClr val="accent2">
                    <a:lumMod val="75000"/>
                  </a:schemeClr>
                </a:solidFill>
              </a:defRPr>
            </a:lvl1pPr>
          </a:lstStyle>
          <a:p>
            <a:pPr lvl="0"/>
            <a:endParaRPr lang="zh-CN" altLang="en-US" dirty="0"/>
          </a:p>
        </p:txBody>
      </p:sp>
      <p:sp>
        <p:nvSpPr>
          <p:cNvPr id="7" name="日期占位符 3"/>
          <p:cNvSpPr>
            <a:spLocks noGrp="1"/>
          </p:cNvSpPr>
          <p:nvPr>
            <p:ph type="dt" sz="half" idx="14"/>
          </p:nvPr>
        </p:nvSpPr>
        <p:spPr/>
        <p:txBody>
          <a:bodyPr/>
          <a:lstStyle>
            <a:lvl1pPr>
              <a:defRPr/>
            </a:lvl1pPr>
          </a:lstStyle>
          <a:p>
            <a:pPr>
              <a:defRPr/>
            </a:pPr>
            <a:fld id="{C0E99D5F-AAB4-4162-8CF5-E4BE4843DD6A}" type="datetimeFigureOut">
              <a:rPr lang="zh-CN" altLang="en-US"/>
              <a:pPr>
                <a:defRPr/>
              </a:pPr>
              <a:t>2020/4/19</a:t>
            </a:fld>
            <a:endParaRPr lang="zh-CN" altLang="en-US"/>
          </a:p>
        </p:txBody>
      </p:sp>
      <p:sp>
        <p:nvSpPr>
          <p:cNvPr id="8" name="页脚占位符 4"/>
          <p:cNvSpPr>
            <a:spLocks noGrp="1"/>
          </p:cNvSpPr>
          <p:nvPr>
            <p:ph type="ftr" sz="quarter" idx="15"/>
          </p:nvPr>
        </p:nvSpPr>
        <p:spPr/>
        <p:txBody>
          <a:bodyPr/>
          <a:lstStyle>
            <a:lvl1pPr>
              <a:defRPr/>
            </a:lvl1pPr>
          </a:lstStyle>
          <a:p>
            <a:pPr>
              <a:defRPr/>
            </a:pPr>
            <a:endParaRPr lang="zh-CN" altLang="en-US"/>
          </a:p>
        </p:txBody>
      </p:sp>
      <p:sp>
        <p:nvSpPr>
          <p:cNvPr id="9" name="灯片编号占位符 5"/>
          <p:cNvSpPr>
            <a:spLocks noGrp="1"/>
          </p:cNvSpPr>
          <p:nvPr>
            <p:ph type="sldNum" sz="quarter" idx="16"/>
          </p:nvPr>
        </p:nvSpPr>
        <p:spPr/>
        <p:txBody>
          <a:bodyPr/>
          <a:lstStyle>
            <a:lvl1pPr>
              <a:defRPr/>
            </a:lvl1pPr>
          </a:lstStyle>
          <a:p>
            <a:fld id="{634B0DEA-FE3B-4FEF-821E-1851012CED3D}" type="slidenum">
              <a:rPr lang="zh-CN" altLang="en-US"/>
              <a:pPr/>
              <a:t>‹#›</a:t>
            </a:fld>
            <a:endParaRPr lang="zh-CN" altLang="en-US"/>
          </a:p>
        </p:txBody>
      </p:sp>
      <p:sp>
        <p:nvSpPr>
          <p:cNvPr id="10" name="矩形 9"/>
          <p:cNvSpPr/>
          <p:nvPr userDrawn="1"/>
        </p:nvSpPr>
        <p:spPr>
          <a:xfrm flipH="1">
            <a:off x="6697266" y="750094"/>
            <a:ext cx="101203" cy="155376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15000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42BA647-2381-4F37-B735-76000E029A72}" type="datetimeFigureOut">
              <a:rPr lang="zh-CN" altLang="en-US"/>
              <a:pPr>
                <a:defRPr/>
              </a:pPr>
              <a:t>2020/4/19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9D0B519-38EE-4D7E-AB98-E983F3BC2D10}" type="slidenum">
              <a:rPr lang="zh-CN" altLang="en-US"/>
              <a:pPr/>
              <a:t>‹#›</a:t>
            </a:fld>
            <a:endParaRPr lang="zh-CN" altLang="en-US"/>
          </a:p>
        </p:txBody>
      </p:sp>
    </p:spTree>
    <p:extLst>
      <p:ext uri="{BB962C8B-B14F-4D97-AF65-F5344CB8AC3E}">
        <p14:creationId xmlns:p14="http://schemas.microsoft.com/office/powerpoint/2010/main" val="2624393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8757FEB-3954-478B-8AD9-A54399577324}" type="datetimeFigureOut">
              <a:rPr lang="zh-CN" altLang="en-US"/>
              <a:pPr>
                <a:defRPr/>
              </a:pPr>
              <a:t>2020/4/19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21361C5-9754-4DFE-926A-B2A8FB4724B3}" type="slidenum">
              <a:rPr lang="zh-CN" altLang="en-US"/>
              <a:pPr/>
              <a:t>‹#›</a:t>
            </a:fld>
            <a:endParaRPr lang="zh-CN" altLang="en-US"/>
          </a:p>
        </p:txBody>
      </p:sp>
    </p:spTree>
    <p:extLst>
      <p:ext uri="{BB962C8B-B14F-4D97-AF65-F5344CB8AC3E}">
        <p14:creationId xmlns:p14="http://schemas.microsoft.com/office/powerpoint/2010/main" val="2616096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77438D6-6119-4C21-AEE9-A4F562171885}" type="datetimeFigureOut">
              <a:rPr lang="zh-CN" altLang="en-US"/>
              <a:pPr>
                <a:defRPr/>
              </a:pPr>
              <a:t>2020/4/19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71F6C6D-B039-4CF9-B276-2BEB49B72373}" type="slidenum">
              <a:rPr lang="zh-CN" altLang="en-US"/>
              <a:pPr/>
              <a:t>‹#›</a:t>
            </a:fld>
            <a:endParaRPr lang="zh-CN" altLang="en-US"/>
          </a:p>
        </p:txBody>
      </p:sp>
    </p:spTree>
    <p:extLst>
      <p:ext uri="{BB962C8B-B14F-4D97-AF65-F5344CB8AC3E}">
        <p14:creationId xmlns:p14="http://schemas.microsoft.com/office/powerpoint/2010/main" val="2731240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 name="直接连接符 2"/>
          <p:cNvCxnSpPr/>
          <p:nvPr userDrawn="1"/>
        </p:nvCxnSpPr>
        <p:spPr>
          <a:xfrm rot="16200000" flipH="1">
            <a:off x="4356497" y="2534842"/>
            <a:ext cx="4786313" cy="23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任意多边形 3"/>
          <p:cNvSpPr/>
          <p:nvPr userDrawn="1"/>
        </p:nvSpPr>
        <p:spPr>
          <a:xfrm>
            <a:off x="0" y="4857750"/>
            <a:ext cx="6858000" cy="285750"/>
          </a:xfrm>
          <a:custGeom>
            <a:avLst/>
            <a:gdLst>
              <a:gd name="connsiteX0" fmla="*/ 0 w 9144000"/>
              <a:gd name="connsiteY0" fmla="*/ 0 h 285734"/>
              <a:gd name="connsiteX1" fmla="*/ 9144000 w 9144000"/>
              <a:gd name="connsiteY1" fmla="*/ 0 h 285734"/>
              <a:gd name="connsiteX2" fmla="*/ 9144000 w 9144000"/>
              <a:gd name="connsiteY2" fmla="*/ 285734 h 285734"/>
              <a:gd name="connsiteX3" fmla="*/ 0 w 9144000"/>
              <a:gd name="connsiteY3" fmla="*/ 285734 h 285734"/>
              <a:gd name="connsiteX4" fmla="*/ 0 w 9144000"/>
              <a:gd name="connsiteY4" fmla="*/ 0 h 285734"/>
              <a:gd name="connsiteX0" fmla="*/ 0 w 9144000"/>
              <a:gd name="connsiteY0" fmla="*/ 5211 h 290945"/>
              <a:gd name="connsiteX1" fmla="*/ 5278582 w 9144000"/>
              <a:gd name="connsiteY1" fmla="*/ 0 h 290945"/>
              <a:gd name="connsiteX2" fmla="*/ 9144000 w 9144000"/>
              <a:gd name="connsiteY2" fmla="*/ 5211 h 290945"/>
              <a:gd name="connsiteX3" fmla="*/ 9144000 w 9144000"/>
              <a:gd name="connsiteY3" fmla="*/ 290945 h 290945"/>
              <a:gd name="connsiteX4" fmla="*/ 0 w 9144000"/>
              <a:gd name="connsiteY4" fmla="*/ 290945 h 290945"/>
              <a:gd name="connsiteX5" fmla="*/ 0 w 9144000"/>
              <a:gd name="connsiteY5" fmla="*/ 5211 h 290945"/>
              <a:gd name="connsiteX0" fmla="*/ 0 w 9144000"/>
              <a:gd name="connsiteY0" fmla="*/ 5211 h 290945"/>
              <a:gd name="connsiteX1" fmla="*/ 5278582 w 9144000"/>
              <a:gd name="connsiteY1" fmla="*/ 0 h 290945"/>
              <a:gd name="connsiteX2" fmla="*/ 6005945 w 9144000"/>
              <a:gd name="connsiteY2" fmla="*/ 1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148088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0 h 285734"/>
              <a:gd name="connsiteX1" fmla="*/ 5715008 w 9144000"/>
              <a:gd name="connsiteY1" fmla="*/ 1 h 285734"/>
              <a:gd name="connsiteX2" fmla="*/ 6000760 w 9144000"/>
              <a:gd name="connsiteY2" fmla="*/ 142877 h 285734"/>
              <a:gd name="connsiteX3" fmla="*/ 9144000 w 9144000"/>
              <a:gd name="connsiteY3" fmla="*/ 142877 h 285734"/>
              <a:gd name="connsiteX4" fmla="*/ 9144000 w 9144000"/>
              <a:gd name="connsiteY4" fmla="*/ 285734 h 285734"/>
              <a:gd name="connsiteX5" fmla="*/ 0 w 9144000"/>
              <a:gd name="connsiteY5" fmla="*/ 285734 h 285734"/>
              <a:gd name="connsiteX6" fmla="*/ 0 w 9144000"/>
              <a:gd name="connsiteY6" fmla="*/ 0 h 2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85734">
                <a:moveTo>
                  <a:pt x="0" y="0"/>
                </a:moveTo>
                <a:lnTo>
                  <a:pt x="5715008" y="1"/>
                </a:lnTo>
                <a:lnTo>
                  <a:pt x="6000760" y="142877"/>
                </a:lnTo>
                <a:lnTo>
                  <a:pt x="9144000" y="142877"/>
                </a:lnTo>
                <a:lnTo>
                  <a:pt x="9144000" y="285734"/>
                </a:lnTo>
                <a:lnTo>
                  <a:pt x="0" y="28573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5" name="日期占位符 2"/>
          <p:cNvSpPr>
            <a:spLocks noGrp="1"/>
          </p:cNvSpPr>
          <p:nvPr>
            <p:ph type="dt" sz="half" idx="10"/>
          </p:nvPr>
        </p:nvSpPr>
        <p:spPr/>
        <p:txBody>
          <a:bodyPr/>
          <a:lstStyle>
            <a:lvl1pPr>
              <a:defRPr/>
            </a:lvl1pPr>
          </a:lstStyle>
          <a:p>
            <a:pPr>
              <a:defRPr/>
            </a:pPr>
            <a:fld id="{5502758A-C69D-4013-A6C1-70677F9F9540}" type="datetimeFigureOut">
              <a:rPr lang="zh-CN" altLang="en-US"/>
              <a:pPr>
                <a:defRPr/>
              </a:pPr>
              <a:t>2020/4/19</a:t>
            </a:fld>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63FCD8CD-E2E1-4FEA-A4D1-99A41B72DFDA}" type="slidenum">
              <a:rPr lang="zh-CN" altLang="en-US"/>
              <a:pPr/>
              <a:t>‹#›</a:t>
            </a:fld>
            <a:endParaRPr lang="zh-CN" altLang="en-US"/>
          </a:p>
        </p:txBody>
      </p:sp>
      <p:sp>
        <p:nvSpPr>
          <p:cNvPr id="8" name="矩形 7"/>
          <p:cNvSpPr/>
          <p:nvPr userDrawn="1"/>
        </p:nvSpPr>
        <p:spPr>
          <a:xfrm flipH="1">
            <a:off x="6697266" y="750094"/>
            <a:ext cx="101203" cy="155376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231419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rot="16200000" flipH="1">
            <a:off x="4356497" y="2534842"/>
            <a:ext cx="4786313" cy="23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任意多边形 2"/>
          <p:cNvSpPr/>
          <p:nvPr userDrawn="1"/>
        </p:nvSpPr>
        <p:spPr>
          <a:xfrm>
            <a:off x="0" y="4857750"/>
            <a:ext cx="6858000" cy="285750"/>
          </a:xfrm>
          <a:custGeom>
            <a:avLst/>
            <a:gdLst>
              <a:gd name="connsiteX0" fmla="*/ 0 w 9144000"/>
              <a:gd name="connsiteY0" fmla="*/ 0 h 285734"/>
              <a:gd name="connsiteX1" fmla="*/ 9144000 w 9144000"/>
              <a:gd name="connsiteY1" fmla="*/ 0 h 285734"/>
              <a:gd name="connsiteX2" fmla="*/ 9144000 w 9144000"/>
              <a:gd name="connsiteY2" fmla="*/ 285734 h 285734"/>
              <a:gd name="connsiteX3" fmla="*/ 0 w 9144000"/>
              <a:gd name="connsiteY3" fmla="*/ 285734 h 285734"/>
              <a:gd name="connsiteX4" fmla="*/ 0 w 9144000"/>
              <a:gd name="connsiteY4" fmla="*/ 0 h 285734"/>
              <a:gd name="connsiteX0" fmla="*/ 0 w 9144000"/>
              <a:gd name="connsiteY0" fmla="*/ 5211 h 290945"/>
              <a:gd name="connsiteX1" fmla="*/ 5278582 w 9144000"/>
              <a:gd name="connsiteY1" fmla="*/ 0 h 290945"/>
              <a:gd name="connsiteX2" fmla="*/ 9144000 w 9144000"/>
              <a:gd name="connsiteY2" fmla="*/ 5211 h 290945"/>
              <a:gd name="connsiteX3" fmla="*/ 9144000 w 9144000"/>
              <a:gd name="connsiteY3" fmla="*/ 290945 h 290945"/>
              <a:gd name="connsiteX4" fmla="*/ 0 w 9144000"/>
              <a:gd name="connsiteY4" fmla="*/ 290945 h 290945"/>
              <a:gd name="connsiteX5" fmla="*/ 0 w 9144000"/>
              <a:gd name="connsiteY5" fmla="*/ 5211 h 290945"/>
              <a:gd name="connsiteX0" fmla="*/ 0 w 9144000"/>
              <a:gd name="connsiteY0" fmla="*/ 5211 h 290945"/>
              <a:gd name="connsiteX1" fmla="*/ 5278582 w 9144000"/>
              <a:gd name="connsiteY1" fmla="*/ 0 h 290945"/>
              <a:gd name="connsiteX2" fmla="*/ 6005945 w 9144000"/>
              <a:gd name="connsiteY2" fmla="*/ 1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5211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5211 h 290945"/>
              <a:gd name="connsiteX1" fmla="*/ 5278582 w 9144000"/>
              <a:gd name="connsiteY1" fmla="*/ 0 h 290945"/>
              <a:gd name="connsiteX2" fmla="*/ 6000760 w 9144000"/>
              <a:gd name="connsiteY2" fmla="*/ 148088 h 290945"/>
              <a:gd name="connsiteX3" fmla="*/ 9144000 w 9144000"/>
              <a:gd name="connsiteY3" fmla="*/ 148088 h 290945"/>
              <a:gd name="connsiteX4" fmla="*/ 9144000 w 9144000"/>
              <a:gd name="connsiteY4" fmla="*/ 290945 h 290945"/>
              <a:gd name="connsiteX5" fmla="*/ 0 w 9144000"/>
              <a:gd name="connsiteY5" fmla="*/ 290945 h 290945"/>
              <a:gd name="connsiteX6" fmla="*/ 0 w 9144000"/>
              <a:gd name="connsiteY6" fmla="*/ 5211 h 290945"/>
              <a:gd name="connsiteX0" fmla="*/ 0 w 9144000"/>
              <a:gd name="connsiteY0" fmla="*/ 0 h 285734"/>
              <a:gd name="connsiteX1" fmla="*/ 5715008 w 9144000"/>
              <a:gd name="connsiteY1" fmla="*/ 1 h 285734"/>
              <a:gd name="connsiteX2" fmla="*/ 6000760 w 9144000"/>
              <a:gd name="connsiteY2" fmla="*/ 142877 h 285734"/>
              <a:gd name="connsiteX3" fmla="*/ 9144000 w 9144000"/>
              <a:gd name="connsiteY3" fmla="*/ 142877 h 285734"/>
              <a:gd name="connsiteX4" fmla="*/ 9144000 w 9144000"/>
              <a:gd name="connsiteY4" fmla="*/ 285734 h 285734"/>
              <a:gd name="connsiteX5" fmla="*/ 0 w 9144000"/>
              <a:gd name="connsiteY5" fmla="*/ 285734 h 285734"/>
              <a:gd name="connsiteX6" fmla="*/ 0 w 9144000"/>
              <a:gd name="connsiteY6" fmla="*/ 0 h 2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85734">
                <a:moveTo>
                  <a:pt x="0" y="0"/>
                </a:moveTo>
                <a:lnTo>
                  <a:pt x="5715008" y="1"/>
                </a:lnTo>
                <a:lnTo>
                  <a:pt x="6000760" y="142877"/>
                </a:lnTo>
                <a:lnTo>
                  <a:pt x="9144000" y="142877"/>
                </a:lnTo>
                <a:lnTo>
                  <a:pt x="9144000" y="285734"/>
                </a:lnTo>
                <a:lnTo>
                  <a:pt x="0" y="28573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日期占位符 1"/>
          <p:cNvSpPr>
            <a:spLocks noGrp="1"/>
          </p:cNvSpPr>
          <p:nvPr>
            <p:ph type="dt" sz="half" idx="10"/>
          </p:nvPr>
        </p:nvSpPr>
        <p:spPr/>
        <p:txBody>
          <a:bodyPr/>
          <a:lstStyle>
            <a:lvl1pPr>
              <a:defRPr/>
            </a:lvl1pPr>
          </a:lstStyle>
          <a:p>
            <a:pPr>
              <a:defRPr/>
            </a:pPr>
            <a:fld id="{B73BD987-731F-4284-BAD9-CFF35B33B41A}" type="datetimeFigureOut">
              <a:rPr lang="zh-CN" altLang="en-US"/>
              <a:pPr>
                <a:defRPr/>
              </a:pPr>
              <a:t>2020/4/19</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B95F5D24-AA7A-4759-ACDC-5DCB64CE075E}" type="slidenum">
              <a:rPr lang="zh-CN" altLang="en-US"/>
              <a:pPr/>
              <a:t>‹#›</a:t>
            </a:fld>
            <a:endParaRPr lang="zh-CN" altLang="en-US"/>
          </a:p>
        </p:txBody>
      </p:sp>
      <p:sp>
        <p:nvSpPr>
          <p:cNvPr id="7" name="矩形 6"/>
          <p:cNvSpPr/>
          <p:nvPr userDrawn="1"/>
        </p:nvSpPr>
        <p:spPr>
          <a:xfrm flipH="1">
            <a:off x="6697266" y="750094"/>
            <a:ext cx="101203" cy="155376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845797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6BD6E4A-2897-4EA9-BDB2-F9583EE75181}" type="datetimeFigureOut">
              <a:rPr lang="zh-CN" altLang="en-US"/>
              <a:pPr>
                <a:defRPr/>
              </a:pPr>
              <a:t>2020/4/19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BD93BE0-1468-4ED9-8C89-56DE254DE590}" type="slidenum">
              <a:rPr lang="zh-CN" altLang="en-US"/>
              <a:pPr/>
              <a:t>‹#›</a:t>
            </a:fld>
            <a:endParaRPr lang="zh-CN" altLang="en-US"/>
          </a:p>
        </p:txBody>
      </p:sp>
    </p:spTree>
    <p:extLst>
      <p:ext uri="{BB962C8B-B14F-4D97-AF65-F5344CB8AC3E}">
        <p14:creationId xmlns:p14="http://schemas.microsoft.com/office/powerpoint/2010/main" val="203533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344216" y="459581"/>
            <a:ext cx="41148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A2F5D4E-21BE-4650-B510-8AD59E21078D}" type="datetimeFigureOut">
              <a:rPr lang="zh-CN" altLang="en-US"/>
              <a:pPr>
                <a:defRPr/>
              </a:pPr>
              <a:t>2020/4/19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665EC0B6-9F5B-4550-8736-C801E1100709}" type="slidenum">
              <a:rPr lang="zh-CN" altLang="en-US"/>
              <a:pPr/>
              <a:t>‹#›</a:t>
            </a:fld>
            <a:endParaRPr lang="zh-CN" altLang="en-US"/>
          </a:p>
        </p:txBody>
      </p:sp>
    </p:spTree>
    <p:extLst>
      <p:ext uri="{BB962C8B-B14F-4D97-AF65-F5344CB8AC3E}">
        <p14:creationId xmlns:p14="http://schemas.microsoft.com/office/powerpoint/2010/main" val="3777964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342900" y="206375"/>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342900" y="1200151"/>
            <a:ext cx="61722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342900" y="4767264"/>
            <a:ext cx="1600200" cy="274637"/>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ea typeface="+mn-ea"/>
              </a:defRPr>
            </a:lvl1pPr>
          </a:lstStyle>
          <a:p>
            <a:pPr>
              <a:defRPr/>
            </a:pPr>
            <a:fld id="{0F4BC0B1-5365-4373-B3D9-54775F495F3D}" type="datetimeFigureOut">
              <a:rPr lang="zh-CN" altLang="en-US"/>
              <a:pPr>
                <a:defRPr/>
              </a:pPr>
              <a:t>2020/4/19</a:t>
            </a:fld>
            <a:endParaRPr lang="zh-CN" altLang="en-US"/>
          </a:p>
        </p:txBody>
      </p:sp>
      <p:sp>
        <p:nvSpPr>
          <p:cNvPr id="5" name="页脚占位符 4"/>
          <p:cNvSpPr>
            <a:spLocks noGrp="1"/>
          </p:cNvSpPr>
          <p:nvPr>
            <p:ph type="ftr" sz="quarter" idx="3"/>
          </p:nvPr>
        </p:nvSpPr>
        <p:spPr>
          <a:xfrm>
            <a:off x="2343150" y="4767264"/>
            <a:ext cx="2171700" cy="274637"/>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4914900" y="4767264"/>
            <a:ext cx="1600200" cy="274637"/>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ea typeface="微软雅黑" panose="020B0503020204020204" pitchFamily="34" charset="-122"/>
              </a:defRPr>
            </a:lvl1pPr>
          </a:lstStyle>
          <a:p>
            <a:fld id="{52BC8427-DE28-4B95-A568-C2F31E08532D}"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701" r:id="rId2"/>
    <p:sldLayoutId id="2147483694" r:id="rId3"/>
    <p:sldLayoutId id="2147483695" r:id="rId4"/>
    <p:sldLayoutId id="2147483696" r:id="rId5"/>
    <p:sldLayoutId id="2147483702" r:id="rId6"/>
    <p:sldLayoutId id="2147483703" r:id="rId7"/>
    <p:sldLayoutId id="2147483697" r:id="rId8"/>
    <p:sldLayoutId id="2147483698" r:id="rId9"/>
    <p:sldLayoutId id="2147483699" r:id="rId10"/>
    <p:sldLayoutId id="2147483700" r:id="rId11"/>
    <p:sldLayoutId id="2147483705" r:id="rId12"/>
    <p:sldLayoutId id="2147483706" r:id="rId13"/>
  </p:sldLayoutIdLst>
  <p:txStyles>
    <p:titleStyle>
      <a:lvl1pPr algn="ctr" rtl="0" eaLnBrk="0" fontAlgn="base" hangingPunct="0">
        <a:spcBef>
          <a:spcPct val="0"/>
        </a:spcBef>
        <a:spcAft>
          <a:spcPct val="0"/>
        </a:spcAft>
        <a:defRPr sz="3300" b="1" kern="1200">
          <a:solidFill>
            <a:schemeClr val="tx1"/>
          </a:solidFill>
          <a:latin typeface="+mj-lt"/>
          <a:ea typeface="+mj-ea"/>
          <a:cs typeface="+mj-cs"/>
        </a:defRPr>
      </a:lvl1pPr>
      <a:lvl2pPr algn="ctr" rtl="0" eaLnBrk="0" fontAlgn="base" hangingPunct="0">
        <a:spcBef>
          <a:spcPct val="0"/>
        </a:spcBef>
        <a:spcAft>
          <a:spcPct val="0"/>
        </a:spcAft>
        <a:defRPr sz="3300" b="1">
          <a:solidFill>
            <a:schemeClr val="tx1"/>
          </a:solidFill>
          <a:latin typeface="Calibri" pitchFamily="34" charset="0"/>
          <a:ea typeface="微软雅黑" pitchFamily="34" charset="-122"/>
        </a:defRPr>
      </a:lvl2pPr>
      <a:lvl3pPr algn="ctr" rtl="0" eaLnBrk="0" fontAlgn="base" hangingPunct="0">
        <a:spcBef>
          <a:spcPct val="0"/>
        </a:spcBef>
        <a:spcAft>
          <a:spcPct val="0"/>
        </a:spcAft>
        <a:defRPr sz="3300" b="1">
          <a:solidFill>
            <a:schemeClr val="tx1"/>
          </a:solidFill>
          <a:latin typeface="Calibri" pitchFamily="34" charset="0"/>
          <a:ea typeface="微软雅黑" pitchFamily="34" charset="-122"/>
        </a:defRPr>
      </a:lvl3pPr>
      <a:lvl4pPr algn="ctr" rtl="0" eaLnBrk="0" fontAlgn="base" hangingPunct="0">
        <a:spcBef>
          <a:spcPct val="0"/>
        </a:spcBef>
        <a:spcAft>
          <a:spcPct val="0"/>
        </a:spcAft>
        <a:defRPr sz="3300" b="1">
          <a:solidFill>
            <a:schemeClr val="tx1"/>
          </a:solidFill>
          <a:latin typeface="Calibri" pitchFamily="34" charset="0"/>
          <a:ea typeface="微软雅黑" pitchFamily="34" charset="-122"/>
        </a:defRPr>
      </a:lvl4pPr>
      <a:lvl5pPr algn="ctr" rtl="0" eaLnBrk="0" fontAlgn="base" hangingPunct="0">
        <a:spcBef>
          <a:spcPct val="0"/>
        </a:spcBef>
        <a:spcAft>
          <a:spcPct val="0"/>
        </a:spcAft>
        <a:defRPr sz="3300" b="1">
          <a:solidFill>
            <a:schemeClr val="tx1"/>
          </a:solidFill>
          <a:latin typeface="Calibri" pitchFamily="34" charset="0"/>
          <a:ea typeface="微软雅黑" pitchFamily="34" charset="-122"/>
        </a:defRPr>
      </a:lvl5pPr>
      <a:lvl6pPr marL="342900" algn="ctr" rtl="0" fontAlgn="base">
        <a:spcBef>
          <a:spcPct val="0"/>
        </a:spcBef>
        <a:spcAft>
          <a:spcPct val="0"/>
        </a:spcAft>
        <a:defRPr sz="3300" b="1">
          <a:solidFill>
            <a:schemeClr val="tx1"/>
          </a:solidFill>
          <a:latin typeface="Calibri" pitchFamily="34" charset="0"/>
          <a:ea typeface="微软雅黑" pitchFamily="34" charset="-122"/>
        </a:defRPr>
      </a:lvl6pPr>
      <a:lvl7pPr marL="685800" algn="ctr" rtl="0" fontAlgn="base">
        <a:spcBef>
          <a:spcPct val="0"/>
        </a:spcBef>
        <a:spcAft>
          <a:spcPct val="0"/>
        </a:spcAft>
        <a:defRPr sz="3300" b="1">
          <a:solidFill>
            <a:schemeClr val="tx1"/>
          </a:solidFill>
          <a:latin typeface="Calibri" pitchFamily="34" charset="0"/>
          <a:ea typeface="微软雅黑" pitchFamily="34" charset="-122"/>
        </a:defRPr>
      </a:lvl7pPr>
      <a:lvl8pPr marL="1028700" algn="ctr" rtl="0" fontAlgn="base">
        <a:spcBef>
          <a:spcPct val="0"/>
        </a:spcBef>
        <a:spcAft>
          <a:spcPct val="0"/>
        </a:spcAft>
        <a:defRPr sz="3300" b="1">
          <a:solidFill>
            <a:schemeClr val="tx1"/>
          </a:solidFill>
          <a:latin typeface="Calibri" pitchFamily="34" charset="0"/>
          <a:ea typeface="微软雅黑" pitchFamily="34" charset="-122"/>
        </a:defRPr>
      </a:lvl8pPr>
      <a:lvl9pPr marL="1371600" algn="ctr" rtl="0" fontAlgn="base">
        <a:spcBef>
          <a:spcPct val="0"/>
        </a:spcBef>
        <a:spcAft>
          <a:spcPct val="0"/>
        </a:spcAft>
        <a:defRPr sz="3300" b="1">
          <a:solidFill>
            <a:schemeClr val="tx1"/>
          </a:solidFill>
          <a:latin typeface="Calibri" pitchFamily="34" charset="0"/>
          <a:ea typeface="微软雅黑" pitchFamily="34"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jpeg"/><Relationship Id="rId7" Type="http://schemas.openxmlformats.org/officeDocument/2006/relationships/hyperlink" Target="http://baike.baidu.com/image/808a27db308e1259d0164e97"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image.baidu.com/i?ct=503316480&amp;z=&amp;tn=baiduimagedetail&amp;word=%C3%C0%BC%AE%CA%FD%D1%A7%BC%D2%CD%F5%BA%C6%BC%F2%C0%FA&amp;in=14980&amp;cl=2&amp;lm=-1&amp;pn=13&amp;rn=1&amp;di=10280063460&amp;ln=2000&amp;fr=&amp;fmq=&amp;ic=&amp;s=&amp;se=&amp;sme=0&amp;tab=&amp;width=&amp;height=&amp;face=&amp;is=&amp;istyp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6.xml"/><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8.png"/><Relationship Id="rId4" Type="http://schemas.openxmlformats.org/officeDocument/2006/relationships/oleObject" Target="../embeddings/oleObject1.bin"/><Relationship Id="rId9" Type="http://schemas.openxmlformats.org/officeDocument/2006/relationships/image" Target="../media/image30.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31.png"/><Relationship Id="rId4"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3.png"/><Relationship Id="rId4"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5.w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42.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8.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4.wmf"/><Relationship Id="rId3" Type="http://schemas.openxmlformats.org/officeDocument/2006/relationships/notesSlide" Target="../notesSlides/notesSlide43.xml"/><Relationship Id="rId7" Type="http://schemas.openxmlformats.org/officeDocument/2006/relationships/image" Target="../media/image41.wmf"/><Relationship Id="rId12"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3.bin"/><Relationship Id="rId11" Type="http://schemas.openxmlformats.org/officeDocument/2006/relationships/image" Target="../media/image43.wmf"/><Relationship Id="rId5" Type="http://schemas.openxmlformats.org/officeDocument/2006/relationships/image" Target="../media/image40.wmf"/><Relationship Id="rId15" Type="http://schemas.openxmlformats.org/officeDocument/2006/relationships/image" Target="../media/image45.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42.wmf"/><Relationship Id="rId14" Type="http://schemas.openxmlformats.org/officeDocument/2006/relationships/oleObject" Target="../embeddings/oleObject17.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file:///D:\Java\src\Test\WhoFeedsFish.java"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8.em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9.emf"/><Relationship Id="rId4" Type="http://schemas.openxmlformats.org/officeDocument/2006/relationships/oleObject" Target="../embeddings/oleObject19.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50.emf"/><Relationship Id="rId4" Type="http://schemas.openxmlformats.org/officeDocument/2006/relationships/oleObject" Target="../embeddings/oleObject20.bin"/></Relationships>
</file>

<file path=ppt/slides/_rels/slide9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7.xml"/><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GWYan's Pictures\PPT素材\人物与动作\typ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3672"/>
            <a:ext cx="685800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2204864" y="3003798"/>
            <a:ext cx="2520280" cy="1178719"/>
          </a:xfrm>
        </p:spPr>
        <p:txBody>
          <a:bodyPr rtlCol="0" anchor="t">
            <a:normAutofit/>
          </a:bodyPr>
          <a:lstStyle/>
          <a:p>
            <a:pPr algn="l" eaLnBrk="1" fontAlgn="auto" hangingPunct="1">
              <a:spcAft>
                <a:spcPts val="0"/>
              </a:spcAft>
              <a:defRPr/>
            </a:pPr>
            <a:r>
              <a:rPr lang="zh-CN" altLang="en-US" dirty="0" smtClean="0"/>
              <a:t>确定性推理</a:t>
            </a:r>
            <a:endParaRPr lang="zh-CN" altLang="en-US" b="0" dirty="0">
              <a:latin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7" name="Group 1031"/>
          <p:cNvGrpSpPr>
            <a:grpSpLocks/>
          </p:cNvGrpSpPr>
          <p:nvPr/>
        </p:nvGrpSpPr>
        <p:grpSpPr bwMode="auto">
          <a:xfrm>
            <a:off x="4725144" y="1275606"/>
            <a:ext cx="1578769" cy="2465785"/>
            <a:chOff x="4185" y="1035"/>
            <a:chExt cx="1326" cy="2071"/>
          </a:xfrm>
        </p:grpSpPr>
        <p:pic>
          <p:nvPicPr>
            <p:cNvPr id="24581" name="Picture 2" descr="http://logic.sysu.edu.cn/logician/UploadFiles_3662/200712/200712141428546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 y="1035"/>
              <a:ext cx="1326" cy="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5"/>
            <p:cNvSpPr txBox="1">
              <a:spLocks noChangeArrowheads="1"/>
            </p:cNvSpPr>
            <p:nvPr/>
          </p:nvSpPr>
          <p:spPr bwMode="auto">
            <a:xfrm>
              <a:off x="4590" y="2835"/>
              <a:ext cx="69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a:latin typeface="Arial" panose="020B0604020202020204" pitchFamily="34" charset="0"/>
                  <a:ea typeface="宋体" panose="02010600030101010101" pitchFamily="2" charset="-122"/>
                </a:rPr>
                <a:t>塔斯基</a:t>
              </a:r>
            </a:p>
          </p:txBody>
        </p:sp>
      </p:grpSp>
      <p:sp>
        <p:nvSpPr>
          <p:cNvPr id="76808" name="内容占位符 2"/>
          <p:cNvSpPr>
            <a:spLocks/>
          </p:cNvSpPr>
          <p:nvPr/>
        </p:nvSpPr>
        <p:spPr bwMode="auto">
          <a:xfrm>
            <a:off x="282270" y="1131590"/>
            <a:ext cx="4318397" cy="358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100" dirty="0"/>
              <a:t>塔斯基（波兰）</a:t>
            </a:r>
            <a:endParaRPr lang="en-US" altLang="zh-CN" sz="2100" dirty="0"/>
          </a:p>
          <a:p>
            <a:pPr lvl="1" eaLnBrk="1" hangingPunct="1"/>
            <a:r>
              <a:rPr lang="en-US" altLang="zh-CN" sz="1800" dirty="0"/>
              <a:t>1950</a:t>
            </a:r>
            <a:r>
              <a:rPr lang="zh-CN" altLang="en-US" sz="1800" dirty="0"/>
              <a:t>年，证明了：</a:t>
            </a:r>
            <a:r>
              <a:rPr lang="zh-CN" altLang="en-US" sz="1800" dirty="0">
                <a:latin typeface="Arial" panose="020B0604020202020204" pitchFamily="34" charset="0"/>
              </a:rPr>
              <a:t>“</a:t>
            </a:r>
            <a:r>
              <a:rPr lang="zh-CN" altLang="en-US" sz="1800" dirty="0"/>
              <a:t>一切初等几何和初等代数范围的命题都可以用机械方法判定</a:t>
            </a:r>
            <a:r>
              <a:rPr lang="zh-CN" altLang="en-US" sz="1800" dirty="0">
                <a:latin typeface="Arial" panose="020B0604020202020204" pitchFamily="34" charset="0"/>
              </a:rPr>
              <a:t>”</a:t>
            </a:r>
            <a:endParaRPr lang="zh-CN" altLang="en-US" sz="1800" dirty="0"/>
          </a:p>
          <a:p>
            <a:pPr lvl="1" eaLnBrk="1" hangingPunct="1"/>
            <a:r>
              <a:rPr lang="zh-CN" altLang="en-US" sz="1800" dirty="0"/>
              <a:t>为几何定理的机器证明开拓了一条利用代数方法的途径</a:t>
            </a:r>
          </a:p>
          <a:p>
            <a:pPr lvl="1" eaLnBrk="1" hangingPunct="1"/>
            <a:r>
              <a:rPr lang="zh-CN" altLang="en-US" sz="1800" dirty="0"/>
              <a:t>方法太复杂，即使用高速计算机也证明不了稍难的几何定理</a:t>
            </a:r>
          </a:p>
        </p:txBody>
      </p:sp>
    </p:spTree>
    <p:extLst>
      <p:ext uri="{BB962C8B-B14F-4D97-AF65-F5344CB8AC3E}">
        <p14:creationId xmlns:p14="http://schemas.microsoft.com/office/powerpoint/2010/main" val="18907357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6807"/>
                                        </p:tgtEl>
                                        <p:attrNameLst>
                                          <p:attrName>style.visibility</p:attrName>
                                        </p:attrNameLst>
                                      </p:cBhvr>
                                      <p:to>
                                        <p:strVal val="visible"/>
                                      </p:to>
                                    </p:set>
                                    <p:animEffect transition="in" filter="blinds(horizontal)">
                                      <p:cBhvr>
                                        <p:cTn id="7" dur="500"/>
                                        <p:tgtEl>
                                          <p:spTgt spid="768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808">
                                            <p:txEl>
                                              <p:pRg st="0" end="0"/>
                                            </p:txEl>
                                          </p:spTgt>
                                        </p:tgtEl>
                                        <p:attrNameLst>
                                          <p:attrName>style.visibility</p:attrName>
                                        </p:attrNameLst>
                                      </p:cBhvr>
                                      <p:to>
                                        <p:strVal val="visible"/>
                                      </p:to>
                                    </p:set>
                                    <p:animEffect transition="in" filter="blinds(horizontal)">
                                      <p:cBhvr>
                                        <p:cTn id="12" dur="500"/>
                                        <p:tgtEl>
                                          <p:spTgt spid="7680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808">
                                            <p:txEl>
                                              <p:pRg st="1" end="1"/>
                                            </p:txEl>
                                          </p:spTgt>
                                        </p:tgtEl>
                                        <p:attrNameLst>
                                          <p:attrName>style.visibility</p:attrName>
                                        </p:attrNameLst>
                                      </p:cBhvr>
                                      <p:to>
                                        <p:strVal val="visible"/>
                                      </p:to>
                                    </p:set>
                                    <p:animEffect transition="in" filter="blinds(horizontal)">
                                      <p:cBhvr>
                                        <p:cTn id="17" dur="500"/>
                                        <p:tgtEl>
                                          <p:spTgt spid="7680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808">
                                            <p:txEl>
                                              <p:pRg st="2" end="2"/>
                                            </p:txEl>
                                          </p:spTgt>
                                        </p:tgtEl>
                                        <p:attrNameLst>
                                          <p:attrName>style.visibility</p:attrName>
                                        </p:attrNameLst>
                                      </p:cBhvr>
                                      <p:to>
                                        <p:strVal val="visible"/>
                                      </p:to>
                                    </p:set>
                                    <p:animEffect transition="in" filter="blinds(horizontal)">
                                      <p:cBhvr>
                                        <p:cTn id="22" dur="500"/>
                                        <p:tgtEl>
                                          <p:spTgt spid="7680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808">
                                            <p:txEl>
                                              <p:pRg st="3" end="3"/>
                                            </p:txEl>
                                          </p:spTgt>
                                        </p:tgtEl>
                                        <p:attrNameLst>
                                          <p:attrName>style.visibility</p:attrName>
                                        </p:attrNameLst>
                                      </p:cBhvr>
                                      <p:to>
                                        <p:strVal val="visible"/>
                                      </p:to>
                                    </p:set>
                                    <p:animEffect transition="in" filter="blinds(horizontal)">
                                      <p:cBhvr>
                                        <p:cTn id="27" dur="500"/>
                                        <p:tgtEl>
                                          <p:spTgt spid="7680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2420888" y="555526"/>
            <a:ext cx="1714500" cy="32316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u="sng">
                <a:latin typeface="Times New Roman" panose="02020603050405020304" pitchFamily="18" charset="0"/>
              </a:rPr>
              <a:t>在户外晾晒衣服</a:t>
            </a:r>
          </a:p>
        </p:txBody>
      </p:sp>
      <p:sp>
        <p:nvSpPr>
          <p:cNvPr id="46083" name="Text Box 3"/>
          <p:cNvSpPr txBox="1">
            <a:spLocks noChangeArrowheads="1"/>
          </p:cNvSpPr>
          <p:nvPr/>
        </p:nvSpPr>
        <p:spPr bwMode="auto">
          <a:xfrm>
            <a:off x="1620788" y="1241326"/>
            <a:ext cx="1371600" cy="32316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Times New Roman" panose="02020603050405020304" pitchFamily="18" charset="0"/>
              </a:rPr>
              <a:t>衣服是湿的</a:t>
            </a:r>
          </a:p>
        </p:txBody>
      </p:sp>
      <p:sp>
        <p:nvSpPr>
          <p:cNvPr id="46084" name="Text Box 4"/>
          <p:cNvSpPr txBox="1">
            <a:spLocks noChangeArrowheads="1"/>
          </p:cNvSpPr>
          <p:nvPr/>
        </p:nvSpPr>
        <p:spPr bwMode="auto">
          <a:xfrm>
            <a:off x="3849638" y="1241326"/>
            <a:ext cx="1200150" cy="32316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Times New Roman" panose="02020603050405020304" pitchFamily="18" charset="0"/>
              </a:rPr>
              <a:t>天气晴朗</a:t>
            </a:r>
          </a:p>
        </p:txBody>
      </p:sp>
      <p:sp>
        <p:nvSpPr>
          <p:cNvPr id="46085" name="Text Box 5"/>
          <p:cNvSpPr txBox="1">
            <a:spLocks noChangeArrowheads="1"/>
          </p:cNvSpPr>
          <p:nvPr/>
        </p:nvSpPr>
        <p:spPr bwMode="auto">
          <a:xfrm>
            <a:off x="1277888" y="2041426"/>
            <a:ext cx="1085850" cy="32316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Times New Roman" panose="02020603050405020304" pitchFamily="18" charset="0"/>
              </a:rPr>
              <a:t>洗衣服</a:t>
            </a:r>
          </a:p>
        </p:txBody>
      </p:sp>
      <p:sp>
        <p:nvSpPr>
          <p:cNvPr id="46086" name="Text Box 6"/>
          <p:cNvSpPr txBox="1">
            <a:spLocks noChangeArrowheads="1"/>
          </p:cNvSpPr>
          <p:nvPr/>
        </p:nvSpPr>
        <p:spPr bwMode="auto">
          <a:xfrm>
            <a:off x="934988" y="3012976"/>
            <a:ext cx="1314450" cy="32316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Times New Roman" panose="02020603050405020304" pitchFamily="18" charset="0"/>
              </a:rPr>
              <a:t>衣服是脏的</a:t>
            </a:r>
          </a:p>
        </p:txBody>
      </p:sp>
      <p:sp>
        <p:nvSpPr>
          <p:cNvPr id="46087" name="Text Box 7"/>
          <p:cNvSpPr txBox="1">
            <a:spLocks noChangeArrowheads="1"/>
          </p:cNvSpPr>
          <p:nvPr/>
        </p:nvSpPr>
        <p:spPr bwMode="auto">
          <a:xfrm>
            <a:off x="2363738" y="3070125"/>
            <a:ext cx="1314450" cy="553998"/>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Times New Roman" panose="02020603050405020304" pitchFamily="18" charset="0"/>
              </a:rPr>
              <a:t>有</a:t>
            </a:r>
            <a:r>
              <a:rPr lang="en-US" altLang="zh-CN" sz="1500" b="1">
                <a:latin typeface="Times New Roman" panose="02020603050405020304" pitchFamily="18" charset="0"/>
              </a:rPr>
              <a:t>15</a:t>
            </a:r>
            <a:r>
              <a:rPr lang="zh-CN" altLang="en-US" sz="1500" b="1">
                <a:latin typeface="Times New Roman" panose="02020603050405020304" pitchFamily="18" charset="0"/>
              </a:rPr>
              <a:t>件以上的脏衣服</a:t>
            </a:r>
          </a:p>
        </p:txBody>
      </p:sp>
      <p:sp>
        <p:nvSpPr>
          <p:cNvPr id="46088" name="Line 8"/>
          <p:cNvSpPr>
            <a:spLocks noChangeShapeType="1"/>
          </p:cNvSpPr>
          <p:nvPr/>
        </p:nvSpPr>
        <p:spPr bwMode="auto">
          <a:xfrm flipH="1">
            <a:off x="2706638" y="841275"/>
            <a:ext cx="514350" cy="400050"/>
          </a:xfrm>
          <a:prstGeom prst="line">
            <a:avLst/>
          </a:prstGeom>
          <a:noFill/>
          <a:ln w="9525">
            <a:solidFill>
              <a:schemeClr val="tx1"/>
            </a:solidFill>
            <a:prstDash val="lg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89" name="Line 9"/>
          <p:cNvSpPr>
            <a:spLocks noChangeShapeType="1"/>
          </p:cNvSpPr>
          <p:nvPr/>
        </p:nvSpPr>
        <p:spPr bwMode="auto">
          <a:xfrm>
            <a:off x="3220988" y="841275"/>
            <a:ext cx="857250" cy="400050"/>
          </a:xfrm>
          <a:prstGeom prst="line">
            <a:avLst/>
          </a:prstGeom>
          <a:noFill/>
          <a:ln w="9525">
            <a:solidFill>
              <a:schemeClr val="tx1"/>
            </a:solidFill>
            <a:prstDash val="lg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90" name="Line 10"/>
          <p:cNvSpPr>
            <a:spLocks noChangeShapeType="1"/>
          </p:cNvSpPr>
          <p:nvPr/>
        </p:nvSpPr>
        <p:spPr bwMode="auto">
          <a:xfrm flipH="1">
            <a:off x="1906538" y="1527075"/>
            <a:ext cx="400050" cy="457200"/>
          </a:xfrm>
          <a:prstGeom prst="line">
            <a:avLst/>
          </a:prstGeom>
          <a:noFill/>
          <a:ln w="9525">
            <a:solidFill>
              <a:schemeClr val="tx1"/>
            </a:solidFill>
            <a:prstDash val="lg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91" name="Line 11"/>
          <p:cNvSpPr>
            <a:spLocks noChangeShapeType="1"/>
          </p:cNvSpPr>
          <p:nvPr/>
        </p:nvSpPr>
        <p:spPr bwMode="auto">
          <a:xfrm flipH="1">
            <a:off x="1392188" y="2327175"/>
            <a:ext cx="342900" cy="685800"/>
          </a:xfrm>
          <a:prstGeom prst="line">
            <a:avLst/>
          </a:prstGeom>
          <a:noFill/>
          <a:ln w="9525">
            <a:solidFill>
              <a:schemeClr val="tx1"/>
            </a:solidFill>
            <a:prstDash val="lg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92" name="Line 12"/>
          <p:cNvSpPr>
            <a:spLocks noChangeShapeType="1"/>
          </p:cNvSpPr>
          <p:nvPr/>
        </p:nvSpPr>
        <p:spPr bwMode="auto">
          <a:xfrm>
            <a:off x="1735088" y="2327175"/>
            <a:ext cx="1200150" cy="742950"/>
          </a:xfrm>
          <a:prstGeom prst="line">
            <a:avLst/>
          </a:prstGeom>
          <a:noFill/>
          <a:ln w="9525">
            <a:solidFill>
              <a:schemeClr val="tx1"/>
            </a:solidFill>
            <a:prstDash val="lg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93" name="Line 13"/>
          <p:cNvSpPr>
            <a:spLocks noChangeShapeType="1"/>
          </p:cNvSpPr>
          <p:nvPr/>
        </p:nvSpPr>
        <p:spPr bwMode="auto">
          <a:xfrm>
            <a:off x="3079303" y="971054"/>
            <a:ext cx="323850"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094" name="Line 14"/>
          <p:cNvSpPr>
            <a:spLocks noChangeShapeType="1"/>
          </p:cNvSpPr>
          <p:nvPr/>
        </p:nvSpPr>
        <p:spPr bwMode="auto">
          <a:xfrm>
            <a:off x="1674366" y="2484338"/>
            <a:ext cx="323850"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095" name="Rectangle 15"/>
          <p:cNvSpPr>
            <a:spLocks noChangeArrowheads="1"/>
          </p:cNvSpPr>
          <p:nvPr/>
        </p:nvSpPr>
        <p:spPr bwMode="auto">
          <a:xfrm>
            <a:off x="2832721" y="3888085"/>
            <a:ext cx="134684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dirty="0"/>
              <a:t>反向推理树</a:t>
            </a:r>
          </a:p>
        </p:txBody>
      </p:sp>
      <p:sp>
        <p:nvSpPr>
          <p:cNvPr id="16" name="Text Box 4"/>
          <p:cNvSpPr txBox="1">
            <a:spLocks noChangeArrowheads="1"/>
          </p:cNvSpPr>
          <p:nvPr/>
        </p:nvSpPr>
        <p:spPr bwMode="auto">
          <a:xfrm>
            <a:off x="4074427" y="2022249"/>
            <a:ext cx="2522925" cy="1408078"/>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动态数据库</a:t>
            </a:r>
          </a:p>
          <a:p>
            <a:pPr>
              <a:spcBef>
                <a:spcPct val="50000"/>
              </a:spcBef>
            </a:pPr>
            <a:r>
              <a:rPr lang="zh-CN" altLang="en-US" sz="1500" b="1" dirty="0">
                <a:latin typeface="Times New Roman" panose="02020603050405020304" pitchFamily="18" charset="0"/>
              </a:rPr>
              <a:t>衣服是脏的</a:t>
            </a:r>
          </a:p>
          <a:p>
            <a:pPr>
              <a:spcBef>
                <a:spcPct val="50000"/>
              </a:spcBef>
            </a:pPr>
            <a:r>
              <a:rPr lang="zh-CN" altLang="en-US" sz="1500" b="1" dirty="0">
                <a:latin typeface="Times New Roman" panose="02020603050405020304" pitchFamily="18" charset="0"/>
              </a:rPr>
              <a:t>有</a:t>
            </a:r>
            <a:r>
              <a:rPr lang="en-US" altLang="zh-CN" sz="1500" b="1" dirty="0">
                <a:latin typeface="Times New Roman" panose="02020603050405020304" pitchFamily="18" charset="0"/>
              </a:rPr>
              <a:t>20</a:t>
            </a:r>
            <a:r>
              <a:rPr lang="zh-CN" altLang="en-US" sz="1500" b="1" dirty="0">
                <a:latin typeface="Times New Roman" panose="02020603050405020304" pitchFamily="18" charset="0"/>
              </a:rPr>
              <a:t>件脏衣服</a:t>
            </a:r>
          </a:p>
          <a:p>
            <a:pPr>
              <a:spcBef>
                <a:spcPct val="50000"/>
              </a:spcBef>
            </a:pPr>
            <a:r>
              <a:rPr lang="zh-CN" altLang="en-US" sz="1500" b="1" dirty="0">
                <a:latin typeface="Times New Roman" panose="02020603050405020304" pitchFamily="18" charset="0"/>
              </a:rPr>
              <a:t>天气晴朗</a:t>
            </a:r>
          </a:p>
        </p:txBody>
      </p:sp>
    </p:spTree>
    <p:extLst>
      <p:ext uri="{BB962C8B-B14F-4D97-AF65-F5344CB8AC3E}">
        <p14:creationId xmlns:p14="http://schemas.microsoft.com/office/powerpoint/2010/main" val="4279513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088"/>
                                        </p:tgtEl>
                                        <p:attrNameLst>
                                          <p:attrName>style.visibility</p:attrName>
                                        </p:attrNameLst>
                                      </p:cBhvr>
                                      <p:to>
                                        <p:strVal val="visible"/>
                                      </p:to>
                                    </p:set>
                                    <p:animEffect transition="in" filter="fade">
                                      <p:cBhvr>
                                        <p:cTn id="7" dur="1000"/>
                                        <p:tgtEl>
                                          <p:spTgt spid="46088"/>
                                        </p:tgtEl>
                                      </p:cBhvr>
                                    </p:animEffect>
                                    <p:anim calcmode="lin" valueType="num">
                                      <p:cBhvr>
                                        <p:cTn id="8" dur="1000" fill="hold"/>
                                        <p:tgtEl>
                                          <p:spTgt spid="46088"/>
                                        </p:tgtEl>
                                        <p:attrNameLst>
                                          <p:attrName>ppt_x</p:attrName>
                                        </p:attrNameLst>
                                      </p:cBhvr>
                                      <p:tavLst>
                                        <p:tav tm="0">
                                          <p:val>
                                            <p:strVal val="#ppt_x"/>
                                          </p:val>
                                        </p:tav>
                                        <p:tav tm="100000">
                                          <p:val>
                                            <p:strVal val="#ppt_x"/>
                                          </p:val>
                                        </p:tav>
                                      </p:tavLst>
                                    </p:anim>
                                    <p:anim calcmode="lin" valueType="num">
                                      <p:cBhvr>
                                        <p:cTn id="9" dur="1000" fill="hold"/>
                                        <p:tgtEl>
                                          <p:spTgt spid="460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6083"/>
                                        </p:tgtEl>
                                        <p:attrNameLst>
                                          <p:attrName>style.visibility</p:attrName>
                                        </p:attrNameLst>
                                      </p:cBhvr>
                                      <p:to>
                                        <p:strVal val="visible"/>
                                      </p:to>
                                    </p:set>
                                    <p:animEffect transition="in" filter="fade">
                                      <p:cBhvr>
                                        <p:cTn id="12" dur="1000"/>
                                        <p:tgtEl>
                                          <p:spTgt spid="46083"/>
                                        </p:tgtEl>
                                      </p:cBhvr>
                                    </p:animEffect>
                                    <p:anim calcmode="lin" valueType="num">
                                      <p:cBhvr>
                                        <p:cTn id="13" dur="1000" fill="hold"/>
                                        <p:tgtEl>
                                          <p:spTgt spid="46083"/>
                                        </p:tgtEl>
                                        <p:attrNameLst>
                                          <p:attrName>ppt_x</p:attrName>
                                        </p:attrNameLst>
                                      </p:cBhvr>
                                      <p:tavLst>
                                        <p:tav tm="0">
                                          <p:val>
                                            <p:strVal val="#ppt_x"/>
                                          </p:val>
                                        </p:tav>
                                        <p:tav tm="100000">
                                          <p:val>
                                            <p:strVal val="#ppt_x"/>
                                          </p:val>
                                        </p:tav>
                                      </p:tavLst>
                                    </p:anim>
                                    <p:anim calcmode="lin" valueType="num">
                                      <p:cBhvr>
                                        <p:cTn id="14" dur="1000" fill="hold"/>
                                        <p:tgtEl>
                                          <p:spTgt spid="460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6089"/>
                                        </p:tgtEl>
                                        <p:attrNameLst>
                                          <p:attrName>style.visibility</p:attrName>
                                        </p:attrNameLst>
                                      </p:cBhvr>
                                      <p:to>
                                        <p:strVal val="visible"/>
                                      </p:to>
                                    </p:set>
                                    <p:animEffect transition="in" filter="fade">
                                      <p:cBhvr>
                                        <p:cTn id="19" dur="1000"/>
                                        <p:tgtEl>
                                          <p:spTgt spid="46089"/>
                                        </p:tgtEl>
                                      </p:cBhvr>
                                    </p:animEffect>
                                    <p:anim calcmode="lin" valueType="num">
                                      <p:cBhvr>
                                        <p:cTn id="20" dur="1000" fill="hold"/>
                                        <p:tgtEl>
                                          <p:spTgt spid="46089"/>
                                        </p:tgtEl>
                                        <p:attrNameLst>
                                          <p:attrName>ppt_x</p:attrName>
                                        </p:attrNameLst>
                                      </p:cBhvr>
                                      <p:tavLst>
                                        <p:tav tm="0">
                                          <p:val>
                                            <p:strVal val="#ppt_x"/>
                                          </p:val>
                                        </p:tav>
                                        <p:tav tm="100000">
                                          <p:val>
                                            <p:strVal val="#ppt_x"/>
                                          </p:val>
                                        </p:tav>
                                      </p:tavLst>
                                    </p:anim>
                                    <p:anim calcmode="lin" valueType="num">
                                      <p:cBhvr>
                                        <p:cTn id="21" dur="1000" fill="hold"/>
                                        <p:tgtEl>
                                          <p:spTgt spid="4608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6084"/>
                                        </p:tgtEl>
                                        <p:attrNameLst>
                                          <p:attrName>style.visibility</p:attrName>
                                        </p:attrNameLst>
                                      </p:cBhvr>
                                      <p:to>
                                        <p:strVal val="visible"/>
                                      </p:to>
                                    </p:set>
                                    <p:animEffect transition="in" filter="fade">
                                      <p:cBhvr>
                                        <p:cTn id="24" dur="1000"/>
                                        <p:tgtEl>
                                          <p:spTgt spid="46084"/>
                                        </p:tgtEl>
                                      </p:cBhvr>
                                    </p:animEffect>
                                    <p:anim calcmode="lin" valueType="num">
                                      <p:cBhvr>
                                        <p:cTn id="25" dur="1000" fill="hold"/>
                                        <p:tgtEl>
                                          <p:spTgt spid="46084"/>
                                        </p:tgtEl>
                                        <p:attrNameLst>
                                          <p:attrName>ppt_x</p:attrName>
                                        </p:attrNameLst>
                                      </p:cBhvr>
                                      <p:tavLst>
                                        <p:tav tm="0">
                                          <p:val>
                                            <p:strVal val="#ppt_x"/>
                                          </p:val>
                                        </p:tav>
                                        <p:tav tm="100000">
                                          <p:val>
                                            <p:strVal val="#ppt_x"/>
                                          </p:val>
                                        </p:tav>
                                      </p:tavLst>
                                    </p:anim>
                                    <p:anim calcmode="lin" valueType="num">
                                      <p:cBhvr>
                                        <p:cTn id="26" dur="1000" fill="hold"/>
                                        <p:tgtEl>
                                          <p:spTgt spid="4608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0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6090"/>
                                        </p:tgtEl>
                                        <p:attrNameLst>
                                          <p:attrName>style.visibility</p:attrName>
                                        </p:attrNameLst>
                                      </p:cBhvr>
                                      <p:to>
                                        <p:strVal val="visible"/>
                                      </p:to>
                                    </p:set>
                                    <p:animEffect transition="in" filter="fade">
                                      <p:cBhvr>
                                        <p:cTn id="35" dur="1000"/>
                                        <p:tgtEl>
                                          <p:spTgt spid="46090"/>
                                        </p:tgtEl>
                                      </p:cBhvr>
                                    </p:animEffect>
                                    <p:anim calcmode="lin" valueType="num">
                                      <p:cBhvr>
                                        <p:cTn id="36" dur="1000" fill="hold"/>
                                        <p:tgtEl>
                                          <p:spTgt spid="46090"/>
                                        </p:tgtEl>
                                        <p:attrNameLst>
                                          <p:attrName>ppt_x</p:attrName>
                                        </p:attrNameLst>
                                      </p:cBhvr>
                                      <p:tavLst>
                                        <p:tav tm="0">
                                          <p:val>
                                            <p:strVal val="#ppt_x"/>
                                          </p:val>
                                        </p:tav>
                                        <p:tav tm="100000">
                                          <p:val>
                                            <p:strVal val="#ppt_x"/>
                                          </p:val>
                                        </p:tav>
                                      </p:tavLst>
                                    </p:anim>
                                    <p:anim calcmode="lin" valueType="num">
                                      <p:cBhvr>
                                        <p:cTn id="37" dur="1000" fill="hold"/>
                                        <p:tgtEl>
                                          <p:spTgt spid="4609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6085"/>
                                        </p:tgtEl>
                                        <p:attrNameLst>
                                          <p:attrName>style.visibility</p:attrName>
                                        </p:attrNameLst>
                                      </p:cBhvr>
                                      <p:to>
                                        <p:strVal val="visible"/>
                                      </p:to>
                                    </p:set>
                                    <p:animEffect transition="in" filter="fade">
                                      <p:cBhvr>
                                        <p:cTn id="40" dur="1000"/>
                                        <p:tgtEl>
                                          <p:spTgt spid="46085"/>
                                        </p:tgtEl>
                                      </p:cBhvr>
                                    </p:animEffect>
                                    <p:anim calcmode="lin" valueType="num">
                                      <p:cBhvr>
                                        <p:cTn id="41" dur="1000" fill="hold"/>
                                        <p:tgtEl>
                                          <p:spTgt spid="46085"/>
                                        </p:tgtEl>
                                        <p:attrNameLst>
                                          <p:attrName>ppt_x</p:attrName>
                                        </p:attrNameLst>
                                      </p:cBhvr>
                                      <p:tavLst>
                                        <p:tav tm="0">
                                          <p:val>
                                            <p:strVal val="#ppt_x"/>
                                          </p:val>
                                        </p:tav>
                                        <p:tav tm="100000">
                                          <p:val>
                                            <p:strVal val="#ppt_x"/>
                                          </p:val>
                                        </p:tav>
                                      </p:tavLst>
                                    </p:anim>
                                    <p:anim calcmode="lin" valueType="num">
                                      <p:cBhvr>
                                        <p:cTn id="42" dur="1000" fill="hold"/>
                                        <p:tgtEl>
                                          <p:spTgt spid="4608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6091"/>
                                        </p:tgtEl>
                                        <p:attrNameLst>
                                          <p:attrName>style.visibility</p:attrName>
                                        </p:attrNameLst>
                                      </p:cBhvr>
                                      <p:to>
                                        <p:strVal val="visible"/>
                                      </p:to>
                                    </p:set>
                                    <p:animEffect transition="in" filter="fade">
                                      <p:cBhvr>
                                        <p:cTn id="47" dur="1000"/>
                                        <p:tgtEl>
                                          <p:spTgt spid="46091"/>
                                        </p:tgtEl>
                                      </p:cBhvr>
                                    </p:animEffect>
                                    <p:anim calcmode="lin" valueType="num">
                                      <p:cBhvr>
                                        <p:cTn id="48" dur="1000" fill="hold"/>
                                        <p:tgtEl>
                                          <p:spTgt spid="46091"/>
                                        </p:tgtEl>
                                        <p:attrNameLst>
                                          <p:attrName>ppt_x</p:attrName>
                                        </p:attrNameLst>
                                      </p:cBhvr>
                                      <p:tavLst>
                                        <p:tav tm="0">
                                          <p:val>
                                            <p:strVal val="#ppt_x"/>
                                          </p:val>
                                        </p:tav>
                                        <p:tav tm="100000">
                                          <p:val>
                                            <p:strVal val="#ppt_x"/>
                                          </p:val>
                                        </p:tav>
                                      </p:tavLst>
                                    </p:anim>
                                    <p:anim calcmode="lin" valueType="num">
                                      <p:cBhvr>
                                        <p:cTn id="49" dur="1000" fill="hold"/>
                                        <p:tgtEl>
                                          <p:spTgt spid="4609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6086"/>
                                        </p:tgtEl>
                                        <p:attrNameLst>
                                          <p:attrName>style.visibility</p:attrName>
                                        </p:attrNameLst>
                                      </p:cBhvr>
                                      <p:to>
                                        <p:strVal val="visible"/>
                                      </p:to>
                                    </p:set>
                                    <p:animEffect transition="in" filter="fade">
                                      <p:cBhvr>
                                        <p:cTn id="52" dur="1000"/>
                                        <p:tgtEl>
                                          <p:spTgt spid="46086"/>
                                        </p:tgtEl>
                                      </p:cBhvr>
                                    </p:animEffect>
                                    <p:anim calcmode="lin" valueType="num">
                                      <p:cBhvr>
                                        <p:cTn id="53" dur="1000" fill="hold"/>
                                        <p:tgtEl>
                                          <p:spTgt spid="46086"/>
                                        </p:tgtEl>
                                        <p:attrNameLst>
                                          <p:attrName>ppt_x</p:attrName>
                                        </p:attrNameLst>
                                      </p:cBhvr>
                                      <p:tavLst>
                                        <p:tav tm="0">
                                          <p:val>
                                            <p:strVal val="#ppt_x"/>
                                          </p:val>
                                        </p:tav>
                                        <p:tav tm="100000">
                                          <p:val>
                                            <p:strVal val="#ppt_x"/>
                                          </p:val>
                                        </p:tav>
                                      </p:tavLst>
                                    </p:anim>
                                    <p:anim calcmode="lin" valueType="num">
                                      <p:cBhvr>
                                        <p:cTn id="54" dur="1000" fill="hold"/>
                                        <p:tgtEl>
                                          <p:spTgt spid="4608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6092"/>
                                        </p:tgtEl>
                                        <p:attrNameLst>
                                          <p:attrName>style.visibility</p:attrName>
                                        </p:attrNameLst>
                                      </p:cBhvr>
                                      <p:to>
                                        <p:strVal val="visible"/>
                                      </p:to>
                                    </p:set>
                                    <p:animEffect transition="in" filter="fade">
                                      <p:cBhvr>
                                        <p:cTn id="59" dur="1000"/>
                                        <p:tgtEl>
                                          <p:spTgt spid="46092"/>
                                        </p:tgtEl>
                                      </p:cBhvr>
                                    </p:animEffect>
                                    <p:anim calcmode="lin" valueType="num">
                                      <p:cBhvr>
                                        <p:cTn id="60" dur="1000" fill="hold"/>
                                        <p:tgtEl>
                                          <p:spTgt spid="46092"/>
                                        </p:tgtEl>
                                        <p:attrNameLst>
                                          <p:attrName>ppt_x</p:attrName>
                                        </p:attrNameLst>
                                      </p:cBhvr>
                                      <p:tavLst>
                                        <p:tav tm="0">
                                          <p:val>
                                            <p:strVal val="#ppt_x"/>
                                          </p:val>
                                        </p:tav>
                                        <p:tav tm="100000">
                                          <p:val>
                                            <p:strVal val="#ppt_x"/>
                                          </p:val>
                                        </p:tav>
                                      </p:tavLst>
                                    </p:anim>
                                    <p:anim calcmode="lin" valueType="num">
                                      <p:cBhvr>
                                        <p:cTn id="61" dur="1000" fill="hold"/>
                                        <p:tgtEl>
                                          <p:spTgt spid="4609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6087"/>
                                        </p:tgtEl>
                                        <p:attrNameLst>
                                          <p:attrName>style.visibility</p:attrName>
                                        </p:attrNameLst>
                                      </p:cBhvr>
                                      <p:to>
                                        <p:strVal val="visible"/>
                                      </p:to>
                                    </p:set>
                                    <p:animEffect transition="in" filter="fade">
                                      <p:cBhvr>
                                        <p:cTn id="64" dur="1000"/>
                                        <p:tgtEl>
                                          <p:spTgt spid="46087"/>
                                        </p:tgtEl>
                                      </p:cBhvr>
                                    </p:animEffect>
                                    <p:anim calcmode="lin" valueType="num">
                                      <p:cBhvr>
                                        <p:cTn id="65" dur="1000" fill="hold"/>
                                        <p:tgtEl>
                                          <p:spTgt spid="46087"/>
                                        </p:tgtEl>
                                        <p:attrNameLst>
                                          <p:attrName>ppt_x</p:attrName>
                                        </p:attrNameLst>
                                      </p:cBhvr>
                                      <p:tavLst>
                                        <p:tav tm="0">
                                          <p:val>
                                            <p:strVal val="#ppt_x"/>
                                          </p:val>
                                        </p:tav>
                                        <p:tav tm="100000">
                                          <p:val>
                                            <p:strVal val="#ppt_x"/>
                                          </p:val>
                                        </p:tav>
                                      </p:tavLst>
                                    </p:anim>
                                    <p:anim calcmode="lin" valueType="num">
                                      <p:cBhvr>
                                        <p:cTn id="66" dur="1000" fill="hold"/>
                                        <p:tgtEl>
                                          <p:spTgt spid="4608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609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animBg="1"/>
      <p:bldP spid="46084" grpId="0" animBg="1"/>
      <p:bldP spid="46085" grpId="0" animBg="1"/>
      <p:bldP spid="46086" grpId="0" animBg="1"/>
      <p:bldP spid="46087" grpId="0" animBg="1"/>
      <p:bldP spid="46088" grpId="0" animBg="1"/>
      <p:bldP spid="46089" grpId="0" animBg="1"/>
      <p:bldP spid="46090" grpId="0" animBg="1"/>
      <p:bldP spid="46091" grpId="0" animBg="1"/>
      <p:bldP spid="46092" grpId="0" animBg="1"/>
      <p:bldP spid="46093" grpId="0" animBg="1"/>
      <p:bldP spid="46094" grpId="0" animBg="1"/>
      <p:bldP spid="1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60648" y="267494"/>
            <a:ext cx="6172200" cy="857250"/>
          </a:xfrm>
        </p:spPr>
        <p:txBody>
          <a:bodyPr/>
          <a:lstStyle/>
          <a:p>
            <a:r>
              <a:rPr lang="zh-CN" altLang="en-US" sz="2400" dirty="0"/>
              <a:t>为什么要采用产生式系统</a:t>
            </a:r>
          </a:p>
        </p:txBody>
      </p:sp>
      <p:sp>
        <p:nvSpPr>
          <p:cNvPr id="50179" name="Rectangle 3"/>
          <p:cNvSpPr>
            <a:spLocks noGrp="1" noChangeArrowheads="1"/>
          </p:cNvSpPr>
          <p:nvPr>
            <p:ph type="body" idx="4294967295"/>
          </p:nvPr>
        </p:nvSpPr>
        <p:spPr>
          <a:xfrm>
            <a:off x="237057" y="1419622"/>
            <a:ext cx="6257925" cy="3086100"/>
          </a:xfrm>
        </p:spPr>
        <p:txBody>
          <a:bodyPr/>
          <a:lstStyle/>
          <a:p>
            <a:pPr>
              <a:buFont typeface="Wingdings" panose="05000000000000000000" pitchFamily="2" charset="2"/>
              <a:buNone/>
            </a:pPr>
            <a:r>
              <a:rPr lang="zh-CN" altLang="en-US" sz="2000" dirty="0"/>
              <a:t>（</a:t>
            </a:r>
            <a:r>
              <a:rPr lang="en-US" altLang="zh-CN" sz="2000" dirty="0"/>
              <a:t>1</a:t>
            </a:r>
            <a:r>
              <a:rPr lang="zh-CN" altLang="en-US" sz="2000" dirty="0"/>
              <a:t>）用产生式系统结构求解问题的过程和人类求解问题时的思维过程很相象，因而可以用它来模拟人类求解问题时的思维过程。</a:t>
            </a:r>
          </a:p>
          <a:p>
            <a:pPr>
              <a:buFont typeface="Wingdings" panose="05000000000000000000" pitchFamily="2" charset="2"/>
              <a:buNone/>
            </a:pPr>
            <a:r>
              <a:rPr lang="zh-CN" altLang="en-US" sz="2000" dirty="0"/>
              <a:t>（</a:t>
            </a:r>
            <a:r>
              <a:rPr lang="en-US" altLang="zh-CN" sz="2000" dirty="0"/>
              <a:t>2</a:t>
            </a:r>
            <a:r>
              <a:rPr lang="zh-CN" altLang="en-US" sz="2000" dirty="0"/>
              <a:t>）可以把产生式系统作为人工智能系统的基本结构单元或基本模式看待，就好像是积木世界中的积木块一样，因而研究产生式系统的基本问题就具有一般意义。 </a:t>
            </a:r>
          </a:p>
        </p:txBody>
      </p:sp>
    </p:spTree>
    <p:extLst>
      <p:ext uri="{BB962C8B-B14F-4D97-AF65-F5344CB8AC3E}">
        <p14:creationId xmlns:p14="http://schemas.microsoft.com/office/powerpoint/2010/main" val="2512792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fill="hold"/>
                                        <p:tgtEl>
                                          <p:spTgt spid="50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79">
                                            <p:txEl>
                                              <p:pRg st="1" end="1"/>
                                            </p:txEl>
                                          </p:spTgt>
                                        </p:tgtEl>
                                        <p:attrNameLst>
                                          <p:attrName>style.visibility</p:attrName>
                                        </p:attrNameLst>
                                      </p:cBhvr>
                                      <p:to>
                                        <p:strVal val="visible"/>
                                      </p:to>
                                    </p:set>
                                    <p:anim calcmode="lin" valueType="num">
                                      <p:cBhvr additive="base">
                                        <p:cTn id="13" dur="5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7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376088" y="-157708"/>
            <a:ext cx="5845175" cy="857250"/>
          </a:xfrm>
        </p:spPr>
        <p:txBody>
          <a:bodyPr/>
          <a:lstStyle/>
          <a:p>
            <a:r>
              <a:rPr lang="zh-CN" altLang="en-US" sz="2800" dirty="0"/>
              <a:t>产生式系统优点</a:t>
            </a:r>
          </a:p>
        </p:txBody>
      </p:sp>
      <p:sp>
        <p:nvSpPr>
          <p:cNvPr id="48131" name="Rectangle 3"/>
          <p:cNvSpPr>
            <a:spLocks noGrp="1" noChangeArrowheads="1"/>
          </p:cNvSpPr>
          <p:nvPr>
            <p:ph type="body" idx="4294967295"/>
          </p:nvPr>
        </p:nvSpPr>
        <p:spPr>
          <a:xfrm>
            <a:off x="0" y="555526"/>
            <a:ext cx="6597352" cy="3516313"/>
          </a:xfrm>
        </p:spPr>
        <p:txBody>
          <a:bodyPr/>
          <a:lstStyle/>
          <a:p>
            <a:pPr marL="442912" indent="-285750">
              <a:lnSpc>
                <a:spcPct val="110000"/>
              </a:lnSpc>
              <a:spcAft>
                <a:spcPct val="20000"/>
              </a:spcAft>
              <a:buClr>
                <a:schemeClr val="hlink"/>
              </a:buClr>
              <a:buFont typeface="Wingdings" panose="05000000000000000000" pitchFamily="2" charset="2"/>
              <a:buChar char="ü"/>
            </a:pPr>
            <a:r>
              <a:rPr lang="zh-CN" altLang="en-US" sz="2000" b="1" dirty="0">
                <a:solidFill>
                  <a:srgbClr val="006600"/>
                </a:solidFill>
                <a:ea typeface="宋体" panose="02010600030101010101" pitchFamily="2" charset="-122"/>
              </a:rPr>
              <a:t>自然性：</a:t>
            </a:r>
            <a:r>
              <a:rPr lang="zh-CN" altLang="en-US" sz="2000" b="1" dirty="0">
                <a:ea typeface="宋体" panose="02010600030101010101" pitchFamily="2" charset="-122"/>
              </a:rPr>
              <a:t>产生式表示法用“ </a:t>
            </a:r>
            <a:r>
              <a:rPr lang="en-US" altLang="zh-CN" sz="2000" b="1" dirty="0">
                <a:ea typeface="宋体" panose="02010600030101010101" pitchFamily="2" charset="-122"/>
              </a:rPr>
              <a:t>If…then…” </a:t>
            </a:r>
            <a:r>
              <a:rPr lang="zh-CN" altLang="en-US" sz="2000" b="1" dirty="0">
                <a:ea typeface="宋体" panose="02010600030101010101" pitchFamily="2" charset="-122"/>
              </a:rPr>
              <a:t>的形式表示知识，这种表示形式与人类的判断性知识基本一致，直观、自然，便于推理</a:t>
            </a:r>
            <a:r>
              <a:rPr lang="zh-CN" altLang="en-US" sz="2000" b="1" dirty="0" smtClean="0">
                <a:ea typeface="宋体" panose="02010600030101010101" pitchFamily="2" charset="-122"/>
              </a:rPr>
              <a:t>。</a:t>
            </a:r>
            <a:endParaRPr lang="en-US" altLang="zh-CN" sz="2000" b="1" dirty="0" smtClean="0">
              <a:ea typeface="宋体" panose="02010600030101010101" pitchFamily="2" charset="-122"/>
            </a:endParaRPr>
          </a:p>
          <a:p>
            <a:pPr marL="442912" indent="-285750">
              <a:lnSpc>
                <a:spcPct val="110000"/>
              </a:lnSpc>
              <a:spcAft>
                <a:spcPct val="20000"/>
              </a:spcAft>
              <a:buClr>
                <a:schemeClr val="hlink"/>
              </a:buClr>
              <a:buFont typeface="Wingdings" panose="05000000000000000000" pitchFamily="2" charset="2"/>
              <a:buChar char="ü"/>
            </a:pPr>
            <a:r>
              <a:rPr lang="zh-CN" altLang="en-US" sz="2000" b="1" dirty="0" smtClean="0">
                <a:solidFill>
                  <a:srgbClr val="006600"/>
                </a:solidFill>
                <a:ea typeface="宋体" panose="02010600030101010101" pitchFamily="2" charset="-122"/>
              </a:rPr>
              <a:t>模块性</a:t>
            </a:r>
            <a:r>
              <a:rPr lang="en-US" altLang="zh-CN" sz="2000" b="1" dirty="0">
                <a:solidFill>
                  <a:srgbClr val="006600"/>
                </a:solidFill>
                <a:ea typeface="宋体" panose="02010600030101010101" pitchFamily="2" charset="-122"/>
              </a:rPr>
              <a:t>:</a:t>
            </a:r>
            <a:r>
              <a:rPr lang="zh-CN" altLang="en-US" sz="2000" b="1" dirty="0">
                <a:solidFill>
                  <a:srgbClr val="006600"/>
                </a:solidFill>
                <a:ea typeface="宋体" panose="02010600030101010101" pitchFamily="2" charset="-122"/>
              </a:rPr>
              <a:t>　</a:t>
            </a:r>
            <a:r>
              <a:rPr lang="zh-CN" altLang="en-US" sz="2000" b="1" dirty="0">
                <a:ea typeface="宋体" panose="02010600030101010101" pitchFamily="2" charset="-122"/>
              </a:rPr>
              <a:t>产生式规则是规则库中最基本的知识单元，各规则之间只能通过综合数据库发生联系，不能相互调用，增加了规则的模块性，有利于对知识的增加、删除和修改。</a:t>
            </a:r>
            <a:endParaRPr lang="en-US" altLang="zh-CN" sz="2000" b="1" dirty="0">
              <a:ea typeface="宋体" panose="02010600030101010101" pitchFamily="2" charset="-122"/>
            </a:endParaRPr>
          </a:p>
          <a:p>
            <a:pPr marL="442912" indent="-285750">
              <a:lnSpc>
                <a:spcPct val="110000"/>
              </a:lnSpc>
              <a:spcAft>
                <a:spcPct val="20000"/>
              </a:spcAft>
              <a:buClr>
                <a:schemeClr val="hlink"/>
              </a:buClr>
              <a:buFont typeface="Wingdings" panose="05000000000000000000" pitchFamily="2" charset="2"/>
              <a:buChar char="ü"/>
            </a:pPr>
            <a:r>
              <a:rPr lang="zh-CN" altLang="en-US" sz="2000" b="1" dirty="0">
                <a:solidFill>
                  <a:srgbClr val="006600"/>
                </a:solidFill>
                <a:ea typeface="宋体" panose="02010600030101010101" pitchFamily="2" charset="-122"/>
              </a:rPr>
              <a:t>有效性</a:t>
            </a:r>
            <a:r>
              <a:rPr lang="en-US" altLang="zh-CN" sz="2000" b="1" dirty="0">
                <a:solidFill>
                  <a:srgbClr val="006600"/>
                </a:solidFill>
                <a:ea typeface="宋体" panose="02010600030101010101" pitchFamily="2" charset="-122"/>
              </a:rPr>
              <a:t>:  </a:t>
            </a:r>
            <a:r>
              <a:rPr lang="zh-CN" altLang="en-US" sz="2000" b="1" dirty="0">
                <a:ea typeface="宋体" panose="02010600030101010101" pitchFamily="2" charset="-122"/>
              </a:rPr>
              <a:t>产生式表示法既可以表示确定性知识，又可以表示不确定性知识，既有利于表示启发性知识，又有利于表示过程性知识。</a:t>
            </a:r>
            <a:endParaRPr lang="en-US" altLang="zh-CN" sz="2000" b="1" dirty="0">
              <a:ea typeface="宋体" panose="02010600030101010101" pitchFamily="2" charset="-122"/>
            </a:endParaRPr>
          </a:p>
          <a:p>
            <a:pPr marL="442912" indent="-285750">
              <a:lnSpc>
                <a:spcPct val="110000"/>
              </a:lnSpc>
              <a:spcAft>
                <a:spcPct val="20000"/>
              </a:spcAft>
              <a:buClr>
                <a:schemeClr val="hlink"/>
              </a:buClr>
              <a:buFont typeface="Wingdings" panose="05000000000000000000" pitchFamily="2" charset="2"/>
              <a:buChar char="ü"/>
            </a:pPr>
            <a:r>
              <a:rPr lang="zh-CN" altLang="en-US" sz="2000" b="1" dirty="0">
                <a:solidFill>
                  <a:srgbClr val="006600"/>
                </a:solidFill>
                <a:ea typeface="宋体" panose="02010600030101010101" pitchFamily="2" charset="-122"/>
              </a:rPr>
              <a:t>模拟性</a:t>
            </a:r>
            <a:r>
              <a:rPr lang="en-US" altLang="zh-CN" sz="2000" b="1" dirty="0">
                <a:solidFill>
                  <a:srgbClr val="006600"/>
                </a:solidFill>
                <a:ea typeface="宋体" panose="02010600030101010101" pitchFamily="2" charset="-122"/>
              </a:rPr>
              <a:t>: </a:t>
            </a:r>
            <a:r>
              <a:rPr lang="zh-CN" altLang="en-US" sz="2000" b="1" dirty="0">
                <a:ea typeface="宋体" panose="02010600030101010101" pitchFamily="2" charset="-122"/>
              </a:rPr>
              <a:t>人们在研究人工智能问题时，发现产生式系统可以较好模拟人类推理的思维过程。 </a:t>
            </a:r>
          </a:p>
        </p:txBody>
      </p:sp>
    </p:spTree>
    <p:extLst>
      <p:ext uri="{BB962C8B-B14F-4D97-AF65-F5344CB8AC3E}">
        <p14:creationId xmlns:p14="http://schemas.microsoft.com/office/powerpoint/2010/main" val="3239801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fade">
                                      <p:cBhvr>
                                        <p:cTn id="7" dur="1000"/>
                                        <p:tgtEl>
                                          <p:spTgt spid="48131">
                                            <p:txEl>
                                              <p:pRg st="0" end="0"/>
                                            </p:txEl>
                                          </p:spTgt>
                                        </p:tgtEl>
                                      </p:cBhvr>
                                    </p:animEffect>
                                    <p:anim calcmode="lin" valueType="num">
                                      <p:cBhvr>
                                        <p:cTn id="8" dur="1000" fill="hold"/>
                                        <p:tgtEl>
                                          <p:spTgt spid="481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81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131">
                                            <p:txEl>
                                              <p:pRg st="1" end="1"/>
                                            </p:txEl>
                                          </p:spTgt>
                                        </p:tgtEl>
                                        <p:attrNameLst>
                                          <p:attrName>style.visibility</p:attrName>
                                        </p:attrNameLst>
                                      </p:cBhvr>
                                      <p:to>
                                        <p:strVal val="visible"/>
                                      </p:to>
                                    </p:set>
                                    <p:animEffect transition="in" filter="fade">
                                      <p:cBhvr>
                                        <p:cTn id="14" dur="1000"/>
                                        <p:tgtEl>
                                          <p:spTgt spid="48131">
                                            <p:txEl>
                                              <p:pRg st="1" end="1"/>
                                            </p:txEl>
                                          </p:spTgt>
                                        </p:tgtEl>
                                      </p:cBhvr>
                                    </p:animEffect>
                                    <p:anim calcmode="lin" valueType="num">
                                      <p:cBhvr>
                                        <p:cTn id="15" dur="1000" fill="hold"/>
                                        <p:tgtEl>
                                          <p:spTgt spid="4813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81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8131">
                                            <p:txEl>
                                              <p:pRg st="2" end="2"/>
                                            </p:txEl>
                                          </p:spTgt>
                                        </p:tgtEl>
                                        <p:attrNameLst>
                                          <p:attrName>style.visibility</p:attrName>
                                        </p:attrNameLst>
                                      </p:cBhvr>
                                      <p:to>
                                        <p:strVal val="visible"/>
                                      </p:to>
                                    </p:set>
                                    <p:animEffect transition="in" filter="fade">
                                      <p:cBhvr>
                                        <p:cTn id="21" dur="1000"/>
                                        <p:tgtEl>
                                          <p:spTgt spid="48131">
                                            <p:txEl>
                                              <p:pRg st="2" end="2"/>
                                            </p:txEl>
                                          </p:spTgt>
                                        </p:tgtEl>
                                      </p:cBhvr>
                                    </p:animEffect>
                                    <p:anim calcmode="lin" valueType="num">
                                      <p:cBhvr>
                                        <p:cTn id="22" dur="1000" fill="hold"/>
                                        <p:tgtEl>
                                          <p:spTgt spid="4813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81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8131">
                                            <p:txEl>
                                              <p:pRg st="3" end="3"/>
                                            </p:txEl>
                                          </p:spTgt>
                                        </p:tgtEl>
                                        <p:attrNameLst>
                                          <p:attrName>style.visibility</p:attrName>
                                        </p:attrNameLst>
                                      </p:cBhvr>
                                      <p:to>
                                        <p:strVal val="visible"/>
                                      </p:to>
                                    </p:set>
                                    <p:animEffect transition="in" filter="fade">
                                      <p:cBhvr>
                                        <p:cTn id="28" dur="1000"/>
                                        <p:tgtEl>
                                          <p:spTgt spid="48131">
                                            <p:txEl>
                                              <p:pRg st="3" end="3"/>
                                            </p:txEl>
                                          </p:spTgt>
                                        </p:tgtEl>
                                      </p:cBhvr>
                                    </p:animEffect>
                                    <p:anim calcmode="lin" valueType="num">
                                      <p:cBhvr>
                                        <p:cTn id="29" dur="1000" fill="hold"/>
                                        <p:tgtEl>
                                          <p:spTgt spid="4813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813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0" y="206375"/>
            <a:ext cx="6172200" cy="857250"/>
          </a:xfrm>
        </p:spPr>
        <p:txBody>
          <a:bodyPr/>
          <a:lstStyle/>
          <a:p>
            <a:r>
              <a:rPr lang="zh-CN" altLang="en-US" sz="2800" dirty="0"/>
              <a:t>产生式系统缺点</a:t>
            </a:r>
          </a:p>
        </p:txBody>
      </p:sp>
      <p:sp>
        <p:nvSpPr>
          <p:cNvPr id="49155" name="Rectangle 3"/>
          <p:cNvSpPr>
            <a:spLocks noGrp="1" noChangeArrowheads="1"/>
          </p:cNvSpPr>
          <p:nvPr>
            <p:ph type="body" idx="4294967295"/>
          </p:nvPr>
        </p:nvSpPr>
        <p:spPr>
          <a:xfrm>
            <a:off x="351703" y="1063625"/>
            <a:ext cx="5829300" cy="3132138"/>
          </a:xfrm>
        </p:spPr>
        <p:txBody>
          <a:bodyPr/>
          <a:lstStyle/>
          <a:p>
            <a:pPr lvl="1">
              <a:spcAft>
                <a:spcPct val="20000"/>
              </a:spcAft>
              <a:buClr>
                <a:schemeClr val="hlink"/>
              </a:buClr>
              <a:buFont typeface="Wingdings" panose="05000000000000000000" pitchFamily="2" charset="2"/>
              <a:buChar char="ü"/>
            </a:pPr>
            <a:r>
              <a:rPr lang="zh-CN" altLang="en-US" sz="2000" b="1" dirty="0">
                <a:solidFill>
                  <a:srgbClr val="006600"/>
                </a:solidFill>
                <a:ea typeface="宋体" panose="02010600030101010101" pitchFamily="2" charset="-122"/>
              </a:rPr>
              <a:t>效率较低：</a:t>
            </a:r>
            <a:r>
              <a:rPr lang="zh-CN" altLang="en-US" sz="2000" b="1" dirty="0">
                <a:ea typeface="宋体" panose="02010600030101010101" pitchFamily="2" charset="-122"/>
              </a:rPr>
              <a:t>各规则之间的联系必须以总数据库为媒介。并且，其求解过程是一种反复进行的“匹配</a:t>
            </a:r>
            <a:r>
              <a:rPr lang="en-US" altLang="zh-CN" sz="2000" b="1" dirty="0">
                <a:ea typeface="宋体" panose="02010600030101010101" pitchFamily="2" charset="-122"/>
              </a:rPr>
              <a:t>—</a:t>
            </a:r>
            <a:r>
              <a:rPr lang="zh-CN" altLang="en-US" sz="2000" b="1" dirty="0">
                <a:ea typeface="宋体" panose="02010600030101010101" pitchFamily="2" charset="-122"/>
              </a:rPr>
              <a:t>冲突消解</a:t>
            </a:r>
            <a:r>
              <a:rPr lang="en-US" altLang="zh-CN" sz="2000" b="1" dirty="0">
                <a:ea typeface="宋体" panose="02010600030101010101" pitchFamily="2" charset="-122"/>
              </a:rPr>
              <a:t>—</a:t>
            </a:r>
            <a:r>
              <a:rPr lang="zh-CN" altLang="en-US" sz="2000" b="1" dirty="0">
                <a:ea typeface="宋体" panose="02010600030101010101" pitchFamily="2" charset="-122"/>
              </a:rPr>
              <a:t>执行”过程。这样的执行方式将导致执行的低效率。</a:t>
            </a:r>
          </a:p>
          <a:p>
            <a:pPr lvl="1">
              <a:spcAft>
                <a:spcPct val="20000"/>
              </a:spcAft>
              <a:buClr>
                <a:schemeClr val="hlink"/>
              </a:buClr>
              <a:buFont typeface="Wingdings" panose="05000000000000000000" pitchFamily="2" charset="2"/>
              <a:buChar char="ü"/>
            </a:pPr>
            <a:r>
              <a:rPr lang="zh-CN" altLang="en-US" sz="2000" b="1" dirty="0">
                <a:solidFill>
                  <a:srgbClr val="006600"/>
                </a:solidFill>
                <a:ea typeface="宋体" panose="02010600030101010101" pitchFamily="2" charset="-122"/>
              </a:rPr>
              <a:t>不便于表示结构性知识：</a:t>
            </a:r>
            <a:r>
              <a:rPr lang="zh-CN" altLang="en-US" sz="2000" b="1" dirty="0">
                <a:ea typeface="宋体" panose="02010600030101010101" pitchFamily="2" charset="-122"/>
              </a:rPr>
              <a:t>由于产生式表示中的知识具有一致格式，且规则之间不能相互调用，因此那种具有结构关系或层次关系的知识则很难以自然的方式来表示。</a:t>
            </a:r>
            <a:endParaRPr lang="zh-CN" altLang="en-US" sz="2000" dirty="0">
              <a:ea typeface="宋体" panose="02010600030101010101" pitchFamily="2" charset="-122"/>
            </a:endParaRPr>
          </a:p>
        </p:txBody>
      </p:sp>
    </p:spTree>
    <p:extLst>
      <p:ext uri="{BB962C8B-B14F-4D97-AF65-F5344CB8AC3E}">
        <p14:creationId xmlns:p14="http://schemas.microsoft.com/office/powerpoint/2010/main" val="3025572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additive="base">
                                        <p:cTn id="7" dur="500" fill="hold"/>
                                        <p:tgtEl>
                                          <p:spTgt spid="49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155">
                                            <p:txEl>
                                              <p:pRg st="1" end="1"/>
                                            </p:txEl>
                                          </p:spTgt>
                                        </p:tgtEl>
                                        <p:attrNameLst>
                                          <p:attrName>style.visibility</p:attrName>
                                        </p:attrNameLst>
                                      </p:cBhvr>
                                      <p:to>
                                        <p:strVal val="visible"/>
                                      </p:to>
                                    </p:set>
                                    <p:anim calcmode="lin" valueType="num">
                                      <p:cBhvr additive="base">
                                        <p:cTn id="13" dur="500" fill="hold"/>
                                        <p:tgtEl>
                                          <p:spTgt spid="491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15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04664" y="123478"/>
            <a:ext cx="6172200" cy="857250"/>
          </a:xfrm>
        </p:spPr>
        <p:txBody>
          <a:bodyPr/>
          <a:lstStyle/>
          <a:p>
            <a:r>
              <a:rPr lang="zh-CN" altLang="en-US" sz="2800" dirty="0"/>
              <a:t>产生式系统与图搜索</a:t>
            </a:r>
          </a:p>
        </p:txBody>
      </p:sp>
      <p:graphicFrame>
        <p:nvGraphicFramePr>
          <p:cNvPr id="2" name="表格 1"/>
          <p:cNvGraphicFramePr>
            <a:graphicFrameLocks noGrp="1"/>
          </p:cNvGraphicFramePr>
          <p:nvPr>
            <p:extLst>
              <p:ext uri="{D42A27DB-BD31-4B8C-83A1-F6EECF244321}">
                <p14:modId xmlns:p14="http://schemas.microsoft.com/office/powerpoint/2010/main" val="2434903309"/>
              </p:ext>
            </p:extLst>
          </p:nvPr>
        </p:nvGraphicFramePr>
        <p:xfrm>
          <a:off x="1052736" y="1203598"/>
          <a:ext cx="5170755" cy="2214880"/>
        </p:xfrm>
        <a:graphic>
          <a:graphicData uri="http://schemas.openxmlformats.org/drawingml/2006/table">
            <a:tbl>
              <a:tblPr firstRow="1" bandRow="1">
                <a:tableStyleId>{21E4AEA4-8DFA-4A89-87EB-49C32662AFE0}</a:tableStyleId>
              </a:tblPr>
              <a:tblGrid>
                <a:gridCol w="2520281"/>
                <a:gridCol w="2650474"/>
              </a:tblGrid>
              <a:tr h="359008">
                <a:tc>
                  <a:txBody>
                    <a:bodyPr/>
                    <a:lstStyle/>
                    <a:p>
                      <a:pPr algn="ctr"/>
                      <a:r>
                        <a:rPr lang="zh-CN" altLang="en-US" sz="1800" dirty="0" smtClean="0"/>
                        <a:t>产生式系统</a:t>
                      </a:r>
                      <a:endParaRPr lang="zh-CN" altLang="en-US" sz="1800" dirty="0"/>
                    </a:p>
                  </a:txBody>
                  <a:tcPr/>
                </a:tc>
                <a:tc>
                  <a:txBody>
                    <a:bodyPr/>
                    <a:lstStyle/>
                    <a:p>
                      <a:pPr algn="ctr"/>
                      <a:r>
                        <a:rPr lang="zh-CN" altLang="en-US" sz="1800" dirty="0" smtClean="0"/>
                        <a:t>图搜索</a:t>
                      </a:r>
                      <a:endParaRPr lang="zh-CN" altLang="en-US" sz="1800" dirty="0"/>
                    </a:p>
                  </a:txBody>
                  <a:tcPr/>
                </a:tc>
              </a:tr>
              <a:tr h="286404">
                <a:tc>
                  <a:txBody>
                    <a:bodyPr/>
                    <a:lstStyle/>
                    <a:p>
                      <a:pPr algn="ctr"/>
                      <a:r>
                        <a:rPr lang="zh-CN" altLang="en-US" sz="1800" dirty="0" smtClean="0"/>
                        <a:t>初始事实数据</a:t>
                      </a:r>
                      <a:endParaRPr lang="zh-CN" altLang="en-US" sz="1800" dirty="0"/>
                    </a:p>
                  </a:txBody>
                  <a:tcPr/>
                </a:tc>
                <a:tc>
                  <a:txBody>
                    <a:bodyPr/>
                    <a:lstStyle/>
                    <a:p>
                      <a:pPr marL="0" marR="0" lvl="2" indent="0" algn="ctr" defTabSz="685800" rtl="0" eaLnBrk="1" fontAlgn="auto" latinLnBrk="0" hangingPunct="1">
                        <a:lnSpc>
                          <a:spcPct val="100000"/>
                        </a:lnSpc>
                        <a:spcBef>
                          <a:spcPts val="0"/>
                        </a:spcBef>
                        <a:spcAft>
                          <a:spcPts val="0"/>
                        </a:spcAft>
                        <a:buClrTx/>
                        <a:buSzTx/>
                        <a:buFontTx/>
                        <a:buNone/>
                        <a:tabLst/>
                        <a:defRPr/>
                      </a:pPr>
                      <a:r>
                        <a:rPr lang="zh-CN" altLang="en-US" sz="1800" dirty="0" smtClean="0"/>
                        <a:t>初始节点</a:t>
                      </a:r>
                      <a:endParaRPr lang="zh-CN" altLang="en-US" sz="1800" dirty="0"/>
                    </a:p>
                  </a:txBody>
                  <a:tcPr/>
                </a:tc>
              </a:tr>
              <a:tr h="370840">
                <a:tc>
                  <a:txBody>
                    <a:bodyPr/>
                    <a:lstStyle/>
                    <a:p>
                      <a:pPr marL="0" marR="0" lvl="2" indent="0" algn="ctr" defTabSz="685800" rtl="0" eaLnBrk="1" fontAlgn="auto" latinLnBrk="0" hangingPunct="1">
                        <a:lnSpc>
                          <a:spcPct val="100000"/>
                        </a:lnSpc>
                        <a:spcBef>
                          <a:spcPts val="0"/>
                        </a:spcBef>
                        <a:spcAft>
                          <a:spcPts val="0"/>
                        </a:spcAft>
                        <a:buClrTx/>
                        <a:buSzTx/>
                        <a:buFontTx/>
                        <a:buNone/>
                        <a:tabLst/>
                        <a:defRPr/>
                      </a:pPr>
                      <a:r>
                        <a:rPr lang="zh-CN" altLang="en-US" sz="1800" dirty="0" smtClean="0"/>
                        <a:t>目标条件</a:t>
                      </a:r>
                    </a:p>
                  </a:txBody>
                  <a:tcPr/>
                </a:tc>
                <a:tc>
                  <a:txBody>
                    <a:bodyPr/>
                    <a:lstStyle/>
                    <a:p>
                      <a:pPr marL="0" marR="0" lvl="2" indent="0" algn="ctr" defTabSz="685800" rtl="0" eaLnBrk="1" fontAlgn="auto" latinLnBrk="0" hangingPunct="1">
                        <a:lnSpc>
                          <a:spcPct val="100000"/>
                        </a:lnSpc>
                        <a:spcBef>
                          <a:spcPts val="0"/>
                        </a:spcBef>
                        <a:spcAft>
                          <a:spcPts val="0"/>
                        </a:spcAft>
                        <a:buClrTx/>
                        <a:buSzTx/>
                        <a:buFontTx/>
                        <a:buNone/>
                        <a:tabLst/>
                        <a:defRPr/>
                      </a:pPr>
                      <a:r>
                        <a:rPr lang="zh-CN" altLang="en-US" sz="1800" dirty="0" smtClean="0"/>
                        <a:t>目标节点</a:t>
                      </a:r>
                      <a:endParaRPr lang="zh-CN" altLang="en-US" sz="1800" dirty="0"/>
                    </a:p>
                  </a:txBody>
                  <a:tcPr/>
                </a:tc>
              </a:tr>
              <a:tr h="370840">
                <a:tc>
                  <a:txBody>
                    <a:bodyPr/>
                    <a:lstStyle/>
                    <a:p>
                      <a:pPr algn="ctr"/>
                      <a:r>
                        <a:rPr lang="zh-CN" altLang="en-US" sz="1800" dirty="0" smtClean="0"/>
                        <a:t>产生式规则</a:t>
                      </a:r>
                      <a:endParaRPr lang="zh-CN" altLang="en-US" sz="1800" dirty="0"/>
                    </a:p>
                  </a:txBody>
                  <a:tcPr/>
                </a:tc>
                <a:tc>
                  <a:txBody>
                    <a:bodyPr/>
                    <a:lstStyle/>
                    <a:p>
                      <a:pPr marL="0" marR="0" lvl="2" indent="0" algn="ctr" defTabSz="685800" rtl="0" eaLnBrk="1" fontAlgn="auto" latinLnBrk="0" hangingPunct="1">
                        <a:lnSpc>
                          <a:spcPct val="100000"/>
                        </a:lnSpc>
                        <a:spcBef>
                          <a:spcPts val="0"/>
                        </a:spcBef>
                        <a:spcAft>
                          <a:spcPts val="0"/>
                        </a:spcAft>
                        <a:buClrTx/>
                        <a:buSzTx/>
                        <a:buFontTx/>
                        <a:buNone/>
                        <a:tabLst/>
                        <a:defRPr/>
                      </a:pPr>
                      <a:r>
                        <a:rPr lang="zh-CN" altLang="en-US" sz="1800" dirty="0" smtClean="0"/>
                        <a:t>操作集</a:t>
                      </a:r>
                      <a:endParaRPr lang="zh-CN" altLang="en-US" sz="1800" dirty="0"/>
                    </a:p>
                  </a:txBody>
                  <a:tcPr/>
                </a:tc>
              </a:tr>
              <a:tr h="370840">
                <a:tc>
                  <a:txBody>
                    <a:bodyPr/>
                    <a:lstStyle/>
                    <a:p>
                      <a:pPr marL="0" marR="0" lvl="2" indent="0" algn="ctr" defTabSz="685800" rtl="0" eaLnBrk="1" fontAlgn="auto" latinLnBrk="0" hangingPunct="1">
                        <a:lnSpc>
                          <a:spcPct val="100000"/>
                        </a:lnSpc>
                        <a:spcBef>
                          <a:spcPts val="0"/>
                        </a:spcBef>
                        <a:spcAft>
                          <a:spcPts val="0"/>
                        </a:spcAft>
                        <a:buClrTx/>
                        <a:buSzTx/>
                        <a:buFontTx/>
                        <a:buNone/>
                        <a:tabLst/>
                        <a:defRPr/>
                      </a:pPr>
                      <a:r>
                        <a:rPr lang="zh-CN" altLang="en-US" sz="1800" dirty="0" smtClean="0"/>
                        <a:t>动态数据库	</a:t>
                      </a:r>
                      <a:endParaRPr lang="zh-CN" altLang="en-US" sz="1800" dirty="0"/>
                    </a:p>
                  </a:txBody>
                  <a:tcPr/>
                </a:tc>
                <a:tc>
                  <a:txBody>
                    <a:bodyPr/>
                    <a:lstStyle/>
                    <a:p>
                      <a:pPr marL="0" marR="0" lvl="2" indent="0" algn="ctr" defTabSz="685800" rtl="0" eaLnBrk="1" fontAlgn="auto" latinLnBrk="0" hangingPunct="1">
                        <a:lnSpc>
                          <a:spcPct val="100000"/>
                        </a:lnSpc>
                        <a:spcBef>
                          <a:spcPts val="0"/>
                        </a:spcBef>
                        <a:spcAft>
                          <a:spcPts val="0"/>
                        </a:spcAft>
                        <a:buClrTx/>
                        <a:buSzTx/>
                        <a:buFontTx/>
                        <a:buNone/>
                        <a:tabLst/>
                        <a:defRPr/>
                      </a:pPr>
                      <a:r>
                        <a:rPr lang="zh-CN" altLang="en-US" sz="1800" dirty="0" smtClean="0"/>
                        <a:t>节点</a:t>
                      </a:r>
                      <a:r>
                        <a:rPr lang="en-US" altLang="zh-CN" sz="1800" dirty="0" smtClean="0"/>
                        <a:t>(</a:t>
                      </a:r>
                      <a:r>
                        <a:rPr lang="zh-CN" altLang="en-US" sz="1800" dirty="0" smtClean="0"/>
                        <a:t>状态</a:t>
                      </a:r>
                      <a:r>
                        <a:rPr lang="en-US" altLang="zh-CN" sz="1800" dirty="0" smtClean="0"/>
                        <a:t>/</a:t>
                      </a:r>
                      <a:r>
                        <a:rPr lang="zh-CN" altLang="en-US" sz="1800" dirty="0" smtClean="0"/>
                        <a:t>问题</a:t>
                      </a:r>
                      <a:r>
                        <a:rPr lang="en-US" altLang="zh-CN" sz="1800" dirty="0" smtClean="0"/>
                        <a:t>)</a:t>
                      </a:r>
                      <a:endParaRPr lang="zh-CN" altLang="en-US" sz="1800" dirty="0"/>
                    </a:p>
                  </a:txBody>
                  <a:tcPr/>
                </a:tc>
              </a:tr>
              <a:tr h="370840">
                <a:tc>
                  <a:txBody>
                    <a:bodyPr/>
                    <a:lstStyle/>
                    <a:p>
                      <a:pPr algn="ctr"/>
                      <a:r>
                        <a:rPr lang="zh-CN" altLang="en-US" sz="1800" dirty="0" smtClean="0"/>
                        <a:t>控制策略</a:t>
                      </a:r>
                      <a:endParaRPr lang="zh-CN" altLang="en-US" sz="1800" dirty="0"/>
                    </a:p>
                  </a:txBody>
                  <a:tcPr/>
                </a:tc>
                <a:tc>
                  <a:txBody>
                    <a:bodyPr/>
                    <a:lstStyle/>
                    <a:p>
                      <a:pPr marL="0" marR="0" lvl="2" indent="0" algn="ctr" defTabSz="685800" rtl="0" eaLnBrk="1" fontAlgn="auto" latinLnBrk="0" hangingPunct="1">
                        <a:lnSpc>
                          <a:spcPct val="100000"/>
                        </a:lnSpc>
                        <a:spcBef>
                          <a:spcPts val="0"/>
                        </a:spcBef>
                        <a:spcAft>
                          <a:spcPts val="0"/>
                        </a:spcAft>
                        <a:buClrTx/>
                        <a:buSzTx/>
                        <a:buFontTx/>
                        <a:buNone/>
                        <a:tabLst/>
                        <a:defRPr/>
                      </a:pPr>
                      <a:r>
                        <a:rPr lang="zh-CN" altLang="en-US" sz="1800" dirty="0" smtClean="0"/>
                        <a:t>搜索策略</a:t>
                      </a:r>
                      <a:endParaRPr lang="zh-CN" altLang="en-US" sz="1800" dirty="0"/>
                    </a:p>
                  </a:txBody>
                  <a:tcPr/>
                </a:tc>
              </a:tr>
            </a:tbl>
          </a:graphicData>
        </a:graphic>
      </p:graphicFrame>
    </p:spTree>
    <p:extLst>
      <p:ext uri="{BB962C8B-B14F-4D97-AF65-F5344CB8AC3E}">
        <p14:creationId xmlns:p14="http://schemas.microsoft.com/office/powerpoint/2010/main" val="10482898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345510" y="267494"/>
            <a:ext cx="5976664" cy="857250"/>
          </a:xfrm>
        </p:spPr>
        <p:txBody>
          <a:bodyPr/>
          <a:lstStyle/>
          <a:p>
            <a:r>
              <a:rPr lang="zh-CN" altLang="en-US" sz="2800" dirty="0"/>
              <a:t>问题求解</a:t>
            </a:r>
            <a:r>
              <a:rPr lang="en-US" altLang="zh-CN" sz="2800" dirty="0"/>
              <a:t>,  </a:t>
            </a:r>
            <a:r>
              <a:rPr lang="zh-CN" altLang="en-US" sz="2800" dirty="0"/>
              <a:t>图搜索</a:t>
            </a:r>
            <a:r>
              <a:rPr lang="en-US" altLang="zh-CN" sz="2800" dirty="0"/>
              <a:t>, </a:t>
            </a:r>
            <a:r>
              <a:rPr lang="zh-CN" altLang="en-US" sz="2800" dirty="0" smtClean="0"/>
              <a:t>产生式系统</a:t>
            </a:r>
            <a:r>
              <a:rPr lang="en-US" altLang="zh-CN" sz="2800" dirty="0" smtClean="0"/>
              <a:t/>
            </a:r>
            <a:br>
              <a:rPr lang="en-US" altLang="zh-CN" sz="2800" dirty="0" smtClean="0"/>
            </a:br>
            <a:r>
              <a:rPr lang="zh-CN" altLang="en-US" sz="2800" dirty="0" smtClean="0"/>
              <a:t>之间</a:t>
            </a:r>
            <a:r>
              <a:rPr lang="zh-CN" altLang="en-US" sz="2800" dirty="0"/>
              <a:t>的相互关系</a:t>
            </a:r>
          </a:p>
        </p:txBody>
      </p:sp>
      <p:sp>
        <p:nvSpPr>
          <p:cNvPr id="25607" name="Text Box 7"/>
          <p:cNvSpPr txBox="1">
            <a:spLocks noChangeArrowheads="1"/>
          </p:cNvSpPr>
          <p:nvPr/>
        </p:nvSpPr>
        <p:spPr bwMode="auto">
          <a:xfrm>
            <a:off x="764704" y="1635646"/>
            <a:ext cx="5657850" cy="2169825"/>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spcBef>
                <a:spcPct val="50000"/>
              </a:spcBef>
              <a:buFontTx/>
              <a:buChar char="•"/>
            </a:pPr>
            <a:r>
              <a:rPr lang="zh-CN" altLang="en-US" sz="2700">
                <a:latin typeface="Times New Roman" panose="02020603050405020304" pitchFamily="18" charset="0"/>
              </a:rPr>
              <a:t>问题求解是目的</a:t>
            </a:r>
          </a:p>
          <a:p>
            <a:pPr>
              <a:spcBef>
                <a:spcPct val="50000"/>
              </a:spcBef>
              <a:buFontTx/>
              <a:buChar char="•"/>
            </a:pPr>
            <a:r>
              <a:rPr lang="zh-CN" altLang="en-US" sz="2700">
                <a:latin typeface="Times New Roman" panose="02020603050405020304" pitchFamily="18" charset="0"/>
              </a:rPr>
              <a:t>图搜索是方法</a:t>
            </a:r>
          </a:p>
          <a:p>
            <a:pPr>
              <a:spcBef>
                <a:spcPct val="50000"/>
              </a:spcBef>
              <a:buFontTx/>
              <a:buChar char="•"/>
            </a:pPr>
            <a:r>
              <a:rPr lang="zh-CN" altLang="en-US" sz="2700">
                <a:latin typeface="Times New Roman" panose="02020603050405020304" pitchFamily="18" charset="0"/>
              </a:rPr>
              <a:t>产生式系统是形式</a:t>
            </a:r>
            <a:r>
              <a:rPr lang="en-US" altLang="zh-CN" sz="2700">
                <a:latin typeface="Times New Roman" panose="02020603050405020304" pitchFamily="18" charset="0"/>
              </a:rPr>
              <a:t>-----</a:t>
            </a:r>
            <a:r>
              <a:rPr lang="zh-CN" altLang="en-US" sz="2700">
                <a:latin typeface="Times New Roman" panose="02020603050405020304" pitchFamily="18" charset="0"/>
              </a:rPr>
              <a:t>计算机程序系统的结构形式</a:t>
            </a:r>
            <a:endParaRPr lang="zh-CN" altLang="en-US">
              <a:latin typeface="Times New Roman" panose="02020603050405020304" pitchFamily="18" charset="0"/>
            </a:endParaRPr>
          </a:p>
        </p:txBody>
      </p:sp>
    </p:spTree>
    <p:extLst>
      <p:ext uri="{BB962C8B-B14F-4D97-AF65-F5344CB8AC3E}">
        <p14:creationId xmlns:p14="http://schemas.microsoft.com/office/powerpoint/2010/main" val="373089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7"/>
                                        </p:tgtEl>
                                        <p:attrNameLst>
                                          <p:attrName>style.visibility</p:attrName>
                                        </p:attrNameLst>
                                      </p:cBhvr>
                                      <p:to>
                                        <p:strVal val="visible"/>
                                      </p:to>
                                    </p:set>
                                    <p:anim calcmode="lin" valueType="num">
                                      <p:cBhvr additive="base">
                                        <p:cTn id="7" dur="500" fill="hold"/>
                                        <p:tgtEl>
                                          <p:spTgt spid="25607"/>
                                        </p:tgtEl>
                                        <p:attrNameLst>
                                          <p:attrName>ppt_x</p:attrName>
                                        </p:attrNameLst>
                                      </p:cBhvr>
                                      <p:tavLst>
                                        <p:tav tm="0">
                                          <p:val>
                                            <p:strVal val="#ppt_x"/>
                                          </p:val>
                                        </p:tav>
                                        <p:tav tm="100000">
                                          <p:val>
                                            <p:strVal val="#ppt_x"/>
                                          </p:val>
                                        </p:tav>
                                      </p:tavLst>
                                    </p:anim>
                                    <p:anim calcmode="lin" valueType="num">
                                      <p:cBhvr additive="base">
                                        <p:cTn id="8" dur="500" fill="hold"/>
                                        <p:tgtEl>
                                          <p:spTgt spid="256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636912" y="974130"/>
            <a:ext cx="2160240" cy="1021556"/>
          </a:xfrm>
        </p:spPr>
        <p:txBody>
          <a:bodyPr/>
          <a:lstStyle/>
          <a:p>
            <a:r>
              <a:rPr lang="zh-CN" altLang="en-US" sz="4000" dirty="0" smtClean="0"/>
              <a:t>谢 谢！</a:t>
            </a:r>
            <a:endParaRPr lang="zh-CN" altLang="en-US" sz="4000" dirty="0"/>
          </a:p>
        </p:txBody>
      </p:sp>
      <p:pic>
        <p:nvPicPr>
          <p:cNvPr id="9"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643" y="2102842"/>
            <a:ext cx="2464594"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225402" y="1995686"/>
            <a:ext cx="2571750" cy="25717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079823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97" name="Group 13"/>
          <p:cNvGrpSpPr>
            <a:grpSpLocks/>
          </p:cNvGrpSpPr>
          <p:nvPr/>
        </p:nvGrpSpPr>
        <p:grpSpPr bwMode="auto">
          <a:xfrm>
            <a:off x="4455319" y="357188"/>
            <a:ext cx="1383506" cy="2194322"/>
            <a:chOff x="3742" y="527"/>
            <a:chExt cx="1162" cy="1843"/>
          </a:xfrm>
        </p:grpSpPr>
        <p:pic>
          <p:nvPicPr>
            <p:cNvPr id="26632" name="Picture 10" descr="艾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 y="527"/>
              <a:ext cx="1162"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Rectangle 12"/>
            <p:cNvSpPr>
              <a:spLocks noChangeArrowheads="1"/>
            </p:cNvSpPr>
            <p:nvPr/>
          </p:nvSpPr>
          <p:spPr bwMode="auto">
            <a:xfrm>
              <a:off x="3878" y="2099"/>
              <a:ext cx="100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a:latin typeface="Arial" panose="020B0604020202020204" pitchFamily="34" charset="0"/>
                  <a:ea typeface="宋体" panose="02010600030101010101" pitchFamily="2" charset="-122"/>
                </a:rPr>
                <a:t>艾伦</a:t>
              </a:r>
              <a:r>
                <a:rPr lang="en-US" altLang="zh-CN" sz="1500">
                  <a:latin typeface="Arial" panose="020B0604020202020204" pitchFamily="34" charset="0"/>
                  <a:ea typeface="宋体" panose="02010600030101010101" pitchFamily="2" charset="-122"/>
                </a:rPr>
                <a:t>.</a:t>
              </a:r>
              <a:r>
                <a:rPr lang="zh-CN" altLang="en-US" sz="1500">
                  <a:latin typeface="Arial" panose="020B0604020202020204" pitchFamily="34" charset="0"/>
                  <a:ea typeface="宋体" panose="02010600030101010101" pitchFamily="2" charset="-122"/>
                </a:rPr>
                <a:t>纽厄尔</a:t>
              </a:r>
            </a:p>
          </p:txBody>
        </p:sp>
      </p:grpSp>
      <p:sp>
        <p:nvSpPr>
          <p:cNvPr id="118801" name="Rectangle 17"/>
          <p:cNvSpPr>
            <a:spLocks noChangeArrowheads="1"/>
          </p:cNvSpPr>
          <p:nvPr/>
        </p:nvSpPr>
        <p:spPr bwMode="auto">
          <a:xfrm>
            <a:off x="458391" y="897731"/>
            <a:ext cx="3508772"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536575" indent="-14288">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216025"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24013"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100" dirty="0"/>
              <a:t>纽厄尔</a:t>
            </a:r>
            <a:r>
              <a:rPr lang="en-US" altLang="zh-CN" sz="2100" dirty="0"/>
              <a:t>,</a:t>
            </a:r>
            <a:r>
              <a:rPr lang="zh-CN" altLang="en-US" sz="2100" dirty="0"/>
              <a:t>西蒙和肖</a:t>
            </a:r>
          </a:p>
          <a:p>
            <a:pPr lvl="1" eaLnBrk="1" hangingPunct="1"/>
            <a:r>
              <a:rPr lang="en-US" altLang="zh-CN" sz="1800" dirty="0"/>
              <a:t>1956</a:t>
            </a:r>
            <a:r>
              <a:rPr lang="zh-CN" altLang="en-US" sz="1800" dirty="0"/>
              <a:t>年</a:t>
            </a:r>
            <a:r>
              <a:rPr lang="en-US" altLang="zh-CN" sz="1800" dirty="0"/>
              <a:t>, </a:t>
            </a:r>
            <a:r>
              <a:rPr lang="zh-CN" altLang="en-US" sz="1800" dirty="0"/>
              <a:t>发表了论文</a:t>
            </a:r>
            <a:r>
              <a:rPr lang="en-US" altLang="zh-CN" sz="1800" dirty="0"/>
              <a:t>《</a:t>
            </a:r>
            <a:r>
              <a:rPr lang="zh-CN" altLang="en-US" sz="1800" dirty="0"/>
              <a:t>逻辑理论机</a:t>
            </a:r>
            <a:r>
              <a:rPr lang="en-US" altLang="zh-CN" sz="1800" dirty="0"/>
              <a:t>》(LTM)</a:t>
            </a:r>
          </a:p>
          <a:p>
            <a:pPr lvl="1" eaLnBrk="1" hangingPunct="1"/>
            <a:r>
              <a:rPr lang="zh-CN" altLang="en-US" sz="1800" dirty="0"/>
              <a:t>认为</a:t>
            </a:r>
            <a:r>
              <a:rPr lang="en-US" altLang="zh-CN" sz="1800" dirty="0"/>
              <a:t>LTM</a:t>
            </a:r>
            <a:r>
              <a:rPr lang="zh-CN" altLang="en-US" sz="1800" dirty="0"/>
              <a:t>不仅是计算机智力的有力证明，也是人类认知本质的证明</a:t>
            </a:r>
          </a:p>
          <a:p>
            <a:pPr lvl="1" eaLnBrk="1" hangingPunct="1"/>
            <a:r>
              <a:rPr lang="en-US" altLang="zh-CN" sz="1800" dirty="0"/>
              <a:t>1957</a:t>
            </a:r>
            <a:r>
              <a:rPr lang="zh-CN" altLang="en-US" sz="1800" dirty="0"/>
              <a:t>年开发了最早的</a:t>
            </a:r>
            <a:r>
              <a:rPr lang="en-US" altLang="zh-CN" sz="1800" dirty="0"/>
              <a:t>AI</a:t>
            </a:r>
            <a:r>
              <a:rPr lang="zh-CN" altLang="en-US" sz="1800" dirty="0"/>
              <a:t>程序设计语言</a:t>
            </a:r>
            <a:r>
              <a:rPr lang="en-US" altLang="zh-CN" sz="1800" dirty="0"/>
              <a:t>IPL</a:t>
            </a:r>
            <a:r>
              <a:rPr lang="zh-CN" altLang="en-US" sz="1800" dirty="0"/>
              <a:t>语言</a:t>
            </a:r>
            <a:endParaRPr lang="en-US" altLang="zh-CN" sz="1800" dirty="0"/>
          </a:p>
          <a:p>
            <a:pPr lvl="1" eaLnBrk="1" hangingPunct="1"/>
            <a:r>
              <a:rPr lang="en-US" altLang="zh-CN" sz="1800" dirty="0"/>
              <a:t>1960</a:t>
            </a:r>
            <a:r>
              <a:rPr lang="zh-CN" altLang="en-US" sz="1800" dirty="0"/>
              <a:t>年，成功地合作开发了</a:t>
            </a:r>
            <a:r>
              <a:rPr lang="zh-CN" altLang="en-US" sz="1800" dirty="0">
                <a:latin typeface="Arial" panose="020B0604020202020204" pitchFamily="34" charset="0"/>
              </a:rPr>
              <a:t>“</a:t>
            </a:r>
            <a:r>
              <a:rPr lang="zh-CN" altLang="en-US" sz="1800" dirty="0"/>
              <a:t>通用问题求解系统</a:t>
            </a:r>
            <a:r>
              <a:rPr lang="en-US" altLang="zh-CN" sz="1800" dirty="0">
                <a:latin typeface="Arial" panose="020B0604020202020204" pitchFamily="34" charset="0"/>
              </a:rPr>
              <a:t>”</a:t>
            </a:r>
            <a:r>
              <a:rPr lang="en-US" altLang="zh-CN" sz="1800" dirty="0"/>
              <a:t> GPS (General Problem Solver)</a:t>
            </a:r>
            <a:endParaRPr lang="zh-CN" altLang="en-US" sz="1800" dirty="0"/>
          </a:p>
        </p:txBody>
      </p:sp>
      <p:grpSp>
        <p:nvGrpSpPr>
          <p:cNvPr id="118804" name="Group 20"/>
          <p:cNvGrpSpPr>
            <a:grpSpLocks/>
          </p:cNvGrpSpPr>
          <p:nvPr/>
        </p:nvGrpSpPr>
        <p:grpSpPr bwMode="auto">
          <a:xfrm>
            <a:off x="4455319" y="2571750"/>
            <a:ext cx="1403747" cy="2188028"/>
            <a:chOff x="3833" y="2115"/>
            <a:chExt cx="1069" cy="1862"/>
          </a:xfrm>
        </p:grpSpPr>
        <p:sp>
          <p:nvSpPr>
            <p:cNvPr id="26630" name="Text Box 8"/>
            <p:cNvSpPr txBox="1">
              <a:spLocks noChangeArrowheads="1"/>
            </p:cNvSpPr>
            <p:nvPr/>
          </p:nvSpPr>
          <p:spPr bwMode="auto">
            <a:xfrm>
              <a:off x="3879" y="3702"/>
              <a:ext cx="99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1500">
                  <a:latin typeface="Arial" panose="020B0604020202020204" pitchFamily="34" charset="0"/>
                  <a:ea typeface="宋体" panose="02010600030101010101" pitchFamily="2" charset="-122"/>
                </a:rPr>
                <a:t>赫伯特</a:t>
              </a:r>
              <a:r>
                <a:rPr lang="en-US" altLang="zh-CN" sz="1500">
                  <a:latin typeface="Arial" panose="020B0604020202020204" pitchFamily="34" charset="0"/>
                  <a:ea typeface="宋体" panose="02010600030101010101" pitchFamily="2" charset="-122"/>
                </a:rPr>
                <a:t>.</a:t>
              </a:r>
              <a:r>
                <a:rPr lang="zh-CN" altLang="en-US" sz="1500">
                  <a:latin typeface="Arial" panose="020B0604020202020204" pitchFamily="34" charset="0"/>
                  <a:ea typeface="宋体" panose="02010600030101010101" pitchFamily="2" charset="-122"/>
                </a:rPr>
                <a:t>西蒙</a:t>
              </a:r>
            </a:p>
          </p:txBody>
        </p:sp>
        <p:pic>
          <p:nvPicPr>
            <p:cNvPr id="26631" name="Picture 19" descr="808a27db308e1259d0164e97">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3" y="2115"/>
              <a:ext cx="1069"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759223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8797"/>
                                        </p:tgtEl>
                                        <p:attrNameLst>
                                          <p:attrName>style.visibility</p:attrName>
                                        </p:attrNameLst>
                                      </p:cBhvr>
                                      <p:to>
                                        <p:strVal val="visible"/>
                                      </p:to>
                                    </p:set>
                                    <p:animEffect transition="in" filter="blinds(horizontal)">
                                      <p:cBhvr>
                                        <p:cTn id="7" dur="500"/>
                                        <p:tgtEl>
                                          <p:spTgt spid="118797"/>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18804"/>
                                        </p:tgtEl>
                                        <p:attrNameLst>
                                          <p:attrName>style.visibility</p:attrName>
                                        </p:attrNameLst>
                                      </p:cBhvr>
                                      <p:to>
                                        <p:strVal val="visible"/>
                                      </p:to>
                                    </p:set>
                                    <p:animEffect transition="in" filter="blinds(horizontal)">
                                      <p:cBhvr>
                                        <p:cTn id="11" dur="500"/>
                                        <p:tgtEl>
                                          <p:spTgt spid="1188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8801">
                                            <p:txEl>
                                              <p:pRg st="0" end="0"/>
                                            </p:txEl>
                                          </p:spTgt>
                                        </p:tgtEl>
                                        <p:attrNameLst>
                                          <p:attrName>style.visibility</p:attrName>
                                        </p:attrNameLst>
                                      </p:cBhvr>
                                      <p:to>
                                        <p:strVal val="visible"/>
                                      </p:to>
                                    </p:set>
                                    <p:animEffect transition="in" filter="blinds(horizontal)">
                                      <p:cBhvr>
                                        <p:cTn id="16" dur="500"/>
                                        <p:tgtEl>
                                          <p:spTgt spid="11880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8801">
                                            <p:txEl>
                                              <p:pRg st="1" end="1"/>
                                            </p:txEl>
                                          </p:spTgt>
                                        </p:tgtEl>
                                        <p:attrNameLst>
                                          <p:attrName>style.visibility</p:attrName>
                                        </p:attrNameLst>
                                      </p:cBhvr>
                                      <p:to>
                                        <p:strVal val="visible"/>
                                      </p:to>
                                    </p:set>
                                    <p:animEffect transition="in" filter="blinds(horizontal)">
                                      <p:cBhvr>
                                        <p:cTn id="21" dur="500"/>
                                        <p:tgtEl>
                                          <p:spTgt spid="11880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18801">
                                            <p:txEl>
                                              <p:pRg st="2" end="2"/>
                                            </p:txEl>
                                          </p:spTgt>
                                        </p:tgtEl>
                                        <p:attrNameLst>
                                          <p:attrName>style.visibility</p:attrName>
                                        </p:attrNameLst>
                                      </p:cBhvr>
                                      <p:to>
                                        <p:strVal val="visible"/>
                                      </p:to>
                                    </p:set>
                                    <p:animEffect transition="in" filter="blinds(horizontal)">
                                      <p:cBhvr>
                                        <p:cTn id="26" dur="500"/>
                                        <p:tgtEl>
                                          <p:spTgt spid="118801">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18801">
                                            <p:txEl>
                                              <p:pRg st="3" end="3"/>
                                            </p:txEl>
                                          </p:spTgt>
                                        </p:tgtEl>
                                        <p:attrNameLst>
                                          <p:attrName>style.visibility</p:attrName>
                                        </p:attrNameLst>
                                      </p:cBhvr>
                                      <p:to>
                                        <p:strVal val="visible"/>
                                      </p:to>
                                    </p:set>
                                    <p:animEffect transition="in" filter="blinds(horizontal)">
                                      <p:cBhvr>
                                        <p:cTn id="31" dur="500"/>
                                        <p:tgtEl>
                                          <p:spTgt spid="118801">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18801">
                                            <p:txEl>
                                              <p:pRg st="4" end="4"/>
                                            </p:txEl>
                                          </p:spTgt>
                                        </p:tgtEl>
                                        <p:attrNameLst>
                                          <p:attrName>style.visibility</p:attrName>
                                        </p:attrNameLst>
                                      </p:cBhvr>
                                      <p:to>
                                        <p:strVal val="visible"/>
                                      </p:to>
                                    </p:set>
                                    <p:animEffect transition="in" filter="blinds(horizontal)">
                                      <p:cBhvr>
                                        <p:cTn id="36" dur="500"/>
                                        <p:tgtEl>
                                          <p:spTgt spid="1188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0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904" name="Group 1032"/>
          <p:cNvGrpSpPr>
            <a:grpSpLocks/>
          </p:cNvGrpSpPr>
          <p:nvPr/>
        </p:nvGrpSpPr>
        <p:grpSpPr bwMode="auto">
          <a:xfrm>
            <a:off x="5028011" y="1178719"/>
            <a:ext cx="1447800" cy="2336006"/>
            <a:chOff x="4113" y="990"/>
            <a:chExt cx="1216" cy="1962"/>
          </a:xfrm>
        </p:grpSpPr>
        <p:pic>
          <p:nvPicPr>
            <p:cNvPr id="28677" name="Picture 6" descr="http://imgsrc.baidu.com/baike/pic/item/fc5e5f34d4576d0e251f14ba.jpg"/>
            <p:cNvPicPr>
              <a:picLocks noChangeAspect="1" noChangeArrowheads="1"/>
            </p:cNvPicPr>
            <p:nvPr/>
          </p:nvPicPr>
          <p:blipFill>
            <a:blip r:embed="rId3">
              <a:extLst>
                <a:ext uri="{28A0092B-C50C-407E-A947-70E740481C1C}">
                  <a14:useLocalDpi xmlns:a14="http://schemas.microsoft.com/office/drawing/2010/main" val="0"/>
                </a:ext>
              </a:extLst>
            </a:blip>
            <a:srcRect b="9999"/>
            <a:stretch>
              <a:fillRect/>
            </a:stretch>
          </p:blipFill>
          <p:spPr bwMode="auto">
            <a:xfrm>
              <a:off x="4113" y="990"/>
              <a:ext cx="1216" cy="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Box 5"/>
            <p:cNvSpPr txBox="1">
              <a:spLocks noChangeArrowheads="1"/>
            </p:cNvSpPr>
            <p:nvPr/>
          </p:nvSpPr>
          <p:spPr bwMode="auto">
            <a:xfrm>
              <a:off x="4429" y="2700"/>
              <a:ext cx="9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350" dirty="0">
                  <a:latin typeface="Arial" panose="020B0604020202020204" pitchFamily="34" charset="0"/>
                  <a:ea typeface="宋体" panose="02010600030101010101" pitchFamily="2" charset="-122"/>
                </a:rPr>
                <a:t>王浩</a:t>
              </a:r>
            </a:p>
          </p:txBody>
        </p:sp>
      </p:grpSp>
      <p:sp>
        <p:nvSpPr>
          <p:cNvPr id="80903" name="内容占位符 2"/>
          <p:cNvSpPr>
            <a:spLocks/>
          </p:cNvSpPr>
          <p:nvPr/>
        </p:nvSpPr>
        <p:spPr bwMode="auto">
          <a:xfrm>
            <a:off x="188640" y="483518"/>
            <a:ext cx="4513659"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100" dirty="0"/>
              <a:t>美籍华裔王浩（</a:t>
            </a:r>
            <a:r>
              <a:rPr lang="en-US" altLang="zh-CN" sz="2100" dirty="0"/>
              <a:t>1921</a:t>
            </a:r>
            <a:r>
              <a:rPr lang="en-US" altLang="zh-CN" sz="2100" dirty="0">
                <a:latin typeface="Arial" panose="020B0604020202020204" pitchFamily="34" charset="0"/>
              </a:rPr>
              <a:t>—</a:t>
            </a:r>
            <a:r>
              <a:rPr lang="en-US" altLang="zh-CN" sz="2100" dirty="0"/>
              <a:t>1995</a:t>
            </a:r>
            <a:r>
              <a:rPr lang="zh-CN" altLang="en-US" sz="2100" dirty="0"/>
              <a:t>）</a:t>
            </a:r>
            <a:endParaRPr lang="en-US" altLang="zh-CN" sz="2100" dirty="0"/>
          </a:p>
          <a:p>
            <a:pPr lvl="1" eaLnBrk="1" hangingPunct="1"/>
            <a:r>
              <a:rPr lang="zh-CN" altLang="en-US" sz="1800" dirty="0"/>
              <a:t>数学家、逻辑学家、计算机科学家、哲学家。</a:t>
            </a:r>
            <a:endParaRPr lang="en-US" altLang="zh-CN" sz="1800" dirty="0"/>
          </a:p>
          <a:p>
            <a:pPr lvl="1" eaLnBrk="1" hangingPunct="1"/>
            <a:r>
              <a:rPr lang="zh-CN" altLang="en-US" sz="1800" dirty="0"/>
              <a:t>简历</a:t>
            </a:r>
          </a:p>
          <a:p>
            <a:pPr lvl="2" eaLnBrk="1" hangingPunct="1"/>
            <a:r>
              <a:rPr lang="zh-CN" altLang="en-US" sz="1500" dirty="0"/>
              <a:t>生于山东济南市</a:t>
            </a:r>
          </a:p>
          <a:p>
            <a:pPr lvl="2" eaLnBrk="1" hangingPunct="1"/>
            <a:r>
              <a:rPr lang="en-US" altLang="zh-CN" sz="1500" dirty="0"/>
              <a:t>1943</a:t>
            </a:r>
            <a:r>
              <a:rPr lang="zh-CN" altLang="en-US" sz="1500" dirty="0"/>
              <a:t>年毕业于西南联合大学数学系</a:t>
            </a:r>
          </a:p>
          <a:p>
            <a:pPr lvl="2" eaLnBrk="1" hangingPunct="1"/>
            <a:r>
              <a:rPr lang="en-US" altLang="zh-CN" sz="1500" dirty="0"/>
              <a:t>1945</a:t>
            </a:r>
            <a:r>
              <a:rPr lang="zh-CN" altLang="en-US" sz="1500" dirty="0"/>
              <a:t>年毕业于清华大学研究生院哲学系</a:t>
            </a:r>
          </a:p>
          <a:p>
            <a:pPr lvl="2" eaLnBrk="1" hangingPunct="1"/>
            <a:r>
              <a:rPr lang="en-US" altLang="zh-CN" sz="1500" dirty="0"/>
              <a:t>1948</a:t>
            </a:r>
            <a:r>
              <a:rPr lang="zh-CN" altLang="en-US" sz="1500" dirty="0"/>
              <a:t>年获哈佛大学哲学博士学位</a:t>
            </a:r>
          </a:p>
          <a:p>
            <a:pPr lvl="2" eaLnBrk="1" hangingPunct="1"/>
            <a:r>
              <a:rPr lang="en-US" altLang="zh-CN" sz="1500" dirty="0"/>
              <a:t>1954-1956</a:t>
            </a:r>
            <a:r>
              <a:rPr lang="zh-CN" altLang="en-US" sz="1500" dirty="0"/>
              <a:t>年在牛津大学任高级教职</a:t>
            </a:r>
          </a:p>
          <a:p>
            <a:pPr lvl="2" eaLnBrk="1" hangingPunct="1"/>
            <a:r>
              <a:rPr lang="en-US" altLang="zh-CN" sz="1500" dirty="0"/>
              <a:t>1961-1967</a:t>
            </a:r>
            <a:r>
              <a:rPr lang="zh-CN" altLang="en-US" sz="1500" dirty="0"/>
              <a:t>年任哈佛大学教授</a:t>
            </a:r>
          </a:p>
          <a:p>
            <a:pPr lvl="2" eaLnBrk="1" hangingPunct="1"/>
            <a:r>
              <a:rPr lang="en-US" altLang="zh-CN" sz="1500" dirty="0"/>
              <a:t>1967-1991</a:t>
            </a:r>
            <a:r>
              <a:rPr lang="zh-CN" altLang="en-US" sz="1500" dirty="0"/>
              <a:t>年任洛克菲勒大学逻辑学教授</a:t>
            </a:r>
          </a:p>
          <a:p>
            <a:pPr lvl="2" eaLnBrk="1" hangingPunct="1"/>
            <a:r>
              <a:rPr lang="en-US" altLang="zh-CN" sz="1500" dirty="0"/>
              <a:t>20</a:t>
            </a:r>
            <a:r>
              <a:rPr lang="zh-CN" altLang="en-US" sz="1500" dirty="0"/>
              <a:t>世纪</a:t>
            </a:r>
            <a:r>
              <a:rPr lang="en-US" altLang="zh-CN" sz="1500" dirty="0"/>
              <a:t>50</a:t>
            </a:r>
            <a:r>
              <a:rPr lang="zh-CN" altLang="en-US" sz="1500" dirty="0"/>
              <a:t>年代初当选美国科学院院士及不列颠科学院外籍院士。</a:t>
            </a:r>
          </a:p>
        </p:txBody>
      </p:sp>
    </p:spTree>
    <p:extLst>
      <p:ext uri="{BB962C8B-B14F-4D97-AF65-F5344CB8AC3E}">
        <p14:creationId xmlns:p14="http://schemas.microsoft.com/office/powerpoint/2010/main" val="39218736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0904"/>
                                        </p:tgtEl>
                                        <p:attrNameLst>
                                          <p:attrName>style.visibility</p:attrName>
                                        </p:attrNameLst>
                                      </p:cBhvr>
                                      <p:to>
                                        <p:strVal val="visible"/>
                                      </p:to>
                                    </p:set>
                                    <p:animEffect transition="in" filter="blinds(horizontal)">
                                      <p:cBhvr>
                                        <p:cTn id="7" dur="500"/>
                                        <p:tgtEl>
                                          <p:spTgt spid="8090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0903">
                                            <p:txEl>
                                              <p:pRg st="0" end="0"/>
                                            </p:txEl>
                                          </p:spTgt>
                                        </p:tgtEl>
                                        <p:attrNameLst>
                                          <p:attrName>style.visibility</p:attrName>
                                        </p:attrNameLst>
                                      </p:cBhvr>
                                      <p:to>
                                        <p:strVal val="visible"/>
                                      </p:to>
                                    </p:set>
                                    <p:animEffect transition="in" filter="fade">
                                      <p:cBhvr>
                                        <p:cTn id="12" dur="1000"/>
                                        <p:tgtEl>
                                          <p:spTgt spid="80903">
                                            <p:txEl>
                                              <p:pRg st="0" end="0"/>
                                            </p:txEl>
                                          </p:spTgt>
                                        </p:tgtEl>
                                      </p:cBhvr>
                                    </p:animEffect>
                                    <p:anim calcmode="lin" valueType="num">
                                      <p:cBhvr>
                                        <p:cTn id="13" dur="1000" fill="hold"/>
                                        <p:tgtEl>
                                          <p:spTgt spid="8090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09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0903">
                                            <p:txEl>
                                              <p:pRg st="1" end="1"/>
                                            </p:txEl>
                                          </p:spTgt>
                                        </p:tgtEl>
                                        <p:attrNameLst>
                                          <p:attrName>style.visibility</p:attrName>
                                        </p:attrNameLst>
                                      </p:cBhvr>
                                      <p:to>
                                        <p:strVal val="visible"/>
                                      </p:to>
                                    </p:set>
                                    <p:animEffect transition="in" filter="fade">
                                      <p:cBhvr>
                                        <p:cTn id="19" dur="1000"/>
                                        <p:tgtEl>
                                          <p:spTgt spid="80903">
                                            <p:txEl>
                                              <p:pRg st="1" end="1"/>
                                            </p:txEl>
                                          </p:spTgt>
                                        </p:tgtEl>
                                      </p:cBhvr>
                                    </p:animEffect>
                                    <p:anim calcmode="lin" valueType="num">
                                      <p:cBhvr>
                                        <p:cTn id="20" dur="1000" fill="hold"/>
                                        <p:tgtEl>
                                          <p:spTgt spid="8090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09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0903">
                                            <p:txEl>
                                              <p:pRg st="2" end="2"/>
                                            </p:txEl>
                                          </p:spTgt>
                                        </p:tgtEl>
                                        <p:attrNameLst>
                                          <p:attrName>style.visibility</p:attrName>
                                        </p:attrNameLst>
                                      </p:cBhvr>
                                      <p:to>
                                        <p:strVal val="visible"/>
                                      </p:to>
                                    </p:set>
                                    <p:animEffect transition="in" filter="fade">
                                      <p:cBhvr>
                                        <p:cTn id="26" dur="1000"/>
                                        <p:tgtEl>
                                          <p:spTgt spid="80903">
                                            <p:txEl>
                                              <p:pRg st="2" end="2"/>
                                            </p:txEl>
                                          </p:spTgt>
                                        </p:tgtEl>
                                      </p:cBhvr>
                                    </p:animEffect>
                                    <p:anim calcmode="lin" valueType="num">
                                      <p:cBhvr>
                                        <p:cTn id="27" dur="1000" fill="hold"/>
                                        <p:tgtEl>
                                          <p:spTgt spid="8090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09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0903">
                                            <p:txEl>
                                              <p:pRg st="3" end="3"/>
                                            </p:txEl>
                                          </p:spTgt>
                                        </p:tgtEl>
                                        <p:attrNameLst>
                                          <p:attrName>style.visibility</p:attrName>
                                        </p:attrNameLst>
                                      </p:cBhvr>
                                      <p:to>
                                        <p:strVal val="visible"/>
                                      </p:to>
                                    </p:set>
                                    <p:animEffect transition="in" filter="fade">
                                      <p:cBhvr>
                                        <p:cTn id="33" dur="1000"/>
                                        <p:tgtEl>
                                          <p:spTgt spid="80903">
                                            <p:txEl>
                                              <p:pRg st="3" end="3"/>
                                            </p:txEl>
                                          </p:spTgt>
                                        </p:tgtEl>
                                      </p:cBhvr>
                                    </p:animEffect>
                                    <p:anim calcmode="lin" valueType="num">
                                      <p:cBhvr>
                                        <p:cTn id="34" dur="1000" fill="hold"/>
                                        <p:tgtEl>
                                          <p:spTgt spid="8090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8090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0903">
                                            <p:txEl>
                                              <p:pRg st="4" end="4"/>
                                            </p:txEl>
                                          </p:spTgt>
                                        </p:tgtEl>
                                        <p:attrNameLst>
                                          <p:attrName>style.visibility</p:attrName>
                                        </p:attrNameLst>
                                      </p:cBhvr>
                                      <p:to>
                                        <p:strVal val="visible"/>
                                      </p:to>
                                    </p:set>
                                    <p:animEffect transition="in" filter="fade">
                                      <p:cBhvr>
                                        <p:cTn id="40" dur="1000"/>
                                        <p:tgtEl>
                                          <p:spTgt spid="80903">
                                            <p:txEl>
                                              <p:pRg st="4" end="4"/>
                                            </p:txEl>
                                          </p:spTgt>
                                        </p:tgtEl>
                                      </p:cBhvr>
                                    </p:animEffect>
                                    <p:anim calcmode="lin" valueType="num">
                                      <p:cBhvr>
                                        <p:cTn id="41" dur="1000" fill="hold"/>
                                        <p:tgtEl>
                                          <p:spTgt spid="8090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8090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80903">
                                            <p:txEl>
                                              <p:pRg st="5" end="5"/>
                                            </p:txEl>
                                          </p:spTgt>
                                        </p:tgtEl>
                                        <p:attrNameLst>
                                          <p:attrName>style.visibility</p:attrName>
                                        </p:attrNameLst>
                                      </p:cBhvr>
                                      <p:to>
                                        <p:strVal val="visible"/>
                                      </p:to>
                                    </p:set>
                                    <p:animEffect transition="in" filter="fade">
                                      <p:cBhvr>
                                        <p:cTn id="47" dur="1000"/>
                                        <p:tgtEl>
                                          <p:spTgt spid="80903">
                                            <p:txEl>
                                              <p:pRg st="5" end="5"/>
                                            </p:txEl>
                                          </p:spTgt>
                                        </p:tgtEl>
                                      </p:cBhvr>
                                    </p:animEffect>
                                    <p:anim calcmode="lin" valueType="num">
                                      <p:cBhvr>
                                        <p:cTn id="48" dur="1000" fill="hold"/>
                                        <p:tgtEl>
                                          <p:spTgt spid="8090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8090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80903">
                                            <p:txEl>
                                              <p:pRg st="6" end="6"/>
                                            </p:txEl>
                                          </p:spTgt>
                                        </p:tgtEl>
                                        <p:attrNameLst>
                                          <p:attrName>style.visibility</p:attrName>
                                        </p:attrNameLst>
                                      </p:cBhvr>
                                      <p:to>
                                        <p:strVal val="visible"/>
                                      </p:to>
                                    </p:set>
                                    <p:animEffect transition="in" filter="fade">
                                      <p:cBhvr>
                                        <p:cTn id="54" dur="1000"/>
                                        <p:tgtEl>
                                          <p:spTgt spid="80903">
                                            <p:txEl>
                                              <p:pRg st="6" end="6"/>
                                            </p:txEl>
                                          </p:spTgt>
                                        </p:tgtEl>
                                      </p:cBhvr>
                                    </p:animEffect>
                                    <p:anim calcmode="lin" valueType="num">
                                      <p:cBhvr>
                                        <p:cTn id="55" dur="1000" fill="hold"/>
                                        <p:tgtEl>
                                          <p:spTgt spid="8090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8090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80903">
                                            <p:txEl>
                                              <p:pRg st="7" end="7"/>
                                            </p:txEl>
                                          </p:spTgt>
                                        </p:tgtEl>
                                        <p:attrNameLst>
                                          <p:attrName>style.visibility</p:attrName>
                                        </p:attrNameLst>
                                      </p:cBhvr>
                                      <p:to>
                                        <p:strVal val="visible"/>
                                      </p:to>
                                    </p:set>
                                    <p:animEffect transition="in" filter="fade">
                                      <p:cBhvr>
                                        <p:cTn id="61" dur="1000"/>
                                        <p:tgtEl>
                                          <p:spTgt spid="80903">
                                            <p:txEl>
                                              <p:pRg st="7" end="7"/>
                                            </p:txEl>
                                          </p:spTgt>
                                        </p:tgtEl>
                                      </p:cBhvr>
                                    </p:animEffect>
                                    <p:anim calcmode="lin" valueType="num">
                                      <p:cBhvr>
                                        <p:cTn id="62" dur="1000" fill="hold"/>
                                        <p:tgtEl>
                                          <p:spTgt spid="80903">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8090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0903">
                                            <p:txEl>
                                              <p:pRg st="8" end="8"/>
                                            </p:txEl>
                                          </p:spTgt>
                                        </p:tgtEl>
                                        <p:attrNameLst>
                                          <p:attrName>style.visibility</p:attrName>
                                        </p:attrNameLst>
                                      </p:cBhvr>
                                      <p:to>
                                        <p:strVal val="visible"/>
                                      </p:to>
                                    </p:set>
                                    <p:animEffect transition="in" filter="fade">
                                      <p:cBhvr>
                                        <p:cTn id="68" dur="1000"/>
                                        <p:tgtEl>
                                          <p:spTgt spid="80903">
                                            <p:txEl>
                                              <p:pRg st="8" end="8"/>
                                            </p:txEl>
                                          </p:spTgt>
                                        </p:tgtEl>
                                      </p:cBhvr>
                                    </p:animEffect>
                                    <p:anim calcmode="lin" valueType="num">
                                      <p:cBhvr>
                                        <p:cTn id="69" dur="1000" fill="hold"/>
                                        <p:tgtEl>
                                          <p:spTgt spid="80903">
                                            <p:txEl>
                                              <p:pRg st="8" end="8"/>
                                            </p:txEl>
                                          </p:spTgt>
                                        </p:tgtEl>
                                        <p:attrNameLst>
                                          <p:attrName>ppt_x</p:attrName>
                                        </p:attrNameLst>
                                      </p:cBhvr>
                                      <p:tavLst>
                                        <p:tav tm="0">
                                          <p:val>
                                            <p:strVal val="#ppt_x"/>
                                          </p:val>
                                        </p:tav>
                                        <p:tav tm="100000">
                                          <p:val>
                                            <p:strVal val="#ppt_x"/>
                                          </p:val>
                                        </p:tav>
                                      </p:tavLst>
                                    </p:anim>
                                    <p:anim calcmode="lin" valueType="num">
                                      <p:cBhvr>
                                        <p:cTn id="70" dur="1000" fill="hold"/>
                                        <p:tgtEl>
                                          <p:spTgt spid="8090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80903">
                                            <p:txEl>
                                              <p:pRg st="9" end="9"/>
                                            </p:txEl>
                                          </p:spTgt>
                                        </p:tgtEl>
                                        <p:attrNameLst>
                                          <p:attrName>style.visibility</p:attrName>
                                        </p:attrNameLst>
                                      </p:cBhvr>
                                      <p:to>
                                        <p:strVal val="visible"/>
                                      </p:to>
                                    </p:set>
                                    <p:animEffect transition="in" filter="fade">
                                      <p:cBhvr>
                                        <p:cTn id="75" dur="1000"/>
                                        <p:tgtEl>
                                          <p:spTgt spid="80903">
                                            <p:txEl>
                                              <p:pRg st="9" end="9"/>
                                            </p:txEl>
                                          </p:spTgt>
                                        </p:tgtEl>
                                      </p:cBhvr>
                                    </p:animEffect>
                                    <p:anim calcmode="lin" valueType="num">
                                      <p:cBhvr>
                                        <p:cTn id="76" dur="1000" fill="hold"/>
                                        <p:tgtEl>
                                          <p:spTgt spid="80903">
                                            <p:txEl>
                                              <p:pRg st="9" end="9"/>
                                            </p:txEl>
                                          </p:spTgt>
                                        </p:tgtEl>
                                        <p:attrNameLst>
                                          <p:attrName>ppt_x</p:attrName>
                                        </p:attrNameLst>
                                      </p:cBhvr>
                                      <p:tavLst>
                                        <p:tav tm="0">
                                          <p:val>
                                            <p:strVal val="#ppt_x"/>
                                          </p:val>
                                        </p:tav>
                                        <p:tav tm="100000">
                                          <p:val>
                                            <p:strVal val="#ppt_x"/>
                                          </p:val>
                                        </p:tav>
                                      </p:tavLst>
                                    </p:anim>
                                    <p:anim calcmode="lin" valueType="num">
                                      <p:cBhvr>
                                        <p:cTn id="77" dur="1000" fill="hold"/>
                                        <p:tgtEl>
                                          <p:spTgt spid="8090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80903">
                                            <p:txEl>
                                              <p:pRg st="10" end="10"/>
                                            </p:txEl>
                                          </p:spTgt>
                                        </p:tgtEl>
                                        <p:attrNameLst>
                                          <p:attrName>style.visibility</p:attrName>
                                        </p:attrNameLst>
                                      </p:cBhvr>
                                      <p:to>
                                        <p:strVal val="visible"/>
                                      </p:to>
                                    </p:set>
                                    <p:animEffect transition="in" filter="fade">
                                      <p:cBhvr>
                                        <p:cTn id="82" dur="1000"/>
                                        <p:tgtEl>
                                          <p:spTgt spid="80903">
                                            <p:txEl>
                                              <p:pRg st="10" end="10"/>
                                            </p:txEl>
                                          </p:spTgt>
                                        </p:tgtEl>
                                      </p:cBhvr>
                                    </p:animEffect>
                                    <p:anim calcmode="lin" valueType="num">
                                      <p:cBhvr>
                                        <p:cTn id="83" dur="1000" fill="hold"/>
                                        <p:tgtEl>
                                          <p:spTgt spid="80903">
                                            <p:txEl>
                                              <p:pRg st="10" end="10"/>
                                            </p:txEl>
                                          </p:spTgt>
                                        </p:tgtEl>
                                        <p:attrNameLst>
                                          <p:attrName>ppt_x</p:attrName>
                                        </p:attrNameLst>
                                      </p:cBhvr>
                                      <p:tavLst>
                                        <p:tav tm="0">
                                          <p:val>
                                            <p:strVal val="#ppt_x"/>
                                          </p:val>
                                        </p:tav>
                                        <p:tav tm="100000">
                                          <p:val>
                                            <p:strVal val="#ppt_x"/>
                                          </p:val>
                                        </p:tav>
                                      </p:tavLst>
                                    </p:anim>
                                    <p:anim calcmode="lin" valueType="num">
                                      <p:cBhvr>
                                        <p:cTn id="84" dur="1000" fill="hold"/>
                                        <p:tgtEl>
                                          <p:spTgt spid="8090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475" name="Group 2051"/>
          <p:cNvGrpSpPr>
            <a:grpSpLocks/>
          </p:cNvGrpSpPr>
          <p:nvPr/>
        </p:nvGrpSpPr>
        <p:grpSpPr bwMode="auto">
          <a:xfrm>
            <a:off x="5028010" y="1178719"/>
            <a:ext cx="1478756" cy="2336006"/>
            <a:chOff x="4113" y="990"/>
            <a:chExt cx="1242" cy="1962"/>
          </a:xfrm>
        </p:grpSpPr>
        <p:pic>
          <p:nvPicPr>
            <p:cNvPr id="30725" name="Picture 6" descr="http://imgsrc.baidu.com/baike/pic/item/fc5e5f34d4576d0e251f14ba.jpg"/>
            <p:cNvPicPr>
              <a:picLocks noChangeAspect="1" noChangeArrowheads="1"/>
            </p:cNvPicPr>
            <p:nvPr/>
          </p:nvPicPr>
          <p:blipFill>
            <a:blip r:embed="rId3">
              <a:extLst>
                <a:ext uri="{28A0092B-C50C-407E-A947-70E740481C1C}">
                  <a14:useLocalDpi xmlns:a14="http://schemas.microsoft.com/office/drawing/2010/main" val="0"/>
                </a:ext>
              </a:extLst>
            </a:blip>
            <a:srcRect b="9999"/>
            <a:stretch>
              <a:fillRect/>
            </a:stretch>
          </p:blipFill>
          <p:spPr bwMode="auto">
            <a:xfrm>
              <a:off x="4113" y="990"/>
              <a:ext cx="1216" cy="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5"/>
            <p:cNvSpPr txBox="1">
              <a:spLocks noChangeArrowheads="1"/>
            </p:cNvSpPr>
            <p:nvPr/>
          </p:nvSpPr>
          <p:spPr bwMode="auto">
            <a:xfrm>
              <a:off x="4455" y="2700"/>
              <a:ext cx="9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350">
                  <a:latin typeface="Arial" panose="020B0604020202020204" pitchFamily="34" charset="0"/>
                  <a:ea typeface="宋体" panose="02010600030101010101" pitchFamily="2" charset="-122"/>
                </a:rPr>
                <a:t>王浩</a:t>
              </a:r>
            </a:p>
          </p:txBody>
        </p:sp>
      </p:grpSp>
      <p:sp>
        <p:nvSpPr>
          <p:cNvPr id="233478" name="内容占位符 2"/>
          <p:cNvSpPr>
            <a:spLocks/>
          </p:cNvSpPr>
          <p:nvPr/>
        </p:nvSpPr>
        <p:spPr bwMode="auto">
          <a:xfrm>
            <a:off x="351235" y="844153"/>
            <a:ext cx="4513659"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100"/>
              <a:t>美籍华裔王浩（</a:t>
            </a:r>
            <a:r>
              <a:rPr lang="en-US" altLang="zh-CN" sz="2100"/>
              <a:t>1921</a:t>
            </a:r>
            <a:r>
              <a:rPr lang="en-US" altLang="zh-CN" sz="2100">
                <a:latin typeface="Arial" panose="020B0604020202020204" pitchFamily="34" charset="0"/>
              </a:rPr>
              <a:t>—</a:t>
            </a:r>
            <a:r>
              <a:rPr lang="en-US" altLang="zh-CN" sz="2100"/>
              <a:t>1995</a:t>
            </a:r>
            <a:r>
              <a:rPr lang="zh-CN" altLang="en-US" sz="2100"/>
              <a:t>）</a:t>
            </a:r>
            <a:endParaRPr lang="en-US" altLang="zh-CN" sz="2100"/>
          </a:p>
          <a:p>
            <a:pPr lvl="1" eaLnBrk="1" hangingPunct="1"/>
            <a:r>
              <a:rPr lang="en-US" altLang="zh-CN" sz="1800"/>
              <a:t>l953</a:t>
            </a:r>
            <a:r>
              <a:rPr lang="zh-CN" altLang="en-US" sz="1800"/>
              <a:t>年起开始计算机理论与机器证明的研究。他敏锐地感觉到被认为过分讲究形式的精确又十分繁琐而无任何实际用处的数理逻辑，可以在计算机领域发挥极好的作用。</a:t>
            </a:r>
            <a:endParaRPr lang="en-US" altLang="zh-CN" sz="1800"/>
          </a:p>
          <a:p>
            <a:pPr lvl="1" eaLnBrk="1" hangingPunct="1"/>
            <a:r>
              <a:rPr lang="en-US" altLang="zh-CN" sz="1800"/>
              <a:t>1959</a:t>
            </a:r>
            <a:r>
              <a:rPr lang="zh-CN" altLang="en-US" sz="1800"/>
              <a:t>年，采用</a:t>
            </a:r>
            <a:r>
              <a:rPr lang="zh-CN" altLang="en-US" sz="1800">
                <a:latin typeface="Arial" panose="020B0604020202020204" pitchFamily="34" charset="0"/>
              </a:rPr>
              <a:t>“</a:t>
            </a:r>
            <a:r>
              <a:rPr lang="zh-CN" altLang="en-US" sz="1800"/>
              <a:t>王浩算法</a:t>
            </a:r>
            <a:r>
              <a:rPr lang="zh-CN" altLang="en-US" sz="1800">
                <a:latin typeface="Arial" panose="020B0604020202020204" pitchFamily="34" charset="0"/>
              </a:rPr>
              <a:t>”</a:t>
            </a:r>
            <a:r>
              <a:rPr lang="zh-CN" altLang="en-US" sz="1800"/>
              <a:t>用计算机证明了罗素</a:t>
            </a:r>
            <a:r>
              <a:rPr lang="en-US" altLang="zh-CN" sz="1800"/>
              <a:t> </a:t>
            </a:r>
            <a:r>
              <a:rPr lang="zh-CN" altLang="en-US" sz="1800"/>
              <a:t>、 怀海德的巨著</a:t>
            </a:r>
            <a:r>
              <a:rPr lang="en-US" altLang="zh-CN" sz="1800"/>
              <a:t>《</a:t>
            </a:r>
            <a:r>
              <a:rPr lang="zh-CN" altLang="en-US" sz="1800"/>
              <a:t>数学原理</a:t>
            </a:r>
            <a:r>
              <a:rPr lang="en-US" altLang="zh-CN" sz="1800"/>
              <a:t>》</a:t>
            </a:r>
            <a:r>
              <a:rPr lang="zh-CN" altLang="en-US" sz="1800"/>
              <a:t>中的几百条有关命题逻辑的定理，仅用了 </a:t>
            </a:r>
            <a:r>
              <a:rPr lang="en-US" altLang="zh-CN" sz="1800"/>
              <a:t>9 </a:t>
            </a:r>
            <a:r>
              <a:rPr lang="zh-CN" altLang="en-US" sz="1800"/>
              <a:t>分钟（</a:t>
            </a:r>
            <a:r>
              <a:rPr lang="en-US" altLang="zh-CN" sz="1800"/>
              <a:t>vs 10</a:t>
            </a:r>
            <a:r>
              <a:rPr lang="zh-CN" altLang="en-US" sz="1800"/>
              <a:t>年），宣告了用计算机进行定理证明的可能性，第一次明确提出</a:t>
            </a:r>
            <a:r>
              <a:rPr lang="zh-CN" altLang="en-US" sz="1800">
                <a:latin typeface="Arial" panose="020B0604020202020204" pitchFamily="34" charset="0"/>
              </a:rPr>
              <a:t>“</a:t>
            </a:r>
            <a:r>
              <a:rPr lang="zh-CN" altLang="en-US" sz="1800" b="1">
                <a:solidFill>
                  <a:srgbClr val="FF0000"/>
                </a:solidFill>
              </a:rPr>
              <a:t>走向数学的机械化</a:t>
            </a:r>
            <a:r>
              <a:rPr lang="zh-CN" altLang="en-US" sz="1800">
                <a:latin typeface="Arial" panose="020B0604020202020204" pitchFamily="34" charset="0"/>
              </a:rPr>
              <a:t>”</a:t>
            </a:r>
            <a:r>
              <a:rPr lang="zh-CN" altLang="en-US" sz="1800"/>
              <a:t>。</a:t>
            </a:r>
            <a:endParaRPr lang="en-US" altLang="zh-CN" sz="1800"/>
          </a:p>
        </p:txBody>
      </p:sp>
    </p:spTree>
    <p:extLst>
      <p:ext uri="{BB962C8B-B14F-4D97-AF65-F5344CB8AC3E}">
        <p14:creationId xmlns:p14="http://schemas.microsoft.com/office/powerpoint/2010/main" val="28419423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3475"/>
                                        </p:tgtEl>
                                        <p:attrNameLst>
                                          <p:attrName>style.visibility</p:attrName>
                                        </p:attrNameLst>
                                      </p:cBhvr>
                                      <p:to>
                                        <p:strVal val="visible"/>
                                      </p:to>
                                    </p:set>
                                    <p:animEffect transition="in" filter="blinds(horizontal)">
                                      <p:cBhvr>
                                        <p:cTn id="7" dur="500"/>
                                        <p:tgtEl>
                                          <p:spTgt spid="2334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3478">
                                            <p:txEl>
                                              <p:pRg st="0" end="0"/>
                                            </p:txEl>
                                          </p:spTgt>
                                        </p:tgtEl>
                                        <p:attrNameLst>
                                          <p:attrName>style.visibility</p:attrName>
                                        </p:attrNameLst>
                                      </p:cBhvr>
                                      <p:to>
                                        <p:strVal val="visible"/>
                                      </p:to>
                                    </p:set>
                                    <p:animEffect transition="in" filter="blinds(horizontal)">
                                      <p:cBhvr>
                                        <p:cTn id="12" dur="500"/>
                                        <p:tgtEl>
                                          <p:spTgt spid="233478">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33478">
                                            <p:txEl>
                                              <p:pRg st="1" end="1"/>
                                            </p:txEl>
                                          </p:spTgt>
                                        </p:tgtEl>
                                        <p:attrNameLst>
                                          <p:attrName>style.visibility</p:attrName>
                                        </p:attrNameLst>
                                      </p:cBhvr>
                                      <p:to>
                                        <p:strVal val="visible"/>
                                      </p:to>
                                    </p:set>
                                    <p:animEffect transition="in" filter="blinds(horizontal)">
                                      <p:cBhvr>
                                        <p:cTn id="15" dur="500"/>
                                        <p:tgtEl>
                                          <p:spTgt spid="233478">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3478">
                                            <p:txEl>
                                              <p:pRg st="2" end="2"/>
                                            </p:txEl>
                                          </p:spTgt>
                                        </p:tgtEl>
                                        <p:attrNameLst>
                                          <p:attrName>style.visibility</p:attrName>
                                        </p:attrNameLst>
                                      </p:cBhvr>
                                      <p:to>
                                        <p:strVal val="visible"/>
                                      </p:to>
                                    </p:set>
                                    <p:animEffect transition="in" filter="blinds(horizontal)">
                                      <p:cBhvr>
                                        <p:cTn id="18" dur="500"/>
                                        <p:tgtEl>
                                          <p:spTgt spid="2334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4" name="内容占位符 2"/>
          <p:cNvSpPr>
            <a:spLocks/>
          </p:cNvSpPr>
          <p:nvPr/>
        </p:nvSpPr>
        <p:spPr bwMode="auto">
          <a:xfrm>
            <a:off x="1628800" y="267494"/>
            <a:ext cx="4913710"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100" dirty="0"/>
              <a:t>美籍华裔王浩</a:t>
            </a:r>
            <a:endParaRPr lang="en-US" altLang="zh-CN" sz="2100" dirty="0"/>
          </a:p>
          <a:p>
            <a:pPr lvl="1" eaLnBrk="1" hangingPunct="1"/>
            <a:r>
              <a:rPr lang="en-US" altLang="zh-CN" sz="1800" dirty="0"/>
              <a:t>1983 </a:t>
            </a:r>
            <a:r>
              <a:rPr lang="zh-CN" altLang="en-US" sz="1800" dirty="0"/>
              <a:t>年，获国际人工智能联合会 </a:t>
            </a:r>
            <a:r>
              <a:rPr lang="zh-CN" altLang="en-US" sz="1800" dirty="0">
                <a:latin typeface="Arial" panose="020B0604020202020204" pitchFamily="34" charset="0"/>
              </a:rPr>
              <a:t>“</a:t>
            </a:r>
            <a:r>
              <a:rPr lang="zh-CN" altLang="en-US" sz="1800" dirty="0"/>
              <a:t>数学定理机械证明里程碑奖</a:t>
            </a:r>
            <a:r>
              <a:rPr lang="zh-CN" altLang="en-US" sz="1800" dirty="0">
                <a:latin typeface="Arial" panose="020B0604020202020204" pitchFamily="34" charset="0"/>
              </a:rPr>
              <a:t>”</a:t>
            </a:r>
            <a:r>
              <a:rPr lang="zh-CN" altLang="en-US" sz="1800" dirty="0"/>
              <a:t>，表彰他在数学定理机械证明研究领域的开创性贡献。</a:t>
            </a:r>
          </a:p>
          <a:p>
            <a:pPr lvl="1" eaLnBrk="1" hangingPunct="1"/>
            <a:r>
              <a:rPr lang="en-US" altLang="zh-CN" sz="1800" dirty="0"/>
              <a:t>1972</a:t>
            </a:r>
            <a:r>
              <a:rPr lang="zh-CN" altLang="en-US" sz="1800" dirty="0"/>
              <a:t>年以后，王浩数次回国讲学。</a:t>
            </a:r>
            <a:r>
              <a:rPr lang="en-US" altLang="zh-CN" sz="1800" dirty="0"/>
              <a:t>1985</a:t>
            </a:r>
            <a:r>
              <a:rPr lang="zh-CN" altLang="en-US" sz="1800" dirty="0"/>
              <a:t>年兼任北京大学教授；</a:t>
            </a:r>
            <a:r>
              <a:rPr lang="en-US" altLang="zh-CN" sz="1800" dirty="0"/>
              <a:t>1986</a:t>
            </a:r>
            <a:r>
              <a:rPr lang="zh-CN" altLang="en-US" sz="1800" dirty="0"/>
              <a:t>年兼任清华大学教授。</a:t>
            </a:r>
          </a:p>
          <a:p>
            <a:pPr lvl="1" eaLnBrk="1" hangingPunct="1"/>
            <a:r>
              <a:rPr lang="zh-CN" altLang="en-US" sz="1800" dirty="0"/>
              <a:t>新中国成立之初，公开发表演说表示对新中国的支持。</a:t>
            </a:r>
            <a:r>
              <a:rPr lang="en-US" altLang="zh-CN" sz="1800" dirty="0"/>
              <a:t>1972</a:t>
            </a:r>
            <a:r>
              <a:rPr lang="zh-CN" altLang="en-US" sz="1800" dirty="0"/>
              <a:t>年回国时曾受周恩来总理的接见。</a:t>
            </a:r>
            <a:r>
              <a:rPr lang="en-US" altLang="zh-CN" sz="1800" dirty="0"/>
              <a:t>1973</a:t>
            </a:r>
            <a:r>
              <a:rPr lang="zh-CN" altLang="en-US" sz="1800" dirty="0"/>
              <a:t>年撰写了</a:t>
            </a:r>
            <a:r>
              <a:rPr lang="en-US" altLang="zh-CN" sz="1800" dirty="0"/>
              <a:t>《</a:t>
            </a:r>
            <a:r>
              <a:rPr lang="zh-CN" altLang="en-US" sz="1800" dirty="0"/>
              <a:t>访问中国的沉思</a:t>
            </a:r>
            <a:r>
              <a:rPr lang="en-US" altLang="zh-CN" sz="1800" dirty="0"/>
              <a:t>》</a:t>
            </a:r>
            <a:r>
              <a:rPr lang="zh-CN" altLang="en-US" sz="1800" dirty="0"/>
              <a:t>，赞美新中国，被报纸与杂志广泛刊载。为此，他受到了许多攻击。他热爱祖国和中华民族的精神值得人们学习与称道。</a:t>
            </a:r>
          </a:p>
        </p:txBody>
      </p:sp>
      <p:pic>
        <p:nvPicPr>
          <p:cNvPr id="32772" name="Picture 2056" descr="72_100210140627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32" y="1635646"/>
            <a:ext cx="1962150" cy="142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542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7334">
                                            <p:txEl>
                                              <p:pRg st="0" end="0"/>
                                            </p:txEl>
                                          </p:spTgt>
                                        </p:tgtEl>
                                        <p:attrNameLst>
                                          <p:attrName>style.visibility</p:attrName>
                                        </p:attrNameLst>
                                      </p:cBhvr>
                                      <p:to>
                                        <p:strVal val="visible"/>
                                      </p:to>
                                    </p:set>
                                    <p:animEffect transition="in" filter="blinds(horizontal)">
                                      <p:cBhvr>
                                        <p:cTn id="7" dur="500"/>
                                        <p:tgtEl>
                                          <p:spTgt spid="2273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7334">
                                            <p:txEl>
                                              <p:pRg st="1" end="1"/>
                                            </p:txEl>
                                          </p:spTgt>
                                        </p:tgtEl>
                                        <p:attrNameLst>
                                          <p:attrName>style.visibility</p:attrName>
                                        </p:attrNameLst>
                                      </p:cBhvr>
                                      <p:to>
                                        <p:strVal val="visible"/>
                                      </p:to>
                                    </p:set>
                                    <p:animEffect transition="in" filter="blinds(horizontal)">
                                      <p:cBhvr>
                                        <p:cTn id="12" dur="500"/>
                                        <p:tgtEl>
                                          <p:spTgt spid="2273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7334">
                                            <p:txEl>
                                              <p:pRg st="2" end="2"/>
                                            </p:txEl>
                                          </p:spTgt>
                                        </p:tgtEl>
                                        <p:attrNameLst>
                                          <p:attrName>style.visibility</p:attrName>
                                        </p:attrNameLst>
                                      </p:cBhvr>
                                      <p:to>
                                        <p:strVal val="visible"/>
                                      </p:to>
                                    </p:set>
                                    <p:animEffect transition="in" filter="blinds(horizontal)">
                                      <p:cBhvr>
                                        <p:cTn id="17" dur="500"/>
                                        <p:tgtEl>
                                          <p:spTgt spid="2273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7334">
                                            <p:txEl>
                                              <p:pRg st="3" end="3"/>
                                            </p:txEl>
                                          </p:spTgt>
                                        </p:tgtEl>
                                        <p:attrNameLst>
                                          <p:attrName>style.visibility</p:attrName>
                                        </p:attrNameLst>
                                      </p:cBhvr>
                                      <p:to>
                                        <p:strVal val="visible"/>
                                      </p:to>
                                    </p:set>
                                    <p:animEffect transition="in" filter="blinds(horizontal)">
                                      <p:cBhvr>
                                        <p:cTn id="22" dur="500"/>
                                        <p:tgtEl>
                                          <p:spTgt spid="2273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9" name="Picture 1029" descr="300px-Four_Colour_Map_Example_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122" y="1168004"/>
            <a:ext cx="21431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内容占位符 2"/>
          <p:cNvSpPr>
            <a:spLocks/>
          </p:cNvSpPr>
          <p:nvPr/>
        </p:nvSpPr>
        <p:spPr bwMode="auto">
          <a:xfrm>
            <a:off x="514350" y="1168004"/>
            <a:ext cx="3293269" cy="329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en-US" altLang="zh-CN" sz="1800"/>
              <a:t>1977</a:t>
            </a:r>
            <a:r>
              <a:rPr lang="zh-CN" altLang="en-US" sz="1800"/>
              <a:t>年，美国年轻的数学家阿佩尔等在高速电子计算机上耗费 </a:t>
            </a:r>
            <a:r>
              <a:rPr lang="en-US" altLang="zh-CN" sz="1800"/>
              <a:t>1200 </a:t>
            </a:r>
            <a:r>
              <a:rPr lang="zh-CN" altLang="en-US" sz="1800"/>
              <a:t>小时的计算时间，证明了著名的</a:t>
            </a:r>
            <a:r>
              <a:rPr lang="en-US" sz="1800">
                <a:latin typeface="Arial" panose="020B0604020202020204" pitchFamily="34" charset="0"/>
              </a:rPr>
              <a:t>“</a:t>
            </a:r>
            <a:r>
              <a:rPr lang="zh-CN" altLang="en-US" sz="1800"/>
              <a:t>四色定理</a:t>
            </a:r>
            <a:r>
              <a:rPr lang="en-US" sz="1800">
                <a:latin typeface="Arial" panose="020B0604020202020204" pitchFamily="34" charset="0"/>
              </a:rPr>
              <a:t>”</a:t>
            </a:r>
            <a:r>
              <a:rPr lang="zh-CN" altLang="en-US" sz="1800"/>
              <a:t> ，人类百年悬而未决的疑问最终被圆满解决了。这一成就轰动一时，成为机器定理证明的一个典范。</a:t>
            </a:r>
          </a:p>
        </p:txBody>
      </p:sp>
    </p:spTree>
    <p:extLst>
      <p:ext uri="{BB962C8B-B14F-4D97-AF65-F5344CB8AC3E}">
        <p14:creationId xmlns:p14="http://schemas.microsoft.com/office/powerpoint/2010/main" val="1016051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8069"/>
                                        </p:tgtEl>
                                        <p:attrNameLst>
                                          <p:attrName>style.visibility</p:attrName>
                                        </p:attrNameLst>
                                      </p:cBhvr>
                                      <p:to>
                                        <p:strVal val="visible"/>
                                      </p:to>
                                    </p:set>
                                    <p:animEffect transition="in" filter="blinds(horizontal)">
                                      <p:cBhvr>
                                        <p:cTn id="7" dur="500"/>
                                        <p:tgtEl>
                                          <p:spTgt spid="880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8070">
                                            <p:txEl>
                                              <p:pRg st="0" end="0"/>
                                            </p:txEl>
                                          </p:spTgt>
                                        </p:tgtEl>
                                        <p:attrNameLst>
                                          <p:attrName>style.visibility</p:attrName>
                                        </p:attrNameLst>
                                      </p:cBhvr>
                                      <p:to>
                                        <p:strVal val="visible"/>
                                      </p:to>
                                    </p:set>
                                    <p:animEffect transition="in" filter="blinds(horizontal)">
                                      <p:cBhvr>
                                        <p:cTn id="12" dur="500"/>
                                        <p:tgtEl>
                                          <p:spTgt spid="880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内容占位符 2"/>
          <p:cNvSpPr>
            <a:spLocks noGrp="1"/>
          </p:cNvSpPr>
          <p:nvPr>
            <p:ph idx="4294967295"/>
          </p:nvPr>
        </p:nvSpPr>
        <p:spPr>
          <a:xfrm>
            <a:off x="1844824" y="549673"/>
            <a:ext cx="4806950" cy="3997325"/>
          </a:xfrm>
        </p:spPr>
        <p:txBody>
          <a:bodyPr/>
          <a:lstStyle/>
          <a:p>
            <a:pPr eaLnBrk="1" hangingPunct="1"/>
            <a:r>
              <a:rPr lang="zh-CN" altLang="en-US" sz="2000" dirty="0" smtClean="0"/>
              <a:t>著名数学家吴文俊</a:t>
            </a:r>
            <a:endParaRPr lang="en-US" altLang="zh-CN" sz="2000" dirty="0" smtClean="0"/>
          </a:p>
          <a:p>
            <a:pPr lvl="1" eaLnBrk="1" hangingPunct="1"/>
            <a:r>
              <a:rPr lang="zh-CN" altLang="en-US" sz="1650" dirty="0"/>
              <a:t>中国科学院数学与系统科学研究院研究员、中国科学院院士、第三世界科学院院士</a:t>
            </a:r>
          </a:p>
          <a:p>
            <a:pPr lvl="1" eaLnBrk="1" hangingPunct="1"/>
            <a:r>
              <a:rPr lang="en-US" altLang="zh-CN" sz="1650" dirty="0"/>
              <a:t>1919</a:t>
            </a:r>
            <a:r>
              <a:rPr lang="zh-CN" altLang="en-US" sz="1650" dirty="0"/>
              <a:t>年出生于上海</a:t>
            </a:r>
          </a:p>
          <a:p>
            <a:pPr lvl="1" eaLnBrk="1" hangingPunct="1"/>
            <a:r>
              <a:rPr lang="en-US" altLang="zh-CN" sz="1650" dirty="0"/>
              <a:t>1940</a:t>
            </a:r>
            <a:r>
              <a:rPr lang="zh-CN" altLang="en-US" sz="1650" dirty="0"/>
              <a:t>年毕业于交通大学数学系</a:t>
            </a:r>
          </a:p>
          <a:p>
            <a:pPr lvl="1" eaLnBrk="1" hangingPunct="1"/>
            <a:r>
              <a:rPr lang="en-US" altLang="zh-CN" sz="1650" dirty="0"/>
              <a:t>1949</a:t>
            </a:r>
            <a:r>
              <a:rPr lang="zh-CN" altLang="en-US" sz="1650" dirty="0"/>
              <a:t>年获法国国家博士学位</a:t>
            </a:r>
          </a:p>
          <a:p>
            <a:pPr lvl="1" eaLnBrk="1" hangingPunct="1"/>
            <a:r>
              <a:rPr lang="en-US" altLang="zh-CN" sz="1650" dirty="0"/>
              <a:t>1951</a:t>
            </a:r>
            <a:r>
              <a:rPr lang="zh-CN" altLang="en-US" sz="1650" dirty="0"/>
              <a:t>年回到祖国，任北京大学数学系的教授</a:t>
            </a:r>
          </a:p>
          <a:p>
            <a:pPr lvl="1" eaLnBrk="1" hangingPunct="1"/>
            <a:r>
              <a:rPr lang="en-US" altLang="zh-CN" sz="1650" dirty="0"/>
              <a:t>1956</a:t>
            </a:r>
            <a:r>
              <a:rPr lang="zh-CN" altLang="en-US" sz="1650" dirty="0"/>
              <a:t>年与华罗庚、钱学森同台领取国家自然科学奖一等奖；</a:t>
            </a:r>
            <a:r>
              <a:rPr lang="en-US" altLang="zh-CN" sz="1650" dirty="0"/>
              <a:t>38</a:t>
            </a:r>
            <a:r>
              <a:rPr lang="zh-CN" altLang="en-US" sz="1650" dirty="0"/>
              <a:t>岁时当选为中国科学院学部委员</a:t>
            </a:r>
          </a:p>
          <a:p>
            <a:pPr lvl="1" eaLnBrk="1" hangingPunct="1"/>
            <a:r>
              <a:rPr lang="en-US" altLang="zh-CN" sz="1650" dirty="0"/>
              <a:t>1993</a:t>
            </a:r>
            <a:r>
              <a:rPr lang="zh-CN" altLang="en-US" sz="1650" dirty="0"/>
              <a:t>年获得陈嘉庚数理科学奖</a:t>
            </a:r>
          </a:p>
          <a:p>
            <a:pPr lvl="1" eaLnBrk="1" hangingPunct="1"/>
            <a:r>
              <a:rPr lang="en-US" altLang="zh-CN" sz="1650" dirty="0"/>
              <a:t>1994</a:t>
            </a:r>
            <a:r>
              <a:rPr lang="zh-CN" altLang="en-US" sz="1650" dirty="0"/>
              <a:t>年获首届求是科技基金会杰出科学家奖</a:t>
            </a:r>
          </a:p>
          <a:p>
            <a:pPr lvl="1" eaLnBrk="1" hangingPunct="1"/>
            <a:r>
              <a:rPr lang="en-US" altLang="zh-CN" sz="1650" dirty="0"/>
              <a:t>1997</a:t>
            </a:r>
            <a:r>
              <a:rPr lang="zh-CN" altLang="en-US" sz="1650" dirty="0"/>
              <a:t> 年获</a:t>
            </a:r>
            <a:r>
              <a:rPr lang="en-US" altLang="zh-CN" sz="1650" dirty="0" err="1"/>
              <a:t>Herbrand</a:t>
            </a:r>
            <a:r>
              <a:rPr lang="zh-CN" altLang="en-US" sz="1650" dirty="0"/>
              <a:t>自动推理杰出成就奖</a:t>
            </a:r>
          </a:p>
          <a:p>
            <a:pPr lvl="1" eaLnBrk="1" hangingPunct="1"/>
            <a:r>
              <a:rPr lang="en-US" altLang="zh-CN" sz="1650" dirty="0"/>
              <a:t>2001</a:t>
            </a:r>
            <a:r>
              <a:rPr lang="zh-CN" altLang="en-US" sz="1650" dirty="0"/>
              <a:t>年获国家最高科学技术奖 </a:t>
            </a:r>
          </a:p>
        </p:txBody>
      </p:sp>
      <p:pic>
        <p:nvPicPr>
          <p:cNvPr id="36868" name="Picture 6" descr="http://www.nj29jt.net/admin/editor/UploadFile/20083221020644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66" y="1113235"/>
            <a:ext cx="1426369" cy="211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1036" descr="u=2765260409,2403691317&amp;fm=15&amp;gp=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466" y="3381376"/>
            <a:ext cx="1457325" cy="11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2193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2" dur="500"/>
                                        <p:tgtEl>
                                          <p:spTgt spid="33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17" dur="500"/>
                                        <p:tgtEl>
                                          <p:spTgt spid="337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795">
                                            <p:txEl>
                                              <p:pRg st="3" end="3"/>
                                            </p:txEl>
                                          </p:spTgt>
                                        </p:tgtEl>
                                        <p:attrNameLst>
                                          <p:attrName>style.visibility</p:attrName>
                                        </p:attrNameLst>
                                      </p:cBhvr>
                                      <p:to>
                                        <p:strVal val="visible"/>
                                      </p:to>
                                    </p:set>
                                    <p:animEffect transition="in" filter="blinds(horizontal)">
                                      <p:cBhvr>
                                        <p:cTn id="22" dur="500"/>
                                        <p:tgtEl>
                                          <p:spTgt spid="337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795">
                                            <p:txEl>
                                              <p:pRg st="4" end="4"/>
                                            </p:txEl>
                                          </p:spTgt>
                                        </p:tgtEl>
                                        <p:attrNameLst>
                                          <p:attrName>style.visibility</p:attrName>
                                        </p:attrNameLst>
                                      </p:cBhvr>
                                      <p:to>
                                        <p:strVal val="visible"/>
                                      </p:to>
                                    </p:set>
                                    <p:animEffect transition="in" filter="blinds(horizontal)">
                                      <p:cBhvr>
                                        <p:cTn id="27" dur="500"/>
                                        <p:tgtEl>
                                          <p:spTgt spid="337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795">
                                            <p:txEl>
                                              <p:pRg st="5" end="5"/>
                                            </p:txEl>
                                          </p:spTgt>
                                        </p:tgtEl>
                                        <p:attrNameLst>
                                          <p:attrName>style.visibility</p:attrName>
                                        </p:attrNameLst>
                                      </p:cBhvr>
                                      <p:to>
                                        <p:strVal val="visible"/>
                                      </p:to>
                                    </p:set>
                                    <p:animEffect transition="in" filter="blinds(horizontal)">
                                      <p:cBhvr>
                                        <p:cTn id="32" dur="500"/>
                                        <p:tgtEl>
                                          <p:spTgt spid="3379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3795">
                                            <p:txEl>
                                              <p:pRg st="6" end="6"/>
                                            </p:txEl>
                                          </p:spTgt>
                                        </p:tgtEl>
                                        <p:attrNameLst>
                                          <p:attrName>style.visibility</p:attrName>
                                        </p:attrNameLst>
                                      </p:cBhvr>
                                      <p:to>
                                        <p:strVal val="visible"/>
                                      </p:to>
                                    </p:set>
                                    <p:animEffect transition="in" filter="blinds(horizontal)">
                                      <p:cBhvr>
                                        <p:cTn id="37" dur="500"/>
                                        <p:tgtEl>
                                          <p:spTgt spid="3379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3795">
                                            <p:txEl>
                                              <p:pRg st="7" end="7"/>
                                            </p:txEl>
                                          </p:spTgt>
                                        </p:tgtEl>
                                        <p:attrNameLst>
                                          <p:attrName>style.visibility</p:attrName>
                                        </p:attrNameLst>
                                      </p:cBhvr>
                                      <p:to>
                                        <p:strVal val="visible"/>
                                      </p:to>
                                    </p:set>
                                    <p:animEffect transition="in" filter="blinds(horizontal)">
                                      <p:cBhvr>
                                        <p:cTn id="42" dur="500"/>
                                        <p:tgtEl>
                                          <p:spTgt spid="3379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795">
                                            <p:txEl>
                                              <p:pRg st="8" end="8"/>
                                            </p:txEl>
                                          </p:spTgt>
                                        </p:tgtEl>
                                        <p:attrNameLst>
                                          <p:attrName>style.visibility</p:attrName>
                                        </p:attrNameLst>
                                      </p:cBhvr>
                                      <p:to>
                                        <p:strVal val="visible"/>
                                      </p:to>
                                    </p:set>
                                    <p:animEffect transition="in" filter="blinds(horizontal)">
                                      <p:cBhvr>
                                        <p:cTn id="47" dur="500"/>
                                        <p:tgtEl>
                                          <p:spTgt spid="3379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3795">
                                            <p:txEl>
                                              <p:pRg st="9" end="9"/>
                                            </p:txEl>
                                          </p:spTgt>
                                        </p:tgtEl>
                                        <p:attrNameLst>
                                          <p:attrName>style.visibility</p:attrName>
                                        </p:attrNameLst>
                                      </p:cBhvr>
                                      <p:to>
                                        <p:strVal val="visible"/>
                                      </p:to>
                                    </p:set>
                                    <p:animEffect transition="in" filter="blinds(horizontal)">
                                      <p:cBhvr>
                                        <p:cTn id="52" dur="500"/>
                                        <p:tgtEl>
                                          <p:spTgt spid="33795">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3795">
                                            <p:txEl>
                                              <p:pRg st="10" end="10"/>
                                            </p:txEl>
                                          </p:spTgt>
                                        </p:tgtEl>
                                        <p:attrNameLst>
                                          <p:attrName>style.visibility</p:attrName>
                                        </p:attrNameLst>
                                      </p:cBhvr>
                                      <p:to>
                                        <p:strVal val="visible"/>
                                      </p:to>
                                    </p:set>
                                    <p:animEffect transition="in" filter="blinds(horizontal)">
                                      <p:cBhvr>
                                        <p:cTn id="57" dur="500"/>
                                        <p:tgtEl>
                                          <p:spTgt spid="337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内容占位符 2"/>
          <p:cNvSpPr>
            <a:spLocks noGrp="1"/>
          </p:cNvSpPr>
          <p:nvPr>
            <p:ph idx="4294967295"/>
          </p:nvPr>
        </p:nvSpPr>
        <p:spPr>
          <a:xfrm>
            <a:off x="2060848" y="411510"/>
            <a:ext cx="4535487" cy="3779838"/>
          </a:xfrm>
        </p:spPr>
        <p:txBody>
          <a:bodyPr/>
          <a:lstStyle/>
          <a:p>
            <a:pPr eaLnBrk="1" hangingPunct="1"/>
            <a:r>
              <a:rPr lang="zh-CN" altLang="en-US" sz="2000" dirty="0" smtClean="0"/>
              <a:t>吴文俊</a:t>
            </a:r>
            <a:endParaRPr lang="en-US" altLang="zh-CN" sz="2000" dirty="0" smtClean="0"/>
          </a:p>
          <a:p>
            <a:pPr lvl="1" eaLnBrk="1" hangingPunct="1"/>
            <a:r>
              <a:rPr lang="en-US" altLang="zh-CN" sz="2000" dirty="0" smtClean="0"/>
              <a:t>1984 </a:t>
            </a:r>
            <a:r>
              <a:rPr lang="zh-CN" altLang="en-US" sz="2000" dirty="0" smtClean="0"/>
              <a:t>年出版专著</a:t>
            </a:r>
            <a:r>
              <a:rPr lang="en-US" altLang="zh-CN" sz="2000" dirty="0" smtClean="0"/>
              <a:t>《</a:t>
            </a:r>
            <a:r>
              <a:rPr lang="zh-CN" altLang="en-US" sz="2000" dirty="0" smtClean="0"/>
              <a:t>几何定理机器证明的基本原理</a:t>
            </a:r>
            <a:r>
              <a:rPr lang="en-US" altLang="zh-CN" sz="2000" dirty="0" smtClean="0"/>
              <a:t>》</a:t>
            </a:r>
            <a:r>
              <a:rPr lang="zh-CN" altLang="en-US" sz="2000" dirty="0" smtClean="0"/>
              <a:t>，利用中国古典数学的成就，提出具有中国特色的定理自动证明方法，被国际上誉为</a:t>
            </a:r>
            <a:r>
              <a:rPr lang="zh-CN" altLang="en-US" sz="2000" dirty="0" smtClean="0">
                <a:latin typeface="Arial" panose="020B0604020202020204" pitchFamily="34" charset="0"/>
              </a:rPr>
              <a:t>“</a:t>
            </a:r>
            <a:r>
              <a:rPr lang="zh-CN" altLang="en-US" sz="2000" dirty="0" smtClean="0">
                <a:solidFill>
                  <a:srgbClr val="0000FF"/>
                </a:solidFill>
              </a:rPr>
              <a:t>吴氏方法</a:t>
            </a:r>
            <a:r>
              <a:rPr lang="zh-CN" altLang="en-US" sz="2000" dirty="0" smtClean="0">
                <a:latin typeface="Arial" panose="020B0604020202020204" pitchFamily="34" charset="0"/>
              </a:rPr>
              <a:t>”</a:t>
            </a:r>
            <a:r>
              <a:rPr lang="zh-CN" altLang="en-US" sz="2000" dirty="0" smtClean="0"/>
              <a:t>。</a:t>
            </a:r>
            <a:endParaRPr lang="en-US" altLang="zh-CN" sz="2000" dirty="0" smtClean="0"/>
          </a:p>
          <a:p>
            <a:pPr lvl="1" eaLnBrk="1" hangingPunct="1"/>
            <a:r>
              <a:rPr lang="en-US" altLang="zh-CN" sz="2000" dirty="0" smtClean="0"/>
              <a:t>1985 </a:t>
            </a:r>
            <a:r>
              <a:rPr lang="zh-CN" altLang="en-US" sz="2000" dirty="0" smtClean="0"/>
              <a:t>年发表论文</a:t>
            </a:r>
            <a:r>
              <a:rPr lang="en-US" altLang="zh-CN" sz="2000" dirty="0" smtClean="0">
                <a:latin typeface="Arial" panose="020B0604020202020204" pitchFamily="34" charset="0"/>
              </a:rPr>
              <a:t>“</a:t>
            </a:r>
            <a:r>
              <a:rPr lang="zh-CN" altLang="en-US" sz="2000" dirty="0" smtClean="0"/>
              <a:t>关于代数方程组的零点</a:t>
            </a:r>
            <a:r>
              <a:rPr lang="zh-CN" altLang="en-US" sz="2000" dirty="0" smtClean="0">
                <a:latin typeface="Arial" panose="020B0604020202020204" pitchFamily="34" charset="0"/>
              </a:rPr>
              <a:t>”</a:t>
            </a:r>
            <a:r>
              <a:rPr lang="en-US" altLang="zh-CN" sz="2000" dirty="0" smtClean="0">
                <a:latin typeface="Arial" panose="020B0604020202020204" pitchFamily="34" charset="0"/>
              </a:rPr>
              <a:t>—</a:t>
            </a:r>
            <a:r>
              <a:rPr lang="zh-CN" altLang="en-US" sz="2000" dirty="0" smtClean="0"/>
              <a:t>吴文俊消元法，即</a:t>
            </a:r>
            <a:r>
              <a:rPr lang="zh-CN" altLang="en-US" sz="2000" dirty="0" smtClean="0">
                <a:latin typeface="Arial" panose="020B0604020202020204" pitchFamily="34" charset="0"/>
              </a:rPr>
              <a:t>“</a:t>
            </a:r>
            <a:r>
              <a:rPr lang="zh-CN" altLang="en-US" sz="2000" dirty="0" smtClean="0">
                <a:solidFill>
                  <a:srgbClr val="0000FF"/>
                </a:solidFill>
              </a:rPr>
              <a:t>吴氏公式</a:t>
            </a:r>
            <a:r>
              <a:rPr lang="zh-CN" altLang="en-US" sz="2000" dirty="0" smtClean="0">
                <a:latin typeface="Arial" panose="020B0604020202020204" pitchFamily="34" charset="0"/>
              </a:rPr>
              <a:t>”</a:t>
            </a:r>
            <a:r>
              <a:rPr lang="zh-CN" altLang="en-US" sz="2000" dirty="0" smtClean="0"/>
              <a:t>。</a:t>
            </a:r>
            <a:endParaRPr lang="en-US" altLang="zh-CN" sz="2000" dirty="0" smtClean="0"/>
          </a:p>
          <a:p>
            <a:pPr lvl="1" eaLnBrk="1" hangingPunct="1"/>
            <a:r>
              <a:rPr lang="en-US" altLang="zh-CN" sz="2000" dirty="0" smtClean="0"/>
              <a:t>2010</a:t>
            </a:r>
            <a:r>
              <a:rPr lang="zh-CN" altLang="en-US" sz="2000" dirty="0" smtClean="0"/>
              <a:t>年</a:t>
            </a:r>
            <a:r>
              <a:rPr lang="en-US" altLang="zh-CN" sz="2000" dirty="0" smtClean="0"/>
              <a:t>5</a:t>
            </a:r>
            <a:r>
              <a:rPr lang="zh-CN" altLang="en-US" sz="2000" dirty="0" smtClean="0"/>
              <a:t>月</a:t>
            </a:r>
            <a:r>
              <a:rPr lang="en-US" altLang="zh-CN" sz="2000" dirty="0" smtClean="0"/>
              <a:t>4</a:t>
            </a:r>
            <a:r>
              <a:rPr lang="zh-CN" altLang="en-US" sz="2000" dirty="0" smtClean="0"/>
              <a:t>日，国际小行星中心发布公报通知国际社会，将国际永久编号为第</a:t>
            </a:r>
            <a:r>
              <a:rPr lang="en-US" altLang="zh-CN" sz="2000" dirty="0" smtClean="0"/>
              <a:t>7683</a:t>
            </a:r>
            <a:r>
              <a:rPr lang="zh-CN" altLang="en-US" sz="2000" dirty="0" smtClean="0"/>
              <a:t>号的小行星永久命名为</a:t>
            </a:r>
            <a:r>
              <a:rPr lang="zh-CN" altLang="en-US" sz="2000" dirty="0" smtClean="0">
                <a:latin typeface="Arial" panose="020B0604020202020204" pitchFamily="34" charset="0"/>
              </a:rPr>
              <a:t>“</a:t>
            </a:r>
            <a:r>
              <a:rPr lang="zh-CN" altLang="en-US" sz="2000" dirty="0" smtClean="0"/>
              <a:t>吴文俊星</a:t>
            </a:r>
            <a:r>
              <a:rPr lang="zh-CN" altLang="en-US" sz="2000" dirty="0" smtClean="0">
                <a:latin typeface="Arial" panose="020B0604020202020204" pitchFamily="34" charset="0"/>
              </a:rPr>
              <a:t>”</a:t>
            </a:r>
            <a:r>
              <a:rPr lang="zh-CN" altLang="en-US" sz="2000" dirty="0" smtClean="0"/>
              <a:t>。 </a:t>
            </a:r>
          </a:p>
        </p:txBody>
      </p:sp>
      <p:pic>
        <p:nvPicPr>
          <p:cNvPr id="38916" name="Picture 2056" descr="W0201008084229064367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9" y="2988469"/>
            <a:ext cx="2022872" cy="136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2057" descr="NewsMedia_90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9" y="1423988"/>
            <a:ext cx="2034779" cy="141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87049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fade">
                                      <p:cBhvr>
                                        <p:cTn id="7" dur="1000"/>
                                        <p:tgtEl>
                                          <p:spTgt spid="35843">
                                            <p:txEl>
                                              <p:pRg st="1" end="1"/>
                                            </p:txEl>
                                          </p:spTgt>
                                        </p:tgtEl>
                                      </p:cBhvr>
                                    </p:animEffect>
                                    <p:anim calcmode="lin" valueType="num">
                                      <p:cBhvr>
                                        <p:cTn id="8" dur="10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58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5843">
                                            <p:txEl>
                                              <p:pRg st="2" end="2"/>
                                            </p:txEl>
                                          </p:spTgt>
                                        </p:tgtEl>
                                        <p:attrNameLst>
                                          <p:attrName>style.visibility</p:attrName>
                                        </p:attrNameLst>
                                      </p:cBhvr>
                                      <p:to>
                                        <p:strVal val="visible"/>
                                      </p:to>
                                    </p:set>
                                    <p:animEffect transition="in" filter="fade">
                                      <p:cBhvr>
                                        <p:cTn id="14" dur="1000"/>
                                        <p:tgtEl>
                                          <p:spTgt spid="35843">
                                            <p:txEl>
                                              <p:pRg st="2" end="2"/>
                                            </p:txEl>
                                          </p:spTgt>
                                        </p:tgtEl>
                                      </p:cBhvr>
                                    </p:animEffect>
                                    <p:anim calcmode="lin" valueType="num">
                                      <p:cBhvr>
                                        <p:cTn id="15" dur="10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58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5843">
                                            <p:txEl>
                                              <p:pRg st="3" end="3"/>
                                            </p:txEl>
                                          </p:spTgt>
                                        </p:tgtEl>
                                        <p:attrNameLst>
                                          <p:attrName>style.visibility</p:attrName>
                                        </p:attrNameLst>
                                      </p:cBhvr>
                                      <p:to>
                                        <p:strVal val="visible"/>
                                      </p:to>
                                    </p:set>
                                    <p:animEffect transition="in" filter="fade">
                                      <p:cBhvr>
                                        <p:cTn id="21" dur="1000"/>
                                        <p:tgtEl>
                                          <p:spTgt spid="35843">
                                            <p:txEl>
                                              <p:pRg st="3" end="3"/>
                                            </p:txEl>
                                          </p:spTgt>
                                        </p:tgtEl>
                                      </p:cBhvr>
                                    </p:animEffect>
                                    <p:anim calcmode="lin" valueType="num">
                                      <p:cBhvr>
                                        <p:cTn id="22" dur="10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584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260648" y="195486"/>
            <a:ext cx="4032448" cy="857250"/>
          </a:xfrm>
        </p:spPr>
        <p:txBody>
          <a:bodyPr/>
          <a:lstStyle/>
          <a:p>
            <a:pPr eaLnBrk="1" hangingPunct="1"/>
            <a:r>
              <a:rPr lang="zh-CN" altLang="en-US" sz="2400" dirty="0">
                <a:solidFill>
                  <a:srgbClr val="0000FF"/>
                </a:solidFill>
              </a:rPr>
              <a:t>如何实现自动推理证明？</a:t>
            </a:r>
          </a:p>
        </p:txBody>
      </p:sp>
      <p:sp>
        <p:nvSpPr>
          <p:cNvPr id="40963" name="Rectangle 3"/>
          <p:cNvSpPr>
            <a:spLocks noGrp="1" noChangeArrowheads="1"/>
          </p:cNvSpPr>
          <p:nvPr>
            <p:ph type="body" idx="4294967295"/>
          </p:nvPr>
        </p:nvSpPr>
        <p:spPr>
          <a:xfrm>
            <a:off x="400451" y="1052736"/>
            <a:ext cx="6046788" cy="3727450"/>
          </a:xfrm>
        </p:spPr>
        <p:txBody>
          <a:bodyPr/>
          <a:lstStyle/>
          <a:p>
            <a:pPr eaLnBrk="1" hangingPunct="1">
              <a:lnSpc>
                <a:spcPct val="150000"/>
              </a:lnSpc>
            </a:pPr>
            <a:r>
              <a:rPr lang="zh-CN" altLang="en-US" sz="2000" dirty="0" smtClean="0"/>
              <a:t>逻辑方法是自动证明中常用的方法</a:t>
            </a:r>
          </a:p>
          <a:p>
            <a:pPr eaLnBrk="1" hangingPunct="1">
              <a:lnSpc>
                <a:spcPct val="150000"/>
              </a:lnSpc>
            </a:pPr>
            <a:r>
              <a:rPr lang="zh-CN" altLang="en-US" sz="2000" dirty="0" smtClean="0"/>
              <a:t>如何进行逻辑推理？</a:t>
            </a:r>
          </a:p>
          <a:p>
            <a:pPr eaLnBrk="1" hangingPunct="1">
              <a:lnSpc>
                <a:spcPct val="150000"/>
              </a:lnSpc>
            </a:pPr>
            <a:r>
              <a:rPr lang="zh-CN" altLang="en-US" sz="2000" dirty="0" smtClean="0"/>
              <a:t>推理的过程怎样？</a:t>
            </a:r>
          </a:p>
          <a:p>
            <a:pPr eaLnBrk="1" hangingPunct="1">
              <a:lnSpc>
                <a:spcPct val="150000"/>
              </a:lnSpc>
            </a:pPr>
            <a:r>
              <a:rPr lang="zh-CN" altLang="en-US" sz="2000" dirty="0" smtClean="0"/>
              <a:t>怎么实现自动推理？</a:t>
            </a:r>
          </a:p>
          <a:p>
            <a:pPr eaLnBrk="1" hangingPunct="1">
              <a:lnSpc>
                <a:spcPct val="150000"/>
              </a:lnSpc>
            </a:pPr>
            <a:endParaRPr lang="zh-CN" altLang="en-US" sz="2000" dirty="0" smtClean="0"/>
          </a:p>
        </p:txBody>
      </p:sp>
    </p:spTree>
    <p:extLst>
      <p:ext uri="{BB962C8B-B14F-4D97-AF65-F5344CB8AC3E}">
        <p14:creationId xmlns:p14="http://schemas.microsoft.com/office/powerpoint/2010/main" val="186037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fade">
                                      <p:cBhvr>
                                        <p:cTn id="7" dur="1000"/>
                                        <p:tgtEl>
                                          <p:spTgt spid="40963">
                                            <p:txEl>
                                              <p:pRg st="0" end="0"/>
                                            </p:txEl>
                                          </p:spTgt>
                                        </p:tgtEl>
                                      </p:cBhvr>
                                    </p:animEffect>
                                    <p:anim calcmode="lin" valueType="num">
                                      <p:cBhvr>
                                        <p:cTn id="8" dur="10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09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63">
                                            <p:txEl>
                                              <p:pRg st="1" end="1"/>
                                            </p:txEl>
                                          </p:spTgt>
                                        </p:tgtEl>
                                        <p:attrNameLst>
                                          <p:attrName>style.visibility</p:attrName>
                                        </p:attrNameLst>
                                      </p:cBhvr>
                                      <p:to>
                                        <p:strVal val="visible"/>
                                      </p:to>
                                    </p:set>
                                    <p:animEffect transition="in" filter="fade">
                                      <p:cBhvr>
                                        <p:cTn id="14" dur="1000"/>
                                        <p:tgtEl>
                                          <p:spTgt spid="40963">
                                            <p:txEl>
                                              <p:pRg st="1" end="1"/>
                                            </p:txEl>
                                          </p:spTgt>
                                        </p:tgtEl>
                                      </p:cBhvr>
                                    </p:animEffect>
                                    <p:anim calcmode="lin" valueType="num">
                                      <p:cBhvr>
                                        <p:cTn id="15" dur="10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09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0963">
                                            <p:txEl>
                                              <p:pRg st="2" end="2"/>
                                            </p:txEl>
                                          </p:spTgt>
                                        </p:tgtEl>
                                        <p:attrNameLst>
                                          <p:attrName>style.visibility</p:attrName>
                                        </p:attrNameLst>
                                      </p:cBhvr>
                                      <p:to>
                                        <p:strVal val="visible"/>
                                      </p:to>
                                    </p:set>
                                    <p:animEffect transition="in" filter="fade">
                                      <p:cBhvr>
                                        <p:cTn id="21" dur="1000"/>
                                        <p:tgtEl>
                                          <p:spTgt spid="40963">
                                            <p:txEl>
                                              <p:pRg st="2" end="2"/>
                                            </p:txEl>
                                          </p:spTgt>
                                        </p:tgtEl>
                                      </p:cBhvr>
                                    </p:animEffect>
                                    <p:anim calcmode="lin" valueType="num">
                                      <p:cBhvr>
                                        <p:cTn id="22" dur="1000" fill="hold"/>
                                        <p:tgtEl>
                                          <p:spTgt spid="409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09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0963">
                                            <p:txEl>
                                              <p:pRg st="3" end="3"/>
                                            </p:txEl>
                                          </p:spTgt>
                                        </p:tgtEl>
                                        <p:attrNameLst>
                                          <p:attrName>style.visibility</p:attrName>
                                        </p:attrNameLst>
                                      </p:cBhvr>
                                      <p:to>
                                        <p:strVal val="visible"/>
                                      </p:to>
                                    </p:set>
                                    <p:animEffect transition="in" filter="fade">
                                      <p:cBhvr>
                                        <p:cTn id="28" dur="1000"/>
                                        <p:tgtEl>
                                          <p:spTgt spid="40963">
                                            <p:txEl>
                                              <p:pRg st="3" end="3"/>
                                            </p:txEl>
                                          </p:spTgt>
                                        </p:tgtEl>
                                      </p:cBhvr>
                                    </p:animEffect>
                                    <p:anim calcmode="lin" valueType="num">
                                      <p:cBhvr>
                                        <p:cTn id="29" dur="1000" fill="hold"/>
                                        <p:tgtEl>
                                          <p:spTgt spid="409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096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1026"/>
          <p:cNvSpPr>
            <a:spLocks noGrp="1" noChangeArrowheads="1"/>
          </p:cNvSpPr>
          <p:nvPr>
            <p:ph type="title" idx="4294967295"/>
          </p:nvPr>
        </p:nvSpPr>
        <p:spPr>
          <a:xfrm>
            <a:off x="332656" y="123478"/>
            <a:ext cx="4005064" cy="857250"/>
          </a:xfrm>
        </p:spPr>
        <p:txBody>
          <a:bodyPr/>
          <a:lstStyle/>
          <a:p>
            <a:pPr eaLnBrk="1" hangingPunct="1">
              <a:defRPr/>
            </a:pPr>
            <a:r>
              <a:rPr lang="zh-CN" altLang="en-US" sz="2400" dirty="0" smtClean="0">
                <a:solidFill>
                  <a:srgbClr val="0000FF"/>
                </a:solidFill>
              </a:rPr>
              <a:t>推理示例</a:t>
            </a:r>
            <a:r>
              <a:rPr lang="en-US" altLang="zh-CN" sz="2400" dirty="0" smtClean="0">
                <a:effectLst>
                  <a:outerShdw blurRad="38100" dist="38100" dir="2700000" algn="tl">
                    <a:srgbClr val="C0C0C0"/>
                  </a:outerShdw>
                </a:effectLst>
                <a:latin typeface="Arial" panose="020B0604020202020204" pitchFamily="34" charset="0"/>
              </a:rPr>
              <a:t>—</a:t>
            </a:r>
            <a:r>
              <a:rPr lang="zh-CN" altLang="en-US" sz="2400" dirty="0" smtClean="0"/>
              <a:t>马普尔小姐探案</a:t>
            </a:r>
          </a:p>
        </p:txBody>
      </p:sp>
      <p:sp>
        <p:nvSpPr>
          <p:cNvPr id="43011" name="Rectangle 1027"/>
          <p:cNvSpPr>
            <a:spLocks noGrp="1" noChangeArrowheads="1"/>
          </p:cNvSpPr>
          <p:nvPr>
            <p:ph type="body" idx="4294967295"/>
          </p:nvPr>
        </p:nvSpPr>
        <p:spPr>
          <a:xfrm>
            <a:off x="0" y="1200150"/>
            <a:ext cx="6172200" cy="3394075"/>
          </a:xfrm>
        </p:spPr>
        <p:txBody>
          <a:bodyPr/>
          <a:lstStyle/>
          <a:p>
            <a:pPr eaLnBrk="1" hangingPunct="1"/>
            <a:r>
              <a:rPr lang="zh-CN" altLang="en-US" sz="2000" dirty="0" smtClean="0"/>
              <a:t>阿加莎</a:t>
            </a:r>
            <a:r>
              <a:rPr lang="en-US" altLang="zh-CN" sz="2000" dirty="0" smtClean="0"/>
              <a:t>.</a:t>
            </a:r>
            <a:r>
              <a:rPr lang="zh-CN" altLang="en-US" sz="2000" dirty="0" smtClean="0"/>
              <a:t>克里斯蒂侦探小说改编的电视剧</a:t>
            </a:r>
            <a:r>
              <a:rPr lang="zh-CN" altLang="en-US" sz="2000" dirty="0" smtClean="0">
                <a:latin typeface="Arial" panose="020B0604020202020204" pitchFamily="34" charset="0"/>
              </a:rPr>
              <a:t>“</a:t>
            </a:r>
            <a:r>
              <a:rPr lang="zh-CN" altLang="en-US" sz="2000" dirty="0" smtClean="0"/>
              <a:t>马普尔小姐探案</a:t>
            </a:r>
            <a:r>
              <a:rPr lang="zh-CN" altLang="en-US" sz="2000" dirty="0" smtClean="0">
                <a:latin typeface="Arial" panose="020B0604020202020204" pitchFamily="34" charset="0"/>
              </a:rPr>
              <a:t>”</a:t>
            </a:r>
            <a:endParaRPr lang="zh-CN" altLang="en-US" sz="2000" dirty="0" smtClean="0"/>
          </a:p>
          <a:p>
            <a:pPr eaLnBrk="1" hangingPunct="1"/>
            <a:r>
              <a:rPr lang="zh-CN" altLang="en-US" sz="2000" dirty="0" smtClean="0"/>
              <a:t>马克和约尔是孪生兄弟</a:t>
            </a:r>
          </a:p>
          <a:p>
            <a:pPr eaLnBrk="1" hangingPunct="1"/>
            <a:r>
              <a:rPr lang="zh-CN" altLang="en-US" sz="2000" dirty="0" smtClean="0"/>
              <a:t>谁是作案者：马克或约尔？</a:t>
            </a:r>
          </a:p>
          <a:p>
            <a:pPr eaLnBrk="1" hangingPunct="1"/>
            <a:r>
              <a:rPr lang="zh-CN" altLang="en-US" sz="2000" dirty="0" smtClean="0"/>
              <a:t>马普尔小姐的结论</a:t>
            </a:r>
          </a:p>
        </p:txBody>
      </p:sp>
    </p:spTree>
    <p:extLst>
      <p:ext uri="{BB962C8B-B14F-4D97-AF65-F5344CB8AC3E}">
        <p14:creationId xmlns:p14="http://schemas.microsoft.com/office/powerpoint/2010/main" val="238338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fade">
                                      <p:cBhvr>
                                        <p:cTn id="7" dur="1000"/>
                                        <p:tgtEl>
                                          <p:spTgt spid="43011">
                                            <p:txEl>
                                              <p:pRg st="0" end="0"/>
                                            </p:txEl>
                                          </p:spTgt>
                                        </p:tgtEl>
                                      </p:cBhvr>
                                    </p:animEffect>
                                    <p:anim calcmode="lin" valueType="num">
                                      <p:cBhvr>
                                        <p:cTn id="8" dur="10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0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011">
                                            <p:txEl>
                                              <p:pRg st="1" end="1"/>
                                            </p:txEl>
                                          </p:spTgt>
                                        </p:tgtEl>
                                        <p:attrNameLst>
                                          <p:attrName>style.visibility</p:attrName>
                                        </p:attrNameLst>
                                      </p:cBhvr>
                                      <p:to>
                                        <p:strVal val="visible"/>
                                      </p:to>
                                    </p:set>
                                    <p:animEffect transition="in" filter="fade">
                                      <p:cBhvr>
                                        <p:cTn id="14" dur="1000"/>
                                        <p:tgtEl>
                                          <p:spTgt spid="43011">
                                            <p:txEl>
                                              <p:pRg st="1" end="1"/>
                                            </p:txEl>
                                          </p:spTgt>
                                        </p:tgtEl>
                                      </p:cBhvr>
                                    </p:animEffect>
                                    <p:anim calcmode="lin" valueType="num">
                                      <p:cBhvr>
                                        <p:cTn id="15" dur="10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0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011">
                                            <p:txEl>
                                              <p:pRg st="2" end="2"/>
                                            </p:txEl>
                                          </p:spTgt>
                                        </p:tgtEl>
                                        <p:attrNameLst>
                                          <p:attrName>style.visibility</p:attrName>
                                        </p:attrNameLst>
                                      </p:cBhvr>
                                      <p:to>
                                        <p:strVal val="visible"/>
                                      </p:to>
                                    </p:set>
                                    <p:animEffect transition="in" filter="fade">
                                      <p:cBhvr>
                                        <p:cTn id="21" dur="1000"/>
                                        <p:tgtEl>
                                          <p:spTgt spid="43011">
                                            <p:txEl>
                                              <p:pRg st="2" end="2"/>
                                            </p:txEl>
                                          </p:spTgt>
                                        </p:tgtEl>
                                      </p:cBhvr>
                                    </p:animEffect>
                                    <p:anim calcmode="lin" valueType="num">
                                      <p:cBhvr>
                                        <p:cTn id="22" dur="10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30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3011">
                                            <p:txEl>
                                              <p:pRg st="3" end="3"/>
                                            </p:txEl>
                                          </p:spTgt>
                                        </p:tgtEl>
                                        <p:attrNameLst>
                                          <p:attrName>style.visibility</p:attrName>
                                        </p:attrNameLst>
                                      </p:cBhvr>
                                      <p:to>
                                        <p:strVal val="visible"/>
                                      </p:to>
                                    </p:set>
                                    <p:animEffect transition="in" filter="fade">
                                      <p:cBhvr>
                                        <p:cTn id="28" dur="1000"/>
                                        <p:tgtEl>
                                          <p:spTgt spid="43011">
                                            <p:txEl>
                                              <p:pRg st="3" end="3"/>
                                            </p:txEl>
                                          </p:spTgt>
                                        </p:tgtEl>
                                      </p:cBhvr>
                                    </p:animEffect>
                                    <p:anim calcmode="lin" valueType="num">
                                      <p:cBhvr>
                                        <p:cTn id="29" dur="10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30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F:\GWYan's Pictures\图标集\defaulticon\icons\png\256x256\check.png"/>
          <p:cNvPicPr>
            <a:picLocks noChangeAspect="1" noChangeArrowheads="1"/>
          </p:cNvPicPr>
          <p:nvPr/>
        </p:nvPicPr>
        <p:blipFill>
          <a:blip r:embed="rId2" cstate="screen">
            <a:duotone>
              <a:schemeClr val="accent2">
                <a:shade val="45000"/>
                <a:satMod val="135000"/>
              </a:schemeClr>
              <a:prstClr val="white"/>
            </a:duotone>
          </a:blip>
          <a:srcRect/>
          <a:stretch>
            <a:fillRect/>
          </a:stretch>
        </p:blipFill>
        <p:spPr bwMode="auto">
          <a:xfrm>
            <a:off x="4929198" y="1808227"/>
            <a:ext cx="1928802" cy="2732480"/>
          </a:xfrm>
          <a:prstGeom prst="rect">
            <a:avLst/>
          </a:prstGeom>
          <a:noFill/>
        </p:spPr>
      </p:pic>
      <p:sp>
        <p:nvSpPr>
          <p:cNvPr id="19" name="矩形 18"/>
          <p:cNvSpPr/>
          <p:nvPr/>
        </p:nvSpPr>
        <p:spPr>
          <a:xfrm>
            <a:off x="4509120" y="1275606"/>
            <a:ext cx="2196704" cy="310753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051" name="Picture 3" descr="F:\GWYan's Pictures\图标集\defaulticon\icons\png\256x256\justice.png"/>
          <p:cNvPicPr>
            <a:picLocks noChangeAspect="1" noChangeArrowheads="1"/>
          </p:cNvPicPr>
          <p:nvPr/>
        </p:nvPicPr>
        <p:blipFill>
          <a:blip r:embed="rId3" cstate="screen">
            <a:duotone>
              <a:schemeClr val="accent2">
                <a:shade val="45000"/>
                <a:satMod val="135000"/>
              </a:schemeClr>
              <a:prstClr val="white"/>
            </a:duotone>
          </a:blip>
          <a:stretch>
            <a:fillRect/>
          </a:stretch>
        </p:blipFill>
        <p:spPr bwMode="auto">
          <a:xfrm>
            <a:off x="1988840" y="2897484"/>
            <a:ext cx="422780" cy="422780"/>
          </a:xfrm>
          <a:prstGeom prst="roundRect">
            <a:avLst/>
          </a:prstGeom>
          <a:noFill/>
          <a:ln>
            <a:solidFill>
              <a:schemeClr val="accent2">
                <a:lumMod val="60000"/>
                <a:lumOff val="40000"/>
              </a:schemeClr>
            </a:solidFill>
          </a:ln>
        </p:spPr>
      </p:pic>
      <p:sp>
        <p:nvSpPr>
          <p:cNvPr id="7" name="矩形 6"/>
          <p:cNvSpPr/>
          <p:nvPr/>
        </p:nvSpPr>
        <p:spPr>
          <a:xfrm>
            <a:off x="1988840" y="773712"/>
            <a:ext cx="3429000" cy="2591415"/>
          </a:xfrm>
          <a:prstGeom prst="rect">
            <a:avLst/>
          </a:prstGeom>
        </p:spPr>
        <p:txBody>
          <a:bodyPr>
            <a:spAutoFit/>
          </a:bodyPr>
          <a:lstStyle/>
          <a:p>
            <a:pPr lvl="1" eaLnBrk="1" hangingPunct="1">
              <a:lnSpc>
                <a:spcPct val="200000"/>
              </a:lnSpc>
              <a:spcBef>
                <a:spcPts val="200"/>
              </a:spcBef>
              <a:defRPr/>
            </a:pPr>
            <a:r>
              <a:rPr lang="zh-CN" altLang="en-US" sz="2800" b="1" dirty="0" smtClean="0">
                <a:solidFill>
                  <a:schemeClr val="accent2">
                    <a:lumMod val="50000"/>
                  </a:schemeClr>
                </a:solidFill>
              </a:rPr>
              <a:t>消解</a:t>
            </a:r>
            <a:r>
              <a:rPr lang="zh-CN" altLang="en-US" sz="2800" b="1" dirty="0">
                <a:solidFill>
                  <a:schemeClr val="accent2">
                    <a:lumMod val="50000"/>
                  </a:schemeClr>
                </a:solidFill>
              </a:rPr>
              <a:t>原理</a:t>
            </a:r>
            <a:endParaRPr lang="en-US" altLang="zh-CN" sz="2800" b="1" dirty="0">
              <a:solidFill>
                <a:schemeClr val="accent2">
                  <a:lumMod val="50000"/>
                </a:schemeClr>
              </a:solidFill>
            </a:endParaRPr>
          </a:p>
          <a:p>
            <a:pPr lvl="1" eaLnBrk="1" hangingPunct="1">
              <a:lnSpc>
                <a:spcPct val="200000"/>
              </a:lnSpc>
              <a:spcBef>
                <a:spcPts val="200"/>
              </a:spcBef>
              <a:defRPr/>
            </a:pPr>
            <a:r>
              <a:rPr lang="zh-CN" altLang="en-US" sz="2800" b="1" dirty="0" smtClean="0">
                <a:solidFill>
                  <a:schemeClr val="accent2">
                    <a:lumMod val="50000"/>
                  </a:schemeClr>
                </a:solidFill>
              </a:rPr>
              <a:t>规则演绎系统</a:t>
            </a:r>
            <a:endParaRPr lang="en-US" altLang="zh-CN" sz="2800" b="1" dirty="0">
              <a:solidFill>
                <a:schemeClr val="accent2">
                  <a:lumMod val="50000"/>
                </a:schemeClr>
              </a:solidFill>
            </a:endParaRPr>
          </a:p>
          <a:p>
            <a:pPr lvl="1" eaLnBrk="1" hangingPunct="1">
              <a:lnSpc>
                <a:spcPct val="200000"/>
              </a:lnSpc>
              <a:spcBef>
                <a:spcPts val="200"/>
              </a:spcBef>
              <a:defRPr/>
            </a:pPr>
            <a:r>
              <a:rPr lang="zh-CN" altLang="en-US" sz="2800" b="1" dirty="0" smtClean="0">
                <a:solidFill>
                  <a:schemeClr val="accent2">
                    <a:lumMod val="50000"/>
                  </a:schemeClr>
                </a:solidFill>
              </a:rPr>
              <a:t>产生式系统</a:t>
            </a:r>
            <a:endParaRPr lang="en-US" altLang="zh-CN" sz="2800" b="1" dirty="0">
              <a:solidFill>
                <a:schemeClr val="accent2">
                  <a:lumMod val="50000"/>
                </a:schemeClr>
              </a:solidFill>
            </a:endParaRPr>
          </a:p>
        </p:txBody>
      </p:sp>
      <p:pic>
        <p:nvPicPr>
          <p:cNvPr id="18" name="Picture 2" descr="F:\GWYan's Pictures\图标集\defaulticon\icons\png\256x256\science.png"/>
          <p:cNvPicPr>
            <a:picLocks noChangeAspect="1" noChangeArrowheads="1"/>
          </p:cNvPicPr>
          <p:nvPr/>
        </p:nvPicPr>
        <p:blipFill>
          <a:blip r:embed="rId4" cstate="screen">
            <a:duotone>
              <a:schemeClr val="accent2">
                <a:shade val="45000"/>
                <a:satMod val="135000"/>
              </a:schemeClr>
              <a:prstClr val="white"/>
            </a:duotone>
          </a:blip>
          <a:srcRect/>
          <a:stretch>
            <a:fillRect/>
          </a:stretch>
        </p:blipFill>
        <p:spPr bwMode="auto">
          <a:xfrm>
            <a:off x="1988346" y="1115377"/>
            <a:ext cx="423274" cy="423274"/>
          </a:xfrm>
          <a:prstGeom prst="roundRect">
            <a:avLst/>
          </a:prstGeom>
          <a:noFill/>
          <a:ln>
            <a:solidFill>
              <a:schemeClr val="accent2">
                <a:lumMod val="60000"/>
                <a:lumOff val="40000"/>
              </a:schemeClr>
            </a:solidFill>
          </a:ln>
        </p:spPr>
      </p:pic>
      <p:sp>
        <p:nvSpPr>
          <p:cNvPr id="23" name="圆角矩形 22"/>
          <p:cNvSpPr/>
          <p:nvPr/>
        </p:nvSpPr>
        <p:spPr bwMode="auto">
          <a:xfrm>
            <a:off x="476672" y="195486"/>
            <a:ext cx="906017" cy="633233"/>
          </a:xfrm>
          <a:prstGeom prst="roundRect">
            <a:avLst/>
          </a:prstGeom>
          <a:no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5" name="Picture 2" descr="F:\GWYan's Pictures\图标集\defaulticon\icons\png\256x256\alarm.png"/>
          <p:cNvPicPr>
            <a:picLocks noChangeAspect="1" noChangeArrowheads="1"/>
          </p:cNvPicPr>
          <p:nvPr/>
        </p:nvPicPr>
        <p:blipFill>
          <a:blip r:embed="rId5" cstate="screen">
            <a:duotone>
              <a:schemeClr val="accent2">
                <a:shade val="45000"/>
                <a:satMod val="135000"/>
              </a:schemeClr>
              <a:prstClr val="white"/>
            </a:duotone>
          </a:blip>
          <a:srcRect/>
          <a:stretch>
            <a:fillRect/>
          </a:stretch>
        </p:blipFill>
        <p:spPr bwMode="auto">
          <a:xfrm>
            <a:off x="1988346" y="1967740"/>
            <a:ext cx="423274" cy="423274"/>
          </a:xfrm>
          <a:prstGeom prst="roundRect">
            <a:avLst/>
          </a:prstGeom>
          <a:noFill/>
          <a:ln>
            <a:solidFill>
              <a:schemeClr val="accent2">
                <a:lumMod val="60000"/>
                <a:lumOff val="40000"/>
              </a:schemeClr>
            </a:solidFill>
          </a:ln>
        </p:spPr>
      </p:pic>
      <p:sp>
        <p:nvSpPr>
          <p:cNvPr id="8" name="文本框 7"/>
          <p:cNvSpPr txBox="1"/>
          <p:nvPr/>
        </p:nvSpPr>
        <p:spPr>
          <a:xfrm>
            <a:off x="476671" y="250492"/>
            <a:ext cx="906017" cy="523220"/>
          </a:xfrm>
          <a:prstGeom prst="rect">
            <a:avLst/>
          </a:prstGeom>
          <a:noFill/>
        </p:spPr>
        <p:txBody>
          <a:bodyPr wrap="none" rtlCol="0">
            <a:spAutoFit/>
          </a:bodyPr>
          <a:lstStyle/>
          <a:p>
            <a:r>
              <a:rPr lang="zh-CN" altLang="en-US" sz="2800" b="1" dirty="0" smtClean="0"/>
              <a:t>目录</a:t>
            </a:r>
            <a:endParaRPr lang="zh-CN" altLang="en-US" sz="28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0" y="141090"/>
            <a:ext cx="4293096" cy="857250"/>
          </a:xfrm>
        </p:spPr>
        <p:txBody>
          <a:bodyPr/>
          <a:lstStyle/>
          <a:p>
            <a:pPr eaLnBrk="1" hangingPunct="1"/>
            <a:r>
              <a:rPr lang="zh-CN" altLang="en-US" sz="2400" smtClean="0">
                <a:solidFill>
                  <a:srgbClr val="0000FF"/>
                </a:solidFill>
              </a:rPr>
              <a:t>谁是马克谁是约尔？</a:t>
            </a:r>
          </a:p>
        </p:txBody>
      </p:sp>
      <p:pic>
        <p:nvPicPr>
          <p:cNvPr id="94211" name="Picture 3" descr="214"/>
          <p:cNvPicPr>
            <a:picLocks noChangeAspect="1" noChangeArrowheads="1"/>
          </p:cNvPicPr>
          <p:nvPr/>
        </p:nvPicPr>
        <p:blipFill>
          <a:blip r:embed="rId3">
            <a:extLst>
              <a:ext uri="{28A0092B-C50C-407E-A947-70E740481C1C}">
                <a14:useLocalDpi xmlns:a14="http://schemas.microsoft.com/office/drawing/2010/main" val="0"/>
              </a:ext>
            </a:extLst>
          </a:blip>
          <a:srcRect b="14063"/>
          <a:stretch>
            <a:fillRect/>
          </a:stretch>
        </p:blipFill>
        <p:spPr bwMode="auto">
          <a:xfrm>
            <a:off x="260747" y="789385"/>
            <a:ext cx="4572000" cy="216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4" descr="4738"/>
          <p:cNvPicPr>
            <a:picLocks noChangeAspect="1" noChangeArrowheads="1"/>
          </p:cNvPicPr>
          <p:nvPr/>
        </p:nvPicPr>
        <p:blipFill>
          <a:blip r:embed="rId4">
            <a:extLst>
              <a:ext uri="{28A0092B-C50C-407E-A947-70E740481C1C}">
                <a14:useLocalDpi xmlns:a14="http://schemas.microsoft.com/office/drawing/2010/main" val="0"/>
              </a:ext>
            </a:extLst>
          </a:blip>
          <a:srcRect l="21640" r="44089" b="19934"/>
          <a:stretch>
            <a:fillRect/>
          </a:stretch>
        </p:blipFill>
        <p:spPr bwMode="auto">
          <a:xfrm>
            <a:off x="2594372" y="1207294"/>
            <a:ext cx="22383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5" descr="4740"/>
          <p:cNvPicPr>
            <a:picLocks noChangeAspect="1" noChangeArrowheads="1"/>
          </p:cNvPicPr>
          <p:nvPr/>
        </p:nvPicPr>
        <p:blipFill>
          <a:blip r:embed="rId5">
            <a:extLst>
              <a:ext uri="{28A0092B-C50C-407E-A947-70E740481C1C}">
                <a14:useLocalDpi xmlns:a14="http://schemas.microsoft.com/office/drawing/2010/main" val="0"/>
              </a:ext>
            </a:extLst>
          </a:blip>
          <a:srcRect l="34636" t="6439" r="31094" b="13495"/>
          <a:stretch>
            <a:fillRect/>
          </a:stretch>
        </p:blipFill>
        <p:spPr bwMode="auto">
          <a:xfrm>
            <a:off x="4508897" y="2247901"/>
            <a:ext cx="2070497" cy="266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443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4211"/>
                                        </p:tgtEl>
                                        <p:attrNameLst>
                                          <p:attrName>style.visibility</p:attrName>
                                        </p:attrNameLst>
                                      </p:cBhvr>
                                      <p:to>
                                        <p:strVal val="visible"/>
                                      </p:to>
                                    </p:set>
                                    <p:animEffect transition="in" filter="blinds(horizontal)">
                                      <p:cBhvr>
                                        <p:cTn id="7" dur="500"/>
                                        <p:tgtEl>
                                          <p:spTgt spid="942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4212"/>
                                        </p:tgtEl>
                                        <p:attrNameLst>
                                          <p:attrName>style.visibility</p:attrName>
                                        </p:attrNameLst>
                                      </p:cBhvr>
                                      <p:to>
                                        <p:strVal val="visible"/>
                                      </p:to>
                                    </p:set>
                                    <p:animEffect transition="in" filter="blinds(horizontal)">
                                      <p:cBhvr>
                                        <p:cTn id="12" dur="500"/>
                                        <p:tgtEl>
                                          <p:spTgt spid="942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4213"/>
                                        </p:tgtEl>
                                        <p:attrNameLst>
                                          <p:attrName>style.visibility</p:attrName>
                                        </p:attrNameLst>
                                      </p:cBhvr>
                                      <p:to>
                                        <p:strVal val="visible"/>
                                      </p:to>
                                    </p:set>
                                    <p:animEffect transition="in" filter="blinds(horizontal)">
                                      <p:cBhvr>
                                        <p:cTn id="17" dur="500"/>
                                        <p:tgtEl>
                                          <p:spTgt spid="94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0" y="80009"/>
            <a:ext cx="3429000" cy="857250"/>
          </a:xfrm>
        </p:spPr>
        <p:txBody>
          <a:bodyPr/>
          <a:lstStyle/>
          <a:p>
            <a:pPr eaLnBrk="1" hangingPunct="1"/>
            <a:r>
              <a:rPr lang="zh-CN" altLang="en-US" sz="2400" smtClean="0">
                <a:solidFill>
                  <a:srgbClr val="0000FF"/>
                </a:solidFill>
              </a:rPr>
              <a:t>马普尔小姐的推理过程</a:t>
            </a:r>
          </a:p>
        </p:txBody>
      </p:sp>
      <p:sp>
        <p:nvSpPr>
          <p:cNvPr id="46083" name="Rectangle 3"/>
          <p:cNvSpPr>
            <a:spLocks noGrp="1" noChangeArrowheads="1"/>
          </p:cNvSpPr>
          <p:nvPr>
            <p:ph type="body" idx="4294967295"/>
          </p:nvPr>
        </p:nvSpPr>
        <p:spPr>
          <a:xfrm>
            <a:off x="811213" y="735013"/>
            <a:ext cx="6046787" cy="2268537"/>
          </a:xfrm>
        </p:spPr>
        <p:txBody>
          <a:bodyPr/>
          <a:lstStyle/>
          <a:p>
            <a:pPr eaLnBrk="1" hangingPunct="1"/>
            <a:r>
              <a:rPr lang="zh-CN" altLang="en-US" dirty="0" smtClean="0"/>
              <a:t>观察结果</a:t>
            </a:r>
          </a:p>
          <a:p>
            <a:pPr lvl="1" eaLnBrk="1" hangingPunct="1"/>
            <a:r>
              <a:rPr lang="zh-CN" altLang="en-US" dirty="0" smtClean="0"/>
              <a:t>马克是右撇子，手表戴在左手</a:t>
            </a:r>
          </a:p>
          <a:p>
            <a:pPr lvl="1" eaLnBrk="1" hangingPunct="1"/>
            <a:r>
              <a:rPr lang="zh-CN" altLang="en-US" dirty="0" smtClean="0"/>
              <a:t>约尔是左撇子，手表戴在右手</a:t>
            </a:r>
          </a:p>
          <a:p>
            <a:pPr eaLnBrk="1" hangingPunct="1"/>
            <a:r>
              <a:rPr lang="zh-CN" altLang="en-US" dirty="0" smtClean="0"/>
              <a:t>推理规则</a:t>
            </a:r>
          </a:p>
          <a:p>
            <a:pPr lvl="1" eaLnBrk="1" hangingPunct="1"/>
            <a:r>
              <a:rPr lang="zh-CN" altLang="en-US" dirty="0" smtClean="0"/>
              <a:t>如果手表戴在左手，那么他是马克</a:t>
            </a:r>
          </a:p>
          <a:p>
            <a:pPr lvl="1" eaLnBrk="1" hangingPunct="1"/>
            <a:r>
              <a:rPr lang="zh-CN" altLang="en-US" dirty="0" smtClean="0"/>
              <a:t>如果手表戴在右手，那么他是约尔</a:t>
            </a:r>
          </a:p>
        </p:txBody>
      </p:sp>
      <p:sp>
        <p:nvSpPr>
          <p:cNvPr id="96264" name="Rectangle 8"/>
          <p:cNvSpPr>
            <a:spLocks noChangeArrowheads="1"/>
          </p:cNvSpPr>
          <p:nvPr/>
        </p:nvSpPr>
        <p:spPr bwMode="auto">
          <a:xfrm>
            <a:off x="459581" y="3658554"/>
            <a:ext cx="5616179" cy="119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ClrTx/>
              <a:buSzTx/>
              <a:buFontTx/>
              <a:buNone/>
            </a:pPr>
            <a:r>
              <a:rPr lang="zh-CN" altLang="en-US" sz="2100" b="1" dirty="0">
                <a:solidFill>
                  <a:srgbClr val="0000FF"/>
                </a:solidFill>
                <a:latin typeface="Arial" panose="020B0604020202020204" pitchFamily="34" charset="0"/>
              </a:rPr>
              <a:t>人类的推理可以理解语义</a:t>
            </a:r>
          </a:p>
          <a:p>
            <a:pPr eaLnBrk="1" hangingPunct="1">
              <a:buClrTx/>
              <a:buSzTx/>
              <a:buFontTx/>
              <a:buNone/>
            </a:pPr>
            <a:r>
              <a:rPr lang="zh-CN" altLang="en-US" sz="2100" b="1" dirty="0">
                <a:solidFill>
                  <a:srgbClr val="0000FF"/>
                </a:solidFill>
                <a:latin typeface="Arial" panose="020B0604020202020204" pitchFamily="34" charset="0"/>
              </a:rPr>
              <a:t>机器如何进行这样类似的推理？</a:t>
            </a:r>
          </a:p>
          <a:p>
            <a:pPr eaLnBrk="1" hangingPunct="1">
              <a:buClrTx/>
              <a:buSzTx/>
              <a:buFontTx/>
              <a:buNone/>
            </a:pPr>
            <a:r>
              <a:rPr lang="zh-CN" altLang="en-US" sz="2100" b="1" dirty="0">
                <a:solidFill>
                  <a:srgbClr val="0000FF"/>
                </a:solidFill>
                <a:latin typeface="Arial" panose="020B0604020202020204" pitchFamily="34" charset="0"/>
              </a:rPr>
              <a:t>需要将推理的过程与理解分割开，将其形式化</a:t>
            </a:r>
          </a:p>
        </p:txBody>
      </p:sp>
      <p:pic>
        <p:nvPicPr>
          <p:cNvPr id="96265" name="Picture 9" descr="4738"/>
          <p:cNvPicPr>
            <a:picLocks noChangeAspect="1" noChangeArrowheads="1"/>
          </p:cNvPicPr>
          <p:nvPr/>
        </p:nvPicPr>
        <p:blipFill>
          <a:blip r:embed="rId6">
            <a:extLst>
              <a:ext uri="{28A0092B-C50C-407E-A947-70E740481C1C}">
                <a14:useLocalDpi xmlns:a14="http://schemas.microsoft.com/office/drawing/2010/main" val="0"/>
              </a:ext>
            </a:extLst>
          </a:blip>
          <a:srcRect l="21640" t="3015" r="44089" b="23347"/>
          <a:stretch>
            <a:fillRect/>
          </a:stretch>
        </p:blipFill>
        <p:spPr bwMode="auto">
          <a:xfrm>
            <a:off x="639409" y="937259"/>
            <a:ext cx="2238375" cy="264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6" name="Picture 10" descr="4740"/>
          <p:cNvPicPr>
            <a:picLocks noChangeAspect="1" noChangeArrowheads="1"/>
          </p:cNvPicPr>
          <p:nvPr/>
        </p:nvPicPr>
        <p:blipFill>
          <a:blip r:embed="rId7">
            <a:extLst>
              <a:ext uri="{28A0092B-C50C-407E-A947-70E740481C1C}">
                <a14:useLocalDpi xmlns:a14="http://schemas.microsoft.com/office/drawing/2010/main" val="0"/>
              </a:ext>
            </a:extLst>
          </a:blip>
          <a:srcRect l="34636" t="6439" r="31094" b="13495"/>
          <a:stretch>
            <a:fillRect/>
          </a:stretch>
        </p:blipFill>
        <p:spPr bwMode="auto">
          <a:xfrm>
            <a:off x="3272078" y="914896"/>
            <a:ext cx="2070497" cy="266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7" name="Rectangle 11"/>
          <p:cNvSpPr>
            <a:spLocks noChangeArrowheads="1"/>
          </p:cNvSpPr>
          <p:nvPr/>
        </p:nvSpPr>
        <p:spPr bwMode="auto">
          <a:xfrm>
            <a:off x="459581" y="3020936"/>
            <a:ext cx="6045994" cy="54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100" dirty="0"/>
              <a:t>结论</a:t>
            </a:r>
          </a:p>
          <a:p>
            <a:pPr lvl="1" eaLnBrk="1" hangingPunct="1"/>
            <a:r>
              <a:rPr lang="zh-CN" altLang="en-US" sz="1800" dirty="0"/>
              <a:t>只是穿着不同衣服的同一个人</a:t>
            </a:r>
            <a:r>
              <a:rPr lang="en-US" altLang="zh-CN" sz="1800" dirty="0">
                <a:latin typeface="Arial" panose="020B0604020202020204" pitchFamily="34" charset="0"/>
              </a:rPr>
              <a:t>——</a:t>
            </a:r>
            <a:r>
              <a:rPr lang="zh-CN" altLang="en-US" sz="1800" dirty="0"/>
              <a:t>约尔</a:t>
            </a:r>
          </a:p>
        </p:txBody>
      </p:sp>
      <p:sp>
        <p:nvSpPr>
          <p:cNvPr id="96268" name="Oval 12"/>
          <p:cNvSpPr>
            <a:spLocks noChangeArrowheads="1"/>
          </p:cNvSpPr>
          <p:nvPr/>
        </p:nvSpPr>
        <p:spPr bwMode="auto">
          <a:xfrm>
            <a:off x="3645694" y="2625328"/>
            <a:ext cx="323850" cy="432197"/>
          </a:xfrm>
          <a:prstGeom prst="ellipse">
            <a:avLst/>
          </a:prstGeom>
          <a:noFill/>
          <a:ln w="381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96270" name="Oval 14"/>
          <p:cNvSpPr>
            <a:spLocks noChangeArrowheads="1"/>
          </p:cNvSpPr>
          <p:nvPr/>
        </p:nvSpPr>
        <p:spPr bwMode="auto">
          <a:xfrm>
            <a:off x="2240756" y="2733676"/>
            <a:ext cx="323850" cy="432197"/>
          </a:xfrm>
          <a:prstGeom prst="ellipse">
            <a:avLst/>
          </a:prstGeom>
          <a:noFill/>
          <a:ln w="381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744570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265"/>
                                        </p:tgtEl>
                                        <p:attrNameLst>
                                          <p:attrName>style.visibility</p:attrName>
                                        </p:attrNameLst>
                                      </p:cBhvr>
                                      <p:to>
                                        <p:strVal val="visible"/>
                                      </p:to>
                                    </p:set>
                                    <p:animEffect transition="in" filter="blinds(horizontal)">
                                      <p:cBhvr>
                                        <p:cTn id="7" dur="500"/>
                                        <p:tgtEl>
                                          <p:spTgt spid="9626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96266"/>
                                        </p:tgtEl>
                                        <p:attrNameLst>
                                          <p:attrName>style.visibility</p:attrName>
                                        </p:attrNameLst>
                                      </p:cBhvr>
                                      <p:to>
                                        <p:strVal val="visible"/>
                                      </p:to>
                                    </p:set>
                                    <p:animEffect transition="in" filter="blinds(horizontal)">
                                      <p:cBhvr>
                                        <p:cTn id="11" dur="500"/>
                                        <p:tgtEl>
                                          <p:spTgt spid="962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6268"/>
                                        </p:tgtEl>
                                        <p:attrNameLst>
                                          <p:attrName>style.visibility</p:attrName>
                                        </p:attrNameLst>
                                      </p:cBhvr>
                                      <p:to>
                                        <p:strVal val="visible"/>
                                      </p:to>
                                    </p:set>
                                    <p:animEffect transition="in" filter="wipe(up)">
                                      <p:cBhvr>
                                        <p:cTn id="16" dur="500"/>
                                        <p:tgtEl>
                                          <p:spTgt spid="9626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6270"/>
                                        </p:tgtEl>
                                        <p:attrNameLst>
                                          <p:attrName>style.visibility</p:attrName>
                                        </p:attrNameLst>
                                      </p:cBhvr>
                                      <p:to>
                                        <p:strVal val="visible"/>
                                      </p:to>
                                    </p:set>
                                    <p:animEffect transition="in" filter="wipe(up)">
                                      <p:cBhvr>
                                        <p:cTn id="21" dur="500"/>
                                        <p:tgtEl>
                                          <p:spTgt spid="9627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nodeType="clickEffect">
                                  <p:stCondLst>
                                    <p:cond delay="0"/>
                                  </p:stCondLst>
                                  <p:childTnLst>
                                    <p:set>
                                      <p:cBhvr>
                                        <p:cTn id="25" dur="1" fill="hold">
                                          <p:stCondLst>
                                            <p:cond delay="0"/>
                                          </p:stCondLst>
                                        </p:cTn>
                                        <p:tgtEl>
                                          <p:spTgt spid="96265"/>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96266"/>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9627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96268"/>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6267"/>
                                        </p:tgtEl>
                                        <p:attrNameLst>
                                          <p:attrName>style.visibility</p:attrName>
                                        </p:attrNameLst>
                                      </p:cBhvr>
                                      <p:to>
                                        <p:strVal val="visible"/>
                                      </p:to>
                                    </p:set>
                                    <p:animEffect transition="in" filter="blinds(horizontal)">
                                      <p:cBhvr>
                                        <p:cTn id="36" dur="500"/>
                                        <p:tgtEl>
                                          <p:spTgt spid="9626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96264">
                                            <p:txEl>
                                              <p:pRg st="0" end="0"/>
                                            </p:txEl>
                                          </p:spTgt>
                                        </p:tgtEl>
                                        <p:attrNameLst>
                                          <p:attrName>style.visibility</p:attrName>
                                        </p:attrNameLst>
                                      </p:cBhvr>
                                      <p:to>
                                        <p:strVal val="visible"/>
                                      </p:to>
                                    </p:set>
                                    <p:animEffect transition="in" filter="blinds(horizontal)">
                                      <p:cBhvr>
                                        <p:cTn id="41" dur="500"/>
                                        <p:tgtEl>
                                          <p:spTgt spid="9626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96264">
                                            <p:txEl>
                                              <p:pRg st="1" end="1"/>
                                            </p:txEl>
                                          </p:spTgt>
                                        </p:tgtEl>
                                        <p:attrNameLst>
                                          <p:attrName>style.visibility</p:attrName>
                                        </p:attrNameLst>
                                      </p:cBhvr>
                                      <p:to>
                                        <p:strVal val="visible"/>
                                      </p:to>
                                    </p:set>
                                    <p:animEffect transition="in" filter="blinds(horizontal)">
                                      <p:cBhvr>
                                        <p:cTn id="46" dur="500"/>
                                        <p:tgtEl>
                                          <p:spTgt spid="96264">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6264">
                                            <p:txEl>
                                              <p:pRg st="2" end="2"/>
                                            </p:txEl>
                                          </p:spTgt>
                                        </p:tgtEl>
                                        <p:attrNameLst>
                                          <p:attrName>style.visibility</p:attrName>
                                        </p:attrNameLst>
                                      </p:cBhvr>
                                      <p:to>
                                        <p:strVal val="visible"/>
                                      </p:to>
                                    </p:set>
                                    <p:animEffect transition="in" filter="blinds(horizontal)">
                                      <p:cBhvr>
                                        <p:cTn id="51" dur="500"/>
                                        <p:tgtEl>
                                          <p:spTgt spid="962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4" grpId="0" build="p"/>
      <p:bldP spid="96267" grpId="0"/>
      <p:bldP spid="96268" grpId="0" animBg="1"/>
      <p:bldP spid="96268" grpId="1" animBg="1"/>
      <p:bldP spid="96270" grpId="0" animBg="1"/>
      <p:bldP spid="9627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201613" y="0"/>
            <a:ext cx="5845175" cy="523875"/>
          </a:xfrm>
        </p:spPr>
        <p:txBody>
          <a:bodyPr/>
          <a:lstStyle/>
          <a:p>
            <a:pPr eaLnBrk="1" hangingPunct="1"/>
            <a:r>
              <a:rPr lang="zh-CN" altLang="en-US" sz="2400" smtClean="0">
                <a:solidFill>
                  <a:srgbClr val="0000FF"/>
                </a:solidFill>
              </a:rPr>
              <a:t>推理的一般形式</a:t>
            </a:r>
          </a:p>
        </p:txBody>
      </p:sp>
      <p:sp>
        <p:nvSpPr>
          <p:cNvPr id="48131" name="Rectangle 3"/>
          <p:cNvSpPr>
            <a:spLocks noGrp="1" noChangeArrowheads="1"/>
          </p:cNvSpPr>
          <p:nvPr>
            <p:ph type="body" idx="4294967295"/>
          </p:nvPr>
        </p:nvSpPr>
        <p:spPr>
          <a:xfrm>
            <a:off x="0" y="735013"/>
            <a:ext cx="6046788" cy="4121150"/>
          </a:xfrm>
        </p:spPr>
        <p:txBody>
          <a:bodyPr/>
          <a:lstStyle/>
          <a:p>
            <a:pPr eaLnBrk="1" hangingPunct="1">
              <a:buFont typeface="Wingdings" panose="05000000000000000000" pitchFamily="2" charset="2"/>
              <a:buNone/>
            </a:pPr>
            <a:r>
              <a:rPr lang="zh-CN" altLang="en-US" sz="2000" dirty="0" smtClean="0"/>
              <a:t>	已知：</a:t>
            </a:r>
            <a:r>
              <a:rPr lang="zh-CN" altLang="en-US" sz="2000" i="1" dirty="0" smtClean="0"/>
              <a:t>事实</a:t>
            </a:r>
            <a:r>
              <a:rPr lang="en-US" altLang="zh-CN" sz="2000" dirty="0" smtClean="0"/>
              <a:t>1</a:t>
            </a:r>
            <a:r>
              <a:rPr lang="zh-CN" altLang="en-US" sz="2000" dirty="0" smtClean="0"/>
              <a:t>，</a:t>
            </a:r>
            <a:r>
              <a:rPr lang="zh-CN" altLang="en-US" sz="2000" i="1" dirty="0" smtClean="0"/>
              <a:t>事实</a:t>
            </a:r>
            <a:r>
              <a:rPr lang="en-US" altLang="zh-CN" sz="2000" dirty="0" smtClean="0"/>
              <a:t>2</a:t>
            </a:r>
            <a:r>
              <a:rPr lang="zh-CN" altLang="en-US" sz="2000" dirty="0" smtClean="0"/>
              <a:t>，</a:t>
            </a:r>
            <a:r>
              <a:rPr lang="en-US" altLang="zh-CN" sz="2000" dirty="0" smtClean="0">
                <a:latin typeface="Arial" panose="020B0604020202020204" pitchFamily="34" charset="0"/>
              </a:rPr>
              <a:t>…</a:t>
            </a:r>
            <a:endParaRPr lang="en-US" altLang="zh-CN" sz="2000" dirty="0" smtClean="0"/>
          </a:p>
          <a:p>
            <a:pPr eaLnBrk="1" hangingPunct="1">
              <a:buFont typeface="Wingdings" panose="05000000000000000000" pitchFamily="2" charset="2"/>
              <a:buNone/>
            </a:pPr>
            <a:r>
              <a:rPr lang="en-US" altLang="zh-CN" sz="2000" dirty="0" smtClean="0"/>
              <a:t>   		      </a:t>
            </a:r>
            <a:r>
              <a:rPr lang="zh-CN" altLang="en-US" sz="2000" dirty="0" smtClean="0">
                <a:solidFill>
                  <a:srgbClr val="FF0000"/>
                </a:solidFill>
              </a:rPr>
              <a:t>如果</a:t>
            </a:r>
            <a:r>
              <a:rPr lang="zh-CN" altLang="en-US" sz="2000" dirty="0" smtClean="0"/>
              <a:t> </a:t>
            </a:r>
            <a:r>
              <a:rPr lang="zh-CN" altLang="en-US" sz="2000" i="1" dirty="0" smtClean="0"/>
              <a:t>事实</a:t>
            </a:r>
            <a:r>
              <a:rPr lang="en-US" altLang="zh-CN" sz="2000" dirty="0" smtClean="0"/>
              <a:t>1  </a:t>
            </a:r>
            <a:r>
              <a:rPr lang="zh-CN" altLang="en-US" sz="2000" dirty="0" smtClean="0">
                <a:solidFill>
                  <a:srgbClr val="FF0000"/>
                </a:solidFill>
              </a:rPr>
              <a:t>那么</a:t>
            </a:r>
            <a:r>
              <a:rPr lang="zh-CN" altLang="en-US" sz="2000" dirty="0" smtClean="0"/>
              <a:t>  </a:t>
            </a:r>
            <a:r>
              <a:rPr lang="zh-CN" altLang="en-US" sz="2000" i="1" dirty="0" smtClean="0"/>
              <a:t>结论</a:t>
            </a:r>
            <a:r>
              <a:rPr lang="en-US" altLang="zh-CN" sz="2000" dirty="0" smtClean="0"/>
              <a:t>1</a:t>
            </a:r>
          </a:p>
          <a:p>
            <a:pPr eaLnBrk="1" hangingPunct="1">
              <a:buFont typeface="Wingdings" panose="05000000000000000000" pitchFamily="2" charset="2"/>
              <a:buNone/>
            </a:pPr>
            <a:r>
              <a:rPr lang="zh-CN" altLang="en-US" sz="2000" dirty="0" smtClean="0"/>
              <a:t>		      </a:t>
            </a:r>
            <a:r>
              <a:rPr lang="zh-CN" altLang="en-US" sz="2000" dirty="0" smtClean="0">
                <a:solidFill>
                  <a:srgbClr val="FF0000"/>
                </a:solidFill>
              </a:rPr>
              <a:t>如果</a:t>
            </a:r>
            <a:r>
              <a:rPr lang="zh-CN" altLang="en-US" sz="2000" dirty="0" smtClean="0"/>
              <a:t> </a:t>
            </a:r>
            <a:r>
              <a:rPr lang="zh-CN" altLang="en-US" sz="2000" i="1" dirty="0" smtClean="0"/>
              <a:t>事实</a:t>
            </a:r>
            <a:r>
              <a:rPr lang="en-US" altLang="zh-CN" sz="2000" dirty="0" smtClean="0"/>
              <a:t>2  </a:t>
            </a:r>
            <a:r>
              <a:rPr lang="zh-CN" altLang="en-US" sz="2000" dirty="0" smtClean="0">
                <a:solidFill>
                  <a:srgbClr val="FF0000"/>
                </a:solidFill>
              </a:rPr>
              <a:t>那么</a:t>
            </a:r>
            <a:r>
              <a:rPr lang="zh-CN" altLang="en-US" sz="2000" dirty="0" smtClean="0"/>
              <a:t>  </a:t>
            </a:r>
            <a:r>
              <a:rPr lang="zh-CN" altLang="en-US" sz="2000" i="1" dirty="0" smtClean="0"/>
              <a:t>结论</a:t>
            </a:r>
            <a:r>
              <a:rPr lang="en-US" altLang="zh-CN" sz="2000" dirty="0" smtClean="0"/>
              <a:t>2</a:t>
            </a:r>
          </a:p>
          <a:p>
            <a:pPr eaLnBrk="1" hangingPunct="1">
              <a:spcBef>
                <a:spcPct val="0"/>
              </a:spcBef>
              <a:buFont typeface="Wingdings" panose="05000000000000000000" pitchFamily="2" charset="2"/>
              <a:buNone/>
            </a:pPr>
            <a:r>
              <a:rPr lang="en-US" altLang="zh-CN" sz="2000" dirty="0" smtClean="0"/>
              <a:t>		       </a:t>
            </a:r>
            <a:r>
              <a:rPr lang="en-US" altLang="zh-CN" sz="2000" dirty="0" smtClean="0">
                <a:latin typeface="Arial" panose="020B0604020202020204" pitchFamily="34" charset="0"/>
              </a:rPr>
              <a:t>…</a:t>
            </a:r>
            <a:r>
              <a:rPr lang="en-US" altLang="zh-CN" sz="2000" dirty="0" smtClean="0"/>
              <a:t>.</a:t>
            </a:r>
          </a:p>
          <a:p>
            <a:pPr eaLnBrk="1" hangingPunct="1">
              <a:buFont typeface="Wingdings" panose="05000000000000000000" pitchFamily="2" charset="2"/>
              <a:buNone/>
            </a:pPr>
            <a:r>
              <a:rPr lang="zh-CN" altLang="en-US" sz="2000" dirty="0" smtClean="0"/>
              <a:t>	得到：</a:t>
            </a:r>
            <a:r>
              <a:rPr lang="zh-CN" altLang="en-US" sz="2000" i="1" dirty="0" smtClean="0"/>
              <a:t>结论</a:t>
            </a:r>
            <a:r>
              <a:rPr lang="en-US" altLang="zh-CN" sz="2000" dirty="0" smtClean="0"/>
              <a:t>1</a:t>
            </a:r>
            <a:r>
              <a:rPr lang="zh-CN" altLang="en-US" sz="2000" dirty="0" smtClean="0"/>
              <a:t>，</a:t>
            </a:r>
            <a:r>
              <a:rPr lang="zh-CN" altLang="en-US" sz="2000" i="1" dirty="0" smtClean="0"/>
              <a:t>结论</a:t>
            </a:r>
            <a:r>
              <a:rPr lang="en-US" altLang="zh-CN" sz="2000" dirty="0" smtClean="0"/>
              <a:t>2</a:t>
            </a:r>
            <a:r>
              <a:rPr lang="zh-CN" altLang="en-US" sz="2000" dirty="0" smtClean="0"/>
              <a:t>，</a:t>
            </a:r>
            <a:r>
              <a:rPr lang="en-US" altLang="zh-CN" sz="2000" dirty="0" smtClean="0">
                <a:latin typeface="Arial" panose="020B0604020202020204" pitchFamily="34" charset="0"/>
              </a:rPr>
              <a:t>…</a:t>
            </a:r>
            <a:endParaRPr lang="en-US" altLang="zh-CN" sz="2000" dirty="0" smtClean="0"/>
          </a:p>
          <a:p>
            <a:pPr eaLnBrk="1" hangingPunct="1"/>
            <a:r>
              <a:rPr lang="zh-CN" altLang="en-US" sz="2000" dirty="0" smtClean="0"/>
              <a:t>将事实与规则等抽象出来，不涉及具体内容，借助一些</a:t>
            </a:r>
            <a:r>
              <a:rPr lang="zh-CN" altLang="en-US" sz="2000" dirty="0" smtClean="0">
                <a:solidFill>
                  <a:srgbClr val="FF0000"/>
                </a:solidFill>
              </a:rPr>
              <a:t>符号</a:t>
            </a:r>
            <a:r>
              <a:rPr lang="zh-CN" altLang="en-US" sz="2000" dirty="0" smtClean="0"/>
              <a:t>来表示，推理过程可以被形式化</a:t>
            </a:r>
          </a:p>
          <a:p>
            <a:pPr eaLnBrk="1" hangingPunct="1">
              <a:buFont typeface="Wingdings" panose="05000000000000000000" pitchFamily="2" charset="2"/>
              <a:buNone/>
            </a:pPr>
            <a:r>
              <a:rPr lang="zh-CN" altLang="en-US" sz="2000" dirty="0" smtClean="0"/>
              <a:t>		 	</a:t>
            </a:r>
            <a:r>
              <a:rPr lang="en-US" altLang="zh-CN" sz="2000" dirty="0" smtClean="0"/>
              <a:t>P</a:t>
            </a:r>
            <a:r>
              <a:rPr lang="zh-CN" altLang="en-US" sz="2000" dirty="0" smtClean="0"/>
              <a:t>：某已知事实</a:t>
            </a:r>
          </a:p>
          <a:p>
            <a:pPr eaLnBrk="1" hangingPunct="1">
              <a:buFont typeface="Wingdings" panose="05000000000000000000" pitchFamily="2" charset="2"/>
              <a:buNone/>
            </a:pPr>
            <a:r>
              <a:rPr lang="en-US" altLang="zh-CN" sz="2000" dirty="0" smtClean="0"/>
              <a:t>		 	P→Q</a:t>
            </a:r>
            <a:r>
              <a:rPr lang="zh-CN" altLang="en-US" sz="2000" dirty="0" smtClean="0"/>
              <a:t>：如果 </a:t>
            </a:r>
            <a:r>
              <a:rPr lang="en-US" altLang="zh-CN" sz="2000" dirty="0" smtClean="0"/>
              <a:t>P </a:t>
            </a:r>
            <a:r>
              <a:rPr lang="zh-CN" altLang="en-US" sz="2000" dirty="0" smtClean="0"/>
              <a:t>那么 </a:t>
            </a:r>
            <a:r>
              <a:rPr lang="en-US" altLang="zh-CN" sz="2000" dirty="0" smtClean="0"/>
              <a:t>Q</a:t>
            </a:r>
          </a:p>
          <a:p>
            <a:pPr eaLnBrk="1" hangingPunct="1">
              <a:buFont typeface="Wingdings" panose="05000000000000000000" pitchFamily="2" charset="2"/>
              <a:buNone/>
            </a:pPr>
            <a:r>
              <a:rPr lang="en-US" altLang="zh-CN" sz="2000" dirty="0" smtClean="0"/>
              <a:t>	</a:t>
            </a:r>
            <a:r>
              <a:rPr lang="zh-CN" altLang="en-US" sz="2000" dirty="0" smtClean="0"/>
              <a:t>结论：	</a:t>
            </a:r>
            <a:r>
              <a:rPr lang="en-US" altLang="zh-CN" sz="2000" dirty="0" smtClean="0"/>
              <a:t>Q</a:t>
            </a:r>
          </a:p>
          <a:p>
            <a:pPr eaLnBrk="1" hangingPunct="1">
              <a:buFont typeface="Wingdings" panose="05000000000000000000" pitchFamily="2" charset="2"/>
              <a:buNone/>
            </a:pPr>
            <a:r>
              <a:rPr lang="en-US" altLang="zh-CN" sz="2000" dirty="0" smtClean="0"/>
              <a:t>	</a:t>
            </a:r>
            <a:r>
              <a:rPr lang="zh-CN" altLang="en-US" sz="2000" dirty="0" smtClean="0"/>
              <a:t>这个过程不需要直觉和解释</a:t>
            </a:r>
          </a:p>
        </p:txBody>
      </p:sp>
    </p:spTree>
    <p:extLst>
      <p:ext uri="{BB962C8B-B14F-4D97-AF65-F5344CB8AC3E}">
        <p14:creationId xmlns:p14="http://schemas.microsoft.com/office/powerpoint/2010/main" val="2541590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 calcmode="lin" valueType="num">
                                      <p:cBhvr additive="base">
                                        <p:cTn id="13" dur="500" fill="hold"/>
                                        <p:tgtEl>
                                          <p:spTgt spid="481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81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 calcmode="lin" valueType="num">
                                      <p:cBhvr additive="base">
                                        <p:cTn id="19" dur="500" fill="hold"/>
                                        <p:tgtEl>
                                          <p:spTgt spid="481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1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131">
                                            <p:txEl>
                                              <p:pRg st="3" end="3"/>
                                            </p:txEl>
                                          </p:spTgt>
                                        </p:tgtEl>
                                        <p:attrNameLst>
                                          <p:attrName>style.visibility</p:attrName>
                                        </p:attrNameLst>
                                      </p:cBhvr>
                                      <p:to>
                                        <p:strVal val="visible"/>
                                      </p:to>
                                    </p:set>
                                    <p:anim calcmode="lin" valueType="num">
                                      <p:cBhvr additive="base">
                                        <p:cTn id="25" dur="500" fill="hold"/>
                                        <p:tgtEl>
                                          <p:spTgt spid="4813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81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8131">
                                            <p:txEl>
                                              <p:pRg st="4" end="4"/>
                                            </p:txEl>
                                          </p:spTgt>
                                        </p:tgtEl>
                                        <p:attrNameLst>
                                          <p:attrName>style.visibility</p:attrName>
                                        </p:attrNameLst>
                                      </p:cBhvr>
                                      <p:to>
                                        <p:strVal val="visible"/>
                                      </p:to>
                                    </p:set>
                                    <p:anim calcmode="lin" valueType="num">
                                      <p:cBhvr additive="base">
                                        <p:cTn id="31" dur="500" fill="hold"/>
                                        <p:tgtEl>
                                          <p:spTgt spid="4813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81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8131">
                                            <p:txEl>
                                              <p:pRg st="5" end="5"/>
                                            </p:txEl>
                                          </p:spTgt>
                                        </p:tgtEl>
                                        <p:attrNameLst>
                                          <p:attrName>style.visibility</p:attrName>
                                        </p:attrNameLst>
                                      </p:cBhvr>
                                      <p:to>
                                        <p:strVal val="visible"/>
                                      </p:to>
                                    </p:set>
                                    <p:anim calcmode="lin" valueType="num">
                                      <p:cBhvr additive="base">
                                        <p:cTn id="37" dur="500" fill="hold"/>
                                        <p:tgtEl>
                                          <p:spTgt spid="4813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813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8131">
                                            <p:txEl>
                                              <p:pRg st="6" end="6"/>
                                            </p:txEl>
                                          </p:spTgt>
                                        </p:tgtEl>
                                        <p:attrNameLst>
                                          <p:attrName>style.visibility</p:attrName>
                                        </p:attrNameLst>
                                      </p:cBhvr>
                                      <p:to>
                                        <p:strVal val="visible"/>
                                      </p:to>
                                    </p:set>
                                    <p:anim calcmode="lin" valueType="num">
                                      <p:cBhvr additive="base">
                                        <p:cTn id="43" dur="500" fill="hold"/>
                                        <p:tgtEl>
                                          <p:spTgt spid="4813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13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8131">
                                            <p:txEl>
                                              <p:pRg st="7" end="7"/>
                                            </p:txEl>
                                          </p:spTgt>
                                        </p:tgtEl>
                                        <p:attrNameLst>
                                          <p:attrName>style.visibility</p:attrName>
                                        </p:attrNameLst>
                                      </p:cBhvr>
                                      <p:to>
                                        <p:strVal val="visible"/>
                                      </p:to>
                                    </p:set>
                                    <p:anim calcmode="lin" valueType="num">
                                      <p:cBhvr additive="base">
                                        <p:cTn id="49" dur="500" fill="hold"/>
                                        <p:tgtEl>
                                          <p:spTgt spid="4813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13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8131">
                                            <p:txEl>
                                              <p:pRg st="8" end="8"/>
                                            </p:txEl>
                                          </p:spTgt>
                                        </p:tgtEl>
                                        <p:attrNameLst>
                                          <p:attrName>style.visibility</p:attrName>
                                        </p:attrNameLst>
                                      </p:cBhvr>
                                      <p:to>
                                        <p:strVal val="visible"/>
                                      </p:to>
                                    </p:set>
                                    <p:anim calcmode="lin" valueType="num">
                                      <p:cBhvr additive="base">
                                        <p:cTn id="55" dur="500" fill="hold"/>
                                        <p:tgtEl>
                                          <p:spTgt spid="4813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813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8131">
                                            <p:txEl>
                                              <p:pRg st="9" end="9"/>
                                            </p:txEl>
                                          </p:spTgt>
                                        </p:tgtEl>
                                        <p:attrNameLst>
                                          <p:attrName>style.visibility</p:attrName>
                                        </p:attrNameLst>
                                      </p:cBhvr>
                                      <p:to>
                                        <p:strVal val="visible"/>
                                      </p:to>
                                    </p:set>
                                    <p:anim calcmode="lin" valueType="num">
                                      <p:cBhvr additive="base">
                                        <p:cTn id="61" dur="500" fill="hold"/>
                                        <p:tgtEl>
                                          <p:spTgt spid="48131">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813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330994" y="60549"/>
            <a:ext cx="6172200" cy="857250"/>
          </a:xfrm>
        </p:spPr>
        <p:txBody>
          <a:bodyPr/>
          <a:lstStyle/>
          <a:p>
            <a:pPr eaLnBrk="1" hangingPunct="1"/>
            <a:r>
              <a:rPr lang="zh-CN" altLang="en-US" sz="2400" dirty="0" smtClean="0">
                <a:solidFill>
                  <a:srgbClr val="0000FF"/>
                </a:solidFill>
              </a:rPr>
              <a:t>符号与形式语言</a:t>
            </a:r>
          </a:p>
        </p:txBody>
      </p:sp>
      <p:sp>
        <p:nvSpPr>
          <p:cNvPr id="50179" name="Rectangle 3"/>
          <p:cNvSpPr>
            <a:spLocks noGrp="1" noChangeArrowheads="1"/>
          </p:cNvSpPr>
          <p:nvPr>
            <p:ph type="body" idx="4294967295"/>
          </p:nvPr>
        </p:nvSpPr>
        <p:spPr>
          <a:xfrm>
            <a:off x="304404" y="875110"/>
            <a:ext cx="6208712" cy="3348038"/>
          </a:xfrm>
        </p:spPr>
        <p:txBody>
          <a:bodyPr/>
          <a:lstStyle/>
          <a:p>
            <a:pPr eaLnBrk="1" hangingPunct="1"/>
            <a:r>
              <a:rPr lang="zh-CN" altLang="en-US" sz="2000" dirty="0" smtClean="0"/>
              <a:t>自然语言不适合计算机处理</a:t>
            </a:r>
          </a:p>
          <a:p>
            <a:pPr lvl="1" eaLnBrk="1" hangingPunct="1"/>
            <a:r>
              <a:rPr lang="zh-CN" altLang="en-US" sz="2000" dirty="0" smtClean="0"/>
              <a:t>例：小王不方便接电话，他方便去了</a:t>
            </a:r>
          </a:p>
          <a:p>
            <a:pPr eaLnBrk="1" hangingPunct="1"/>
            <a:r>
              <a:rPr lang="zh-CN" altLang="en-US" sz="2000" dirty="0" smtClean="0"/>
              <a:t>需要一种无歧义，方便存储和表达的形式化符号表征体系</a:t>
            </a:r>
          </a:p>
          <a:p>
            <a:pPr lvl="1" eaLnBrk="1" hangingPunct="1"/>
            <a:r>
              <a:rPr lang="zh-CN" altLang="en-US" sz="2000" dirty="0" smtClean="0"/>
              <a:t>数理逻辑</a:t>
            </a:r>
          </a:p>
          <a:p>
            <a:pPr lvl="2" eaLnBrk="1" hangingPunct="1"/>
            <a:r>
              <a:rPr lang="zh-CN" altLang="en-US" sz="1600" dirty="0"/>
              <a:t>命题逻辑</a:t>
            </a:r>
          </a:p>
          <a:p>
            <a:pPr lvl="2" eaLnBrk="1" hangingPunct="1"/>
            <a:endParaRPr lang="en-US" altLang="zh-CN" sz="1600" dirty="0">
              <a:solidFill>
                <a:srgbClr val="FF0000"/>
              </a:solidFill>
            </a:endParaRPr>
          </a:p>
          <a:p>
            <a:pPr lvl="2" eaLnBrk="1" hangingPunct="1"/>
            <a:endParaRPr lang="en-US" altLang="zh-CN" sz="1600" dirty="0">
              <a:solidFill>
                <a:srgbClr val="FF0000"/>
              </a:solidFill>
            </a:endParaRPr>
          </a:p>
          <a:p>
            <a:pPr lvl="2" eaLnBrk="1" hangingPunct="1"/>
            <a:r>
              <a:rPr lang="zh-CN" altLang="en-US" sz="1600" dirty="0">
                <a:solidFill>
                  <a:srgbClr val="FF0000"/>
                </a:solidFill>
              </a:rPr>
              <a:t>谓词逻辑</a:t>
            </a:r>
          </a:p>
        </p:txBody>
      </p:sp>
      <p:sp>
        <p:nvSpPr>
          <p:cNvPr id="50180" name="矩形 1"/>
          <p:cNvSpPr>
            <a:spLocks noChangeArrowheads="1"/>
          </p:cNvSpPr>
          <p:nvPr/>
        </p:nvSpPr>
        <p:spPr bwMode="auto">
          <a:xfrm>
            <a:off x="1934852" y="2427734"/>
            <a:ext cx="436364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lvl="1" eaLnBrk="1" hangingPunct="1">
              <a:spcBef>
                <a:spcPct val="0"/>
              </a:spcBef>
              <a:buClrTx/>
              <a:buSzTx/>
              <a:buFontTx/>
              <a:buNone/>
            </a:pPr>
            <a:r>
              <a:rPr lang="zh-CN" altLang="en-US" sz="1350" dirty="0">
                <a:latin typeface="Arial" panose="020B0604020202020204" pitchFamily="34" charset="0"/>
                <a:ea typeface="宋体" panose="02010600030101010101" pitchFamily="2" charset="-122"/>
              </a:rPr>
              <a:t>如果今天不下雨，我就去你家      </a:t>
            </a:r>
            <a:r>
              <a:rPr lang="en-US" altLang="zh-CN" sz="1350" dirty="0" smtClean="0">
                <a:solidFill>
                  <a:srgbClr val="FF0000"/>
                </a:solidFill>
                <a:latin typeface="Arial" panose="020B0604020202020204" pitchFamily="34" charset="0"/>
                <a:ea typeface="宋体" panose="02010600030101010101" pitchFamily="2" charset="-122"/>
              </a:rPr>
              <a:t>~</a:t>
            </a:r>
            <a:r>
              <a:rPr lang="zh-CN" altLang="en-US" sz="1350" dirty="0" smtClean="0">
                <a:solidFill>
                  <a:srgbClr val="FF0000"/>
                </a:solidFill>
                <a:latin typeface="Arial" panose="020B0604020202020204" pitchFamily="34" charset="0"/>
                <a:ea typeface="宋体" panose="02010600030101010101" pitchFamily="2" charset="-122"/>
              </a:rPr>
              <a:t> </a:t>
            </a:r>
            <a:r>
              <a:rPr lang="en-US" altLang="zh-CN" sz="1350" dirty="0">
                <a:solidFill>
                  <a:srgbClr val="FF0000"/>
                </a:solidFill>
                <a:latin typeface="Arial" panose="020B0604020202020204" pitchFamily="34" charset="0"/>
                <a:ea typeface="宋体" panose="02010600030101010101" pitchFamily="2" charset="-122"/>
              </a:rPr>
              <a:t>P→Q</a:t>
            </a:r>
            <a:endParaRPr lang="zh-CN" altLang="en-US" sz="1350" dirty="0">
              <a:latin typeface="Arial" panose="020B0604020202020204" pitchFamily="34" charset="0"/>
              <a:ea typeface="宋体" panose="02010600030101010101" pitchFamily="2" charset="-122"/>
            </a:endParaRPr>
          </a:p>
          <a:p>
            <a:pPr lvl="1" eaLnBrk="1" hangingPunct="1">
              <a:spcBef>
                <a:spcPct val="0"/>
              </a:spcBef>
              <a:buClrTx/>
              <a:buSzTx/>
              <a:buFontTx/>
              <a:buNone/>
            </a:pPr>
            <a:r>
              <a:rPr lang="zh-CN" altLang="en-US" sz="1350" dirty="0">
                <a:latin typeface="Arial" panose="020B0604020202020204" pitchFamily="34" charset="0"/>
                <a:ea typeface="宋体" panose="02010600030101010101" pitchFamily="2" charset="-122"/>
              </a:rPr>
              <a:t>今天没有下雨		</a:t>
            </a:r>
            <a:r>
              <a:rPr lang="zh-CN" altLang="en-US" sz="1350" dirty="0" smtClean="0">
                <a:latin typeface="Arial" panose="020B0604020202020204" pitchFamily="34" charset="0"/>
                <a:ea typeface="宋体" panose="02010600030101010101" pitchFamily="2" charset="-122"/>
              </a:rPr>
              <a:t>     </a:t>
            </a:r>
            <a:r>
              <a:rPr lang="en-US" altLang="zh-CN" sz="1350" dirty="0" smtClean="0">
                <a:solidFill>
                  <a:srgbClr val="FF0000"/>
                </a:solidFill>
                <a:latin typeface="Arial" panose="020B0604020202020204" pitchFamily="34" charset="0"/>
                <a:ea typeface="宋体" panose="02010600030101010101" pitchFamily="2" charset="-122"/>
              </a:rPr>
              <a:t>~</a:t>
            </a:r>
            <a:r>
              <a:rPr lang="zh-CN" altLang="en-US" sz="1350" dirty="0" smtClean="0">
                <a:solidFill>
                  <a:srgbClr val="FF0000"/>
                </a:solidFill>
                <a:latin typeface="Arial" panose="020B0604020202020204" pitchFamily="34" charset="0"/>
                <a:ea typeface="宋体" panose="02010600030101010101" pitchFamily="2" charset="-122"/>
              </a:rPr>
              <a:t> </a:t>
            </a:r>
            <a:r>
              <a:rPr lang="en-US" altLang="zh-CN" sz="1350" dirty="0">
                <a:solidFill>
                  <a:srgbClr val="FF0000"/>
                </a:solidFill>
                <a:latin typeface="Arial" panose="020B0604020202020204" pitchFamily="34" charset="0"/>
                <a:ea typeface="宋体" panose="02010600030101010101" pitchFamily="2" charset="-122"/>
              </a:rPr>
              <a:t>P</a:t>
            </a:r>
          </a:p>
          <a:p>
            <a:pPr lvl="1" eaLnBrk="1" hangingPunct="1">
              <a:spcBef>
                <a:spcPct val="0"/>
              </a:spcBef>
              <a:buClrTx/>
              <a:buSzTx/>
              <a:buFontTx/>
              <a:buNone/>
            </a:pPr>
            <a:r>
              <a:rPr lang="zh-CN" altLang="en-US" sz="1350" dirty="0">
                <a:latin typeface="Arial" panose="020B0604020202020204" pitchFamily="34" charset="0"/>
                <a:ea typeface="宋体" panose="02010600030101010101" pitchFamily="2" charset="-122"/>
              </a:rPr>
              <a:t>我去了你家                                    </a:t>
            </a:r>
            <a:r>
              <a:rPr lang="en-US" altLang="zh-CN" sz="1350" dirty="0">
                <a:solidFill>
                  <a:srgbClr val="FF0000"/>
                </a:solidFill>
                <a:latin typeface="Arial" panose="020B0604020202020204" pitchFamily="34" charset="0"/>
                <a:ea typeface="宋体" panose="02010600030101010101" pitchFamily="2" charset="-122"/>
              </a:rPr>
              <a:t>Q</a:t>
            </a:r>
            <a:endParaRPr lang="zh-CN" altLang="en-US" sz="1350" dirty="0">
              <a:solidFill>
                <a:srgbClr val="FF0000"/>
              </a:solidFill>
              <a:latin typeface="Arial" panose="020B0604020202020204" pitchFamily="34" charset="0"/>
              <a:ea typeface="宋体" panose="02010600030101010101" pitchFamily="2" charset="-122"/>
            </a:endParaRPr>
          </a:p>
        </p:txBody>
      </p:sp>
      <p:sp>
        <p:nvSpPr>
          <p:cNvPr id="50181" name="矩形 2"/>
          <p:cNvSpPr>
            <a:spLocks noChangeArrowheads="1"/>
          </p:cNvSpPr>
          <p:nvPr/>
        </p:nvSpPr>
        <p:spPr bwMode="auto">
          <a:xfrm>
            <a:off x="1964457" y="3562399"/>
            <a:ext cx="4341019"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lvl="1" eaLnBrk="1" hangingPunct="1">
              <a:spcBef>
                <a:spcPct val="0"/>
              </a:spcBef>
              <a:buClrTx/>
              <a:buSzTx/>
              <a:buFont typeface="Wingdings" panose="05000000000000000000" pitchFamily="2" charset="2"/>
              <a:buNone/>
            </a:pPr>
            <a:r>
              <a:rPr lang="zh-CN" altLang="en-US" sz="1350" dirty="0">
                <a:latin typeface="Arial" panose="020B0604020202020204" pitchFamily="34" charset="0"/>
                <a:ea typeface="宋体" panose="02010600030101010101" pitchFamily="2" charset="-122"/>
              </a:rPr>
              <a:t>凡人都会死</a:t>
            </a:r>
            <a:r>
              <a:rPr lang="en-US" altLang="zh-CN" sz="1350" dirty="0" smtClean="0">
                <a:latin typeface="Arial" panose="020B0604020202020204" pitchFamily="34" charset="0"/>
                <a:ea typeface="宋体" panose="02010600030101010101" pitchFamily="2" charset="-122"/>
              </a:rPr>
              <a:t>.</a:t>
            </a:r>
            <a:r>
              <a:rPr lang="en-US" altLang="zh-CN" sz="1350" dirty="0">
                <a:latin typeface="Arial" panose="020B0604020202020204" pitchFamily="34" charset="0"/>
                <a:ea typeface="宋体" panose="02010600030101010101" pitchFamily="2" charset="-122"/>
              </a:rPr>
              <a:t> </a:t>
            </a:r>
            <a:r>
              <a:rPr lang="en-US" altLang="zh-CN" sz="1350" dirty="0" smtClean="0">
                <a:latin typeface="Arial" panose="020B0604020202020204" pitchFamily="34" charset="0"/>
                <a:ea typeface="宋体" panose="02010600030101010101" pitchFamily="2" charset="-122"/>
              </a:rPr>
              <a:t>       </a:t>
            </a:r>
            <a:r>
              <a:rPr lang="en-US" altLang="zh-CN" sz="1350" dirty="0" smtClean="0">
                <a:solidFill>
                  <a:srgbClr val="C00000"/>
                </a:solidFill>
                <a:latin typeface="Arial" panose="020B0604020202020204" pitchFamily="34" charset="0"/>
                <a:ea typeface="宋体" panose="02010600030101010101" pitchFamily="2" charset="-122"/>
              </a:rPr>
              <a:t> </a:t>
            </a:r>
            <a:r>
              <a:rPr lang="zh-CN" altLang="en-US" sz="1350" b="1" dirty="0">
                <a:solidFill>
                  <a:srgbClr val="C00000"/>
                </a:solidFill>
                <a:latin typeface="Arial" panose="020B0604020202020204" pitchFamily="34" charset="0"/>
                <a:ea typeface="宋体" panose="02010600030101010101" pitchFamily="2" charset="-122"/>
                <a:sym typeface="Symbol" panose="05050102010706020507" pitchFamily="18" charset="2"/>
              </a:rPr>
              <a:t></a:t>
            </a:r>
            <a:r>
              <a:rPr lang="en-US" altLang="zh-CN" sz="1350" i="1" dirty="0">
                <a:solidFill>
                  <a:srgbClr val="C00000"/>
                </a:solidFill>
                <a:latin typeface="Arial" panose="020B0604020202020204" pitchFamily="34" charset="0"/>
                <a:ea typeface="宋体" panose="02010600030101010101" pitchFamily="2" charset="-122"/>
                <a:sym typeface="Symbol" panose="05050102010706020507" pitchFamily="18" charset="2"/>
              </a:rPr>
              <a:t>x</a:t>
            </a:r>
            <a:r>
              <a:rPr lang="en-US" altLang="zh-CN" sz="1350" dirty="0">
                <a:solidFill>
                  <a:srgbClr val="C00000"/>
                </a:solidFill>
                <a:latin typeface="Arial" panose="020B0604020202020204" pitchFamily="34" charset="0"/>
                <a:ea typeface="宋体" panose="02010600030101010101" pitchFamily="2" charset="-122"/>
                <a:sym typeface="Symbol" panose="05050102010706020507" pitchFamily="18" charset="2"/>
              </a:rPr>
              <a:t> (</a:t>
            </a:r>
            <a:r>
              <a:rPr lang="en-US" altLang="zh-CN" sz="1350" dirty="0">
                <a:solidFill>
                  <a:srgbClr val="C00000"/>
                </a:solidFill>
                <a:latin typeface="Arial" panose="020B0604020202020204" pitchFamily="34" charset="0"/>
                <a:ea typeface="宋体" panose="02010600030101010101" pitchFamily="2" charset="-122"/>
              </a:rPr>
              <a:t>Man</a:t>
            </a:r>
            <a:r>
              <a:rPr lang="en-US" altLang="zh-CN" sz="1350" i="1" dirty="0">
                <a:solidFill>
                  <a:srgbClr val="C00000"/>
                </a:solidFill>
                <a:latin typeface="Arial" panose="020B0604020202020204" pitchFamily="34" charset="0"/>
                <a:ea typeface="宋体" panose="02010600030101010101" pitchFamily="2" charset="-122"/>
              </a:rPr>
              <a:t> </a:t>
            </a:r>
            <a:r>
              <a:rPr lang="en-US" altLang="zh-CN" sz="1350" dirty="0">
                <a:solidFill>
                  <a:srgbClr val="C00000"/>
                </a:solidFill>
                <a:latin typeface="Arial" panose="020B0604020202020204" pitchFamily="34" charset="0"/>
                <a:ea typeface="宋体" panose="02010600030101010101" pitchFamily="2" charset="-122"/>
                <a:sym typeface="Symbol" panose="05050102010706020507" pitchFamily="18" charset="2"/>
              </a:rPr>
              <a:t>(</a:t>
            </a:r>
            <a:r>
              <a:rPr lang="en-US" altLang="zh-CN" sz="1350" i="1" dirty="0">
                <a:solidFill>
                  <a:srgbClr val="C00000"/>
                </a:solidFill>
                <a:latin typeface="Arial" panose="020B0604020202020204" pitchFamily="34" charset="0"/>
                <a:ea typeface="宋体" panose="02010600030101010101" pitchFamily="2" charset="-122"/>
                <a:sym typeface="Symbol" panose="05050102010706020507" pitchFamily="18" charset="2"/>
              </a:rPr>
              <a:t>x</a:t>
            </a:r>
            <a:r>
              <a:rPr lang="en-US" altLang="zh-CN" sz="1350" dirty="0">
                <a:solidFill>
                  <a:srgbClr val="C00000"/>
                </a:solidFill>
                <a:latin typeface="Arial" panose="020B0604020202020204" pitchFamily="34" charset="0"/>
                <a:ea typeface="宋体" panose="02010600030101010101" pitchFamily="2" charset="-122"/>
                <a:sym typeface="Symbol" panose="05050102010706020507" pitchFamily="18" charset="2"/>
              </a:rPr>
              <a:t>)</a:t>
            </a:r>
            <a:r>
              <a:rPr lang="en-US" altLang="zh-CN" sz="1350" b="1" dirty="0">
                <a:solidFill>
                  <a:srgbClr val="C00000"/>
                </a:solidFill>
                <a:latin typeface="Arial" panose="020B0604020202020204" pitchFamily="34" charset="0"/>
                <a:ea typeface="宋体" panose="02010600030101010101" pitchFamily="2" charset="-122"/>
                <a:sym typeface="Symbol" panose="05050102010706020507" pitchFamily="18" charset="2"/>
              </a:rPr>
              <a:t> </a:t>
            </a:r>
            <a:r>
              <a:rPr lang="en-US" altLang="zh-CN" sz="1350" dirty="0">
                <a:solidFill>
                  <a:srgbClr val="C00000"/>
                </a:solidFill>
                <a:latin typeface="Arial" panose="020B0604020202020204" pitchFamily="34" charset="0"/>
                <a:ea typeface="宋体" panose="02010600030101010101" pitchFamily="2" charset="-122"/>
                <a:sym typeface="Symbol" panose="05050102010706020507" pitchFamily="18" charset="2"/>
              </a:rPr>
              <a:t> Mortal (</a:t>
            </a:r>
            <a:r>
              <a:rPr lang="en-US" altLang="zh-CN" sz="1350" i="1" dirty="0">
                <a:solidFill>
                  <a:srgbClr val="C00000"/>
                </a:solidFill>
                <a:latin typeface="Arial" panose="020B0604020202020204" pitchFamily="34" charset="0"/>
                <a:ea typeface="宋体" panose="02010600030101010101" pitchFamily="2" charset="-122"/>
                <a:sym typeface="Symbol" panose="05050102010706020507" pitchFamily="18" charset="2"/>
              </a:rPr>
              <a:t>x</a:t>
            </a:r>
            <a:r>
              <a:rPr lang="en-US" altLang="zh-CN" sz="1350" dirty="0">
                <a:solidFill>
                  <a:srgbClr val="C00000"/>
                </a:solidFill>
                <a:latin typeface="Arial" panose="020B0604020202020204" pitchFamily="34" charset="0"/>
                <a:ea typeface="宋体" panose="02010600030101010101" pitchFamily="2" charset="-122"/>
                <a:sym typeface="Symbol" panose="05050102010706020507" pitchFamily="18" charset="2"/>
              </a:rPr>
              <a:t>))</a:t>
            </a:r>
          </a:p>
          <a:p>
            <a:pPr lvl="1" eaLnBrk="1" hangingPunct="1">
              <a:spcBef>
                <a:spcPct val="0"/>
              </a:spcBef>
              <a:buClrTx/>
              <a:buSzTx/>
              <a:buFontTx/>
              <a:buNone/>
            </a:pPr>
            <a:r>
              <a:rPr lang="zh-CN" altLang="en-US" sz="1350" dirty="0">
                <a:latin typeface="Arial" panose="020B0604020202020204" pitchFamily="34" charset="0"/>
                <a:ea typeface="宋体" panose="02010600030101010101" pitchFamily="2" charset="-122"/>
              </a:rPr>
              <a:t>苏格拉底是人</a:t>
            </a:r>
            <a:r>
              <a:rPr lang="en-US" altLang="zh-CN" sz="1350" dirty="0">
                <a:latin typeface="Arial" panose="020B0604020202020204" pitchFamily="34" charset="0"/>
                <a:ea typeface="宋体" panose="02010600030101010101" pitchFamily="2" charset="-122"/>
              </a:rPr>
              <a:t>.      </a:t>
            </a:r>
            <a:r>
              <a:rPr lang="en-US" altLang="zh-CN" sz="1350" dirty="0">
                <a:solidFill>
                  <a:srgbClr val="C00000"/>
                </a:solidFill>
                <a:latin typeface="Arial" panose="020B0604020202020204" pitchFamily="34" charset="0"/>
                <a:ea typeface="宋体" panose="02010600030101010101" pitchFamily="2" charset="-122"/>
              </a:rPr>
              <a:t>Man (Socrates)</a:t>
            </a:r>
          </a:p>
          <a:p>
            <a:pPr lvl="1" eaLnBrk="1" hangingPunct="1">
              <a:spcBef>
                <a:spcPct val="0"/>
              </a:spcBef>
              <a:buClrTx/>
              <a:buSzTx/>
              <a:buFontTx/>
              <a:buNone/>
            </a:pPr>
            <a:r>
              <a:rPr lang="zh-CN" altLang="en-US" sz="1350" dirty="0">
                <a:latin typeface="Arial" panose="020B0604020202020204" pitchFamily="34" charset="0"/>
                <a:ea typeface="宋体" panose="02010600030101010101" pitchFamily="2" charset="-122"/>
              </a:rPr>
              <a:t>苏格拉底会死</a:t>
            </a:r>
            <a:r>
              <a:rPr lang="en-US" altLang="zh-CN" sz="1350" dirty="0">
                <a:latin typeface="Arial" panose="020B0604020202020204" pitchFamily="34" charset="0"/>
                <a:ea typeface="宋体" panose="02010600030101010101" pitchFamily="2" charset="-122"/>
              </a:rPr>
              <a:t>.      </a:t>
            </a:r>
            <a:r>
              <a:rPr lang="en-US" altLang="zh-CN" sz="1350" dirty="0">
                <a:solidFill>
                  <a:srgbClr val="C00000"/>
                </a:solidFill>
                <a:latin typeface="Arial" panose="020B0604020202020204" pitchFamily="34" charset="0"/>
                <a:ea typeface="宋体" panose="02010600030101010101" pitchFamily="2" charset="-122"/>
                <a:sym typeface="Symbol" panose="05050102010706020507" pitchFamily="18" charset="2"/>
              </a:rPr>
              <a:t>Mortal(</a:t>
            </a:r>
            <a:r>
              <a:rPr lang="en-US" altLang="zh-CN" sz="1350" dirty="0">
                <a:solidFill>
                  <a:srgbClr val="C00000"/>
                </a:solidFill>
                <a:latin typeface="Arial" panose="020B0604020202020204" pitchFamily="34" charset="0"/>
                <a:ea typeface="宋体" panose="02010600030101010101" pitchFamily="2" charset="-122"/>
              </a:rPr>
              <a:t>Socrates)</a:t>
            </a:r>
          </a:p>
        </p:txBody>
      </p:sp>
      <p:sp>
        <p:nvSpPr>
          <p:cNvPr id="4" name="左大括号 3"/>
          <p:cNvSpPr/>
          <p:nvPr/>
        </p:nvSpPr>
        <p:spPr>
          <a:xfrm>
            <a:off x="2126382" y="2558703"/>
            <a:ext cx="222498" cy="445096"/>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左大括号 4"/>
          <p:cNvSpPr/>
          <p:nvPr/>
        </p:nvSpPr>
        <p:spPr>
          <a:xfrm>
            <a:off x="2179959" y="3585021"/>
            <a:ext cx="168921" cy="6477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718322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fade">
                                      <p:cBhvr>
                                        <p:cTn id="7" dur="1000"/>
                                        <p:tgtEl>
                                          <p:spTgt spid="50179">
                                            <p:txEl>
                                              <p:pRg st="0" end="0"/>
                                            </p:txEl>
                                          </p:spTgt>
                                        </p:tgtEl>
                                      </p:cBhvr>
                                    </p:animEffect>
                                    <p:anim calcmode="lin" valueType="num">
                                      <p:cBhvr>
                                        <p:cTn id="8" dur="1000" fill="hold"/>
                                        <p:tgtEl>
                                          <p:spTgt spid="501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1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0179">
                                            <p:txEl>
                                              <p:pRg st="1" end="1"/>
                                            </p:txEl>
                                          </p:spTgt>
                                        </p:tgtEl>
                                        <p:attrNameLst>
                                          <p:attrName>style.visibility</p:attrName>
                                        </p:attrNameLst>
                                      </p:cBhvr>
                                      <p:to>
                                        <p:strVal val="visible"/>
                                      </p:to>
                                    </p:set>
                                    <p:animEffect transition="in" filter="fade">
                                      <p:cBhvr>
                                        <p:cTn id="14" dur="1000"/>
                                        <p:tgtEl>
                                          <p:spTgt spid="50179">
                                            <p:txEl>
                                              <p:pRg st="1" end="1"/>
                                            </p:txEl>
                                          </p:spTgt>
                                        </p:tgtEl>
                                      </p:cBhvr>
                                    </p:animEffect>
                                    <p:anim calcmode="lin" valueType="num">
                                      <p:cBhvr>
                                        <p:cTn id="15" dur="10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017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0179">
                                            <p:txEl>
                                              <p:pRg st="2" end="2"/>
                                            </p:txEl>
                                          </p:spTgt>
                                        </p:tgtEl>
                                        <p:attrNameLst>
                                          <p:attrName>style.visibility</p:attrName>
                                        </p:attrNameLst>
                                      </p:cBhvr>
                                      <p:to>
                                        <p:strVal val="visible"/>
                                      </p:to>
                                    </p:set>
                                    <p:animEffect transition="in" filter="fade">
                                      <p:cBhvr>
                                        <p:cTn id="21" dur="1000"/>
                                        <p:tgtEl>
                                          <p:spTgt spid="50179">
                                            <p:txEl>
                                              <p:pRg st="2" end="2"/>
                                            </p:txEl>
                                          </p:spTgt>
                                        </p:tgtEl>
                                      </p:cBhvr>
                                    </p:animEffect>
                                    <p:anim calcmode="lin" valueType="num">
                                      <p:cBhvr>
                                        <p:cTn id="22" dur="1000" fill="hold"/>
                                        <p:tgtEl>
                                          <p:spTgt spid="5017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01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0179">
                                            <p:txEl>
                                              <p:pRg st="3" end="3"/>
                                            </p:txEl>
                                          </p:spTgt>
                                        </p:tgtEl>
                                        <p:attrNameLst>
                                          <p:attrName>style.visibility</p:attrName>
                                        </p:attrNameLst>
                                      </p:cBhvr>
                                      <p:to>
                                        <p:strVal val="visible"/>
                                      </p:to>
                                    </p:set>
                                    <p:animEffect transition="in" filter="barn(inVertical)">
                                      <p:cBhvr>
                                        <p:cTn id="28" dur="500"/>
                                        <p:tgtEl>
                                          <p:spTgt spid="5017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0179">
                                            <p:txEl>
                                              <p:pRg st="4" end="4"/>
                                            </p:txEl>
                                          </p:spTgt>
                                        </p:tgtEl>
                                        <p:attrNameLst>
                                          <p:attrName>style.visibility</p:attrName>
                                        </p:attrNameLst>
                                      </p:cBhvr>
                                      <p:to>
                                        <p:strVal val="visible"/>
                                      </p:to>
                                    </p:set>
                                    <p:animEffect transition="in" filter="fade">
                                      <p:cBhvr>
                                        <p:cTn id="33" dur="1000"/>
                                        <p:tgtEl>
                                          <p:spTgt spid="50179">
                                            <p:txEl>
                                              <p:pRg st="4" end="4"/>
                                            </p:txEl>
                                          </p:spTgt>
                                        </p:tgtEl>
                                      </p:cBhvr>
                                    </p:animEffect>
                                    <p:anim calcmode="lin" valueType="num">
                                      <p:cBhvr>
                                        <p:cTn id="34" dur="1000" fill="hold"/>
                                        <p:tgtEl>
                                          <p:spTgt spid="50179">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5017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50180"/>
                                        </p:tgtEl>
                                        <p:attrNameLst>
                                          <p:attrName>style.visibility</p:attrName>
                                        </p:attrNameLst>
                                      </p:cBhvr>
                                      <p:to>
                                        <p:strVal val="visible"/>
                                      </p:to>
                                    </p:set>
                                    <p:animEffect transition="in" filter="wheel(1)">
                                      <p:cBhvr>
                                        <p:cTn id="40" dur="2000"/>
                                        <p:tgtEl>
                                          <p:spTgt spid="50180"/>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1)">
                                      <p:cBhvr>
                                        <p:cTn id="43" dur="20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0179">
                                            <p:txEl>
                                              <p:pRg st="7" end="7"/>
                                            </p:txEl>
                                          </p:spTgt>
                                        </p:tgtEl>
                                        <p:attrNameLst>
                                          <p:attrName>style.visibility</p:attrName>
                                        </p:attrNameLst>
                                      </p:cBhvr>
                                      <p:to>
                                        <p:strVal val="visible"/>
                                      </p:to>
                                    </p:set>
                                    <p:animEffect transition="in" filter="fade">
                                      <p:cBhvr>
                                        <p:cTn id="48" dur="1000"/>
                                        <p:tgtEl>
                                          <p:spTgt spid="50179">
                                            <p:txEl>
                                              <p:pRg st="7" end="7"/>
                                            </p:txEl>
                                          </p:spTgt>
                                        </p:tgtEl>
                                      </p:cBhvr>
                                    </p:animEffect>
                                    <p:anim calcmode="lin" valueType="num">
                                      <p:cBhvr>
                                        <p:cTn id="49" dur="1000" fill="hold"/>
                                        <p:tgtEl>
                                          <p:spTgt spid="50179">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5017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50181"/>
                                        </p:tgtEl>
                                        <p:attrNameLst>
                                          <p:attrName>style.visibility</p:attrName>
                                        </p:attrNameLst>
                                      </p:cBhvr>
                                      <p:to>
                                        <p:strVal val="visible"/>
                                      </p:to>
                                    </p:set>
                                    <p:animEffect transition="in" filter="circle(in)">
                                      <p:cBhvr>
                                        <p:cTn id="55" dur="2000"/>
                                        <p:tgtEl>
                                          <p:spTgt spid="50181"/>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circle(in)">
                                      <p:cBhvr>
                                        <p:cTn id="5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50181" grpId="0"/>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0" y="58316"/>
            <a:ext cx="3284984" cy="857250"/>
          </a:xfrm>
        </p:spPr>
        <p:txBody>
          <a:bodyPr/>
          <a:lstStyle/>
          <a:p>
            <a:pPr eaLnBrk="1" hangingPunct="1"/>
            <a:r>
              <a:rPr lang="zh-CN" altLang="en-US" sz="2400" dirty="0" smtClean="0">
                <a:solidFill>
                  <a:srgbClr val="0000FF"/>
                </a:solidFill>
              </a:rPr>
              <a:t>推理是如何进行的？</a:t>
            </a:r>
          </a:p>
        </p:txBody>
      </p:sp>
      <p:sp>
        <p:nvSpPr>
          <p:cNvPr id="56323" name="Rectangle 3"/>
          <p:cNvSpPr>
            <a:spLocks noGrp="1" noChangeArrowheads="1"/>
          </p:cNvSpPr>
          <p:nvPr>
            <p:ph type="body" idx="4294967295"/>
          </p:nvPr>
        </p:nvSpPr>
        <p:spPr>
          <a:xfrm>
            <a:off x="261590" y="771550"/>
            <a:ext cx="6046787" cy="3779838"/>
          </a:xfrm>
        </p:spPr>
        <p:txBody>
          <a:bodyPr/>
          <a:lstStyle/>
          <a:p>
            <a:pPr eaLnBrk="1" hangingPunct="1"/>
            <a:r>
              <a:rPr lang="zh-CN" altLang="en-US" dirty="0" smtClean="0"/>
              <a:t>推理过程多种多样</a:t>
            </a:r>
          </a:p>
          <a:p>
            <a:pPr eaLnBrk="1" hangingPunct="1"/>
            <a:r>
              <a:rPr lang="zh-CN" altLang="en-US" dirty="0" smtClean="0"/>
              <a:t>例</a:t>
            </a:r>
            <a:r>
              <a:rPr lang="en-US" altLang="zh-CN" dirty="0" smtClean="0"/>
              <a:t>1</a:t>
            </a:r>
            <a:r>
              <a:rPr lang="zh-CN" altLang="en-US" dirty="0" smtClean="0"/>
              <a:t>：</a:t>
            </a:r>
          </a:p>
          <a:p>
            <a:pPr lvl="1" eaLnBrk="1" hangingPunct="1"/>
            <a:r>
              <a:rPr lang="zh-CN" altLang="en-US" sz="2400" dirty="0" smtClean="0"/>
              <a:t>如果今天不下雨，我就去你家</a:t>
            </a:r>
          </a:p>
          <a:p>
            <a:pPr lvl="1" eaLnBrk="1" hangingPunct="1"/>
            <a:r>
              <a:rPr lang="zh-CN" altLang="en-US" sz="2400" dirty="0" smtClean="0"/>
              <a:t>今天没有下雨</a:t>
            </a:r>
          </a:p>
          <a:p>
            <a:pPr eaLnBrk="1" hangingPunct="1"/>
            <a:r>
              <a:rPr lang="zh-CN" altLang="en-US" dirty="0" smtClean="0"/>
              <a:t>例</a:t>
            </a:r>
            <a:r>
              <a:rPr lang="en-US" altLang="zh-CN" dirty="0" smtClean="0"/>
              <a:t>2</a:t>
            </a:r>
            <a:r>
              <a:rPr lang="zh-CN" altLang="en-US" dirty="0" smtClean="0"/>
              <a:t>：</a:t>
            </a:r>
          </a:p>
          <a:p>
            <a:pPr lvl="1" eaLnBrk="1" hangingPunct="1"/>
            <a:r>
              <a:rPr lang="zh-CN" altLang="en-US" sz="2400" dirty="0" smtClean="0"/>
              <a:t>小王说他下午或者去图书馆或者在家休息</a:t>
            </a:r>
          </a:p>
          <a:p>
            <a:pPr lvl="1" eaLnBrk="1" hangingPunct="1"/>
            <a:r>
              <a:rPr lang="zh-CN" altLang="en-US" sz="2400" dirty="0" smtClean="0"/>
              <a:t>小王没去图书馆</a:t>
            </a:r>
          </a:p>
          <a:p>
            <a:pPr eaLnBrk="1" hangingPunct="1"/>
            <a:r>
              <a:rPr lang="zh-CN" altLang="en-US" dirty="0" smtClean="0"/>
              <a:t>计算机如何选择？</a:t>
            </a:r>
          </a:p>
          <a:p>
            <a:pPr eaLnBrk="1" hangingPunct="1"/>
            <a:endParaRPr lang="zh-CN" altLang="en-US" dirty="0" smtClean="0"/>
          </a:p>
        </p:txBody>
      </p:sp>
    </p:spTree>
    <p:extLst>
      <p:ext uri="{BB962C8B-B14F-4D97-AF65-F5344CB8AC3E}">
        <p14:creationId xmlns:p14="http://schemas.microsoft.com/office/powerpoint/2010/main" val="475608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fade">
                                      <p:cBhvr>
                                        <p:cTn id="7" dur="1000"/>
                                        <p:tgtEl>
                                          <p:spTgt spid="56323">
                                            <p:txEl>
                                              <p:pRg st="0" end="0"/>
                                            </p:txEl>
                                          </p:spTgt>
                                        </p:tgtEl>
                                      </p:cBhvr>
                                    </p:animEffect>
                                    <p:anim calcmode="lin" valueType="num">
                                      <p:cBhvr>
                                        <p:cTn id="8" dur="1000" fill="hold"/>
                                        <p:tgtEl>
                                          <p:spTgt spid="563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63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6323">
                                            <p:txEl>
                                              <p:pRg st="1" end="1"/>
                                            </p:txEl>
                                          </p:spTgt>
                                        </p:tgtEl>
                                        <p:attrNameLst>
                                          <p:attrName>style.visibility</p:attrName>
                                        </p:attrNameLst>
                                      </p:cBhvr>
                                      <p:to>
                                        <p:strVal val="visible"/>
                                      </p:to>
                                    </p:set>
                                    <p:animEffect transition="in" filter="fade">
                                      <p:cBhvr>
                                        <p:cTn id="14" dur="1000"/>
                                        <p:tgtEl>
                                          <p:spTgt spid="56323">
                                            <p:txEl>
                                              <p:pRg st="1" end="1"/>
                                            </p:txEl>
                                          </p:spTgt>
                                        </p:tgtEl>
                                      </p:cBhvr>
                                    </p:animEffect>
                                    <p:anim calcmode="lin" valueType="num">
                                      <p:cBhvr>
                                        <p:cTn id="15" dur="1000" fill="hold"/>
                                        <p:tgtEl>
                                          <p:spTgt spid="563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63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6323">
                                            <p:txEl>
                                              <p:pRg st="2" end="2"/>
                                            </p:txEl>
                                          </p:spTgt>
                                        </p:tgtEl>
                                        <p:attrNameLst>
                                          <p:attrName>style.visibility</p:attrName>
                                        </p:attrNameLst>
                                      </p:cBhvr>
                                      <p:to>
                                        <p:strVal val="visible"/>
                                      </p:to>
                                    </p:set>
                                    <p:animEffect transition="in" filter="fade">
                                      <p:cBhvr>
                                        <p:cTn id="21" dur="1000"/>
                                        <p:tgtEl>
                                          <p:spTgt spid="56323">
                                            <p:txEl>
                                              <p:pRg st="2" end="2"/>
                                            </p:txEl>
                                          </p:spTgt>
                                        </p:tgtEl>
                                      </p:cBhvr>
                                    </p:animEffect>
                                    <p:anim calcmode="lin" valueType="num">
                                      <p:cBhvr>
                                        <p:cTn id="22" dur="1000" fill="hold"/>
                                        <p:tgtEl>
                                          <p:spTgt spid="5632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63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323">
                                            <p:txEl>
                                              <p:pRg st="3" end="3"/>
                                            </p:txEl>
                                          </p:spTgt>
                                        </p:tgtEl>
                                        <p:attrNameLst>
                                          <p:attrName>style.visibility</p:attrName>
                                        </p:attrNameLst>
                                      </p:cBhvr>
                                      <p:to>
                                        <p:strVal val="visible"/>
                                      </p:to>
                                    </p:set>
                                    <p:animEffect transition="in" filter="fade">
                                      <p:cBhvr>
                                        <p:cTn id="28" dur="1000"/>
                                        <p:tgtEl>
                                          <p:spTgt spid="56323">
                                            <p:txEl>
                                              <p:pRg st="3" end="3"/>
                                            </p:txEl>
                                          </p:spTgt>
                                        </p:tgtEl>
                                      </p:cBhvr>
                                    </p:animEffect>
                                    <p:anim calcmode="lin" valueType="num">
                                      <p:cBhvr>
                                        <p:cTn id="29" dur="1000" fill="hold"/>
                                        <p:tgtEl>
                                          <p:spTgt spid="563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63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6323">
                                            <p:txEl>
                                              <p:pRg st="4" end="4"/>
                                            </p:txEl>
                                          </p:spTgt>
                                        </p:tgtEl>
                                        <p:attrNameLst>
                                          <p:attrName>style.visibility</p:attrName>
                                        </p:attrNameLst>
                                      </p:cBhvr>
                                      <p:to>
                                        <p:strVal val="visible"/>
                                      </p:to>
                                    </p:set>
                                    <p:animEffect transition="in" filter="fade">
                                      <p:cBhvr>
                                        <p:cTn id="35" dur="1000"/>
                                        <p:tgtEl>
                                          <p:spTgt spid="56323">
                                            <p:txEl>
                                              <p:pRg st="4" end="4"/>
                                            </p:txEl>
                                          </p:spTgt>
                                        </p:tgtEl>
                                      </p:cBhvr>
                                    </p:animEffect>
                                    <p:anim calcmode="lin" valueType="num">
                                      <p:cBhvr>
                                        <p:cTn id="36" dur="1000" fill="hold"/>
                                        <p:tgtEl>
                                          <p:spTgt spid="5632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63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6323">
                                            <p:txEl>
                                              <p:pRg st="5" end="5"/>
                                            </p:txEl>
                                          </p:spTgt>
                                        </p:tgtEl>
                                        <p:attrNameLst>
                                          <p:attrName>style.visibility</p:attrName>
                                        </p:attrNameLst>
                                      </p:cBhvr>
                                      <p:to>
                                        <p:strVal val="visible"/>
                                      </p:to>
                                    </p:set>
                                    <p:animEffect transition="in" filter="fade">
                                      <p:cBhvr>
                                        <p:cTn id="42" dur="1000"/>
                                        <p:tgtEl>
                                          <p:spTgt spid="56323">
                                            <p:txEl>
                                              <p:pRg st="5" end="5"/>
                                            </p:txEl>
                                          </p:spTgt>
                                        </p:tgtEl>
                                      </p:cBhvr>
                                    </p:animEffect>
                                    <p:anim calcmode="lin" valueType="num">
                                      <p:cBhvr>
                                        <p:cTn id="43" dur="1000" fill="hold"/>
                                        <p:tgtEl>
                                          <p:spTgt spid="5632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63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6323">
                                            <p:txEl>
                                              <p:pRg st="6" end="6"/>
                                            </p:txEl>
                                          </p:spTgt>
                                        </p:tgtEl>
                                        <p:attrNameLst>
                                          <p:attrName>style.visibility</p:attrName>
                                        </p:attrNameLst>
                                      </p:cBhvr>
                                      <p:to>
                                        <p:strVal val="visible"/>
                                      </p:to>
                                    </p:set>
                                    <p:animEffect transition="in" filter="fade">
                                      <p:cBhvr>
                                        <p:cTn id="49" dur="1000"/>
                                        <p:tgtEl>
                                          <p:spTgt spid="56323">
                                            <p:txEl>
                                              <p:pRg st="6" end="6"/>
                                            </p:txEl>
                                          </p:spTgt>
                                        </p:tgtEl>
                                      </p:cBhvr>
                                    </p:animEffect>
                                    <p:anim calcmode="lin" valueType="num">
                                      <p:cBhvr>
                                        <p:cTn id="50" dur="1000" fill="hold"/>
                                        <p:tgtEl>
                                          <p:spTgt spid="5632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63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6323">
                                            <p:txEl>
                                              <p:pRg st="7" end="7"/>
                                            </p:txEl>
                                          </p:spTgt>
                                        </p:tgtEl>
                                        <p:attrNameLst>
                                          <p:attrName>style.visibility</p:attrName>
                                        </p:attrNameLst>
                                      </p:cBhvr>
                                      <p:to>
                                        <p:strVal val="visible"/>
                                      </p:to>
                                    </p:set>
                                    <p:animEffect transition="in" filter="fade">
                                      <p:cBhvr>
                                        <p:cTn id="56" dur="1000"/>
                                        <p:tgtEl>
                                          <p:spTgt spid="56323">
                                            <p:txEl>
                                              <p:pRg st="7" end="7"/>
                                            </p:txEl>
                                          </p:spTgt>
                                        </p:tgtEl>
                                      </p:cBhvr>
                                    </p:animEffect>
                                    <p:anim calcmode="lin" valueType="num">
                                      <p:cBhvr>
                                        <p:cTn id="57" dur="1000" fill="hold"/>
                                        <p:tgtEl>
                                          <p:spTgt spid="5632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632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60362" y="195486"/>
            <a:ext cx="6172200" cy="857250"/>
          </a:xfrm>
        </p:spPr>
        <p:txBody>
          <a:bodyPr anchor="ctr"/>
          <a:lstStyle/>
          <a:p>
            <a:pPr eaLnBrk="1" hangingPunct="1">
              <a:defRPr/>
            </a:pPr>
            <a:r>
              <a:rPr lang="en-US" altLang="zh-CN" sz="2800" dirty="0">
                <a:solidFill>
                  <a:schemeClr val="accent6">
                    <a:lumMod val="50000"/>
                  </a:schemeClr>
                </a:solidFill>
                <a:latin typeface="Arial" panose="020B0604020202020204" pitchFamily="34" charset="0"/>
                <a:ea typeface="宋体" panose="02010600030101010101" pitchFamily="2" charset="-122"/>
                <a:cs typeface="+mn-cs"/>
              </a:rPr>
              <a:t>3.4 </a:t>
            </a:r>
            <a:r>
              <a:rPr lang="zh-CN" altLang="en-US" sz="2800" dirty="0">
                <a:solidFill>
                  <a:schemeClr val="accent6">
                    <a:lumMod val="50000"/>
                  </a:schemeClr>
                </a:solidFill>
                <a:latin typeface="Arial" panose="020B0604020202020204" pitchFamily="34" charset="0"/>
                <a:ea typeface="宋体" panose="02010600030101010101" pitchFamily="2" charset="-122"/>
                <a:cs typeface="+mn-cs"/>
              </a:rPr>
              <a:t>消解原理（归结原理）</a:t>
            </a:r>
          </a:p>
        </p:txBody>
      </p:sp>
      <p:grpSp>
        <p:nvGrpSpPr>
          <p:cNvPr id="83975" name="Group 1031"/>
          <p:cNvGrpSpPr>
            <a:grpSpLocks/>
          </p:cNvGrpSpPr>
          <p:nvPr/>
        </p:nvGrpSpPr>
        <p:grpSpPr bwMode="auto">
          <a:xfrm>
            <a:off x="4653136" y="1563638"/>
            <a:ext cx="1628775" cy="2412207"/>
            <a:chOff x="3960" y="1080"/>
            <a:chExt cx="1368" cy="2026"/>
          </a:xfrm>
        </p:grpSpPr>
        <p:pic>
          <p:nvPicPr>
            <p:cNvPr id="58373" name="Picture 6" descr="http://gdsx.bistu.edu.cn/files/%D3%C5%D6%CA%D7%CA%D4%B4/%CA%FD%D1%A7%BC%D2%D0%A1%B4%AB/M80122/images/Robins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 y="1080"/>
              <a:ext cx="1368" cy="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Box 5"/>
            <p:cNvSpPr txBox="1">
              <a:spLocks noChangeArrowheads="1"/>
            </p:cNvSpPr>
            <p:nvPr/>
          </p:nvSpPr>
          <p:spPr bwMode="auto">
            <a:xfrm>
              <a:off x="4275" y="2835"/>
              <a:ext cx="94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a:latin typeface="Arial" panose="020B0604020202020204" pitchFamily="34" charset="0"/>
                  <a:ea typeface="宋体" panose="02010600030101010101" pitchFamily="2" charset="-122"/>
                </a:rPr>
                <a:t>鲁滨逊</a:t>
              </a:r>
            </a:p>
          </p:txBody>
        </p:sp>
      </p:grpSp>
      <p:sp>
        <p:nvSpPr>
          <p:cNvPr id="83976" name="内容占位符 2"/>
          <p:cNvSpPr>
            <a:spLocks/>
          </p:cNvSpPr>
          <p:nvPr/>
        </p:nvSpPr>
        <p:spPr bwMode="auto">
          <a:xfrm>
            <a:off x="476672" y="1419622"/>
            <a:ext cx="3995738" cy="347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400" dirty="0"/>
              <a:t>美国数学家鲁滨逊</a:t>
            </a:r>
            <a:endParaRPr lang="en-US" altLang="zh-CN" sz="2400" dirty="0"/>
          </a:p>
          <a:p>
            <a:pPr eaLnBrk="1" hangingPunct="1">
              <a:buFont typeface="Wingdings" panose="05000000000000000000" pitchFamily="2" charset="2"/>
              <a:buNone/>
            </a:pPr>
            <a:r>
              <a:rPr lang="zh-CN" altLang="en-US" sz="2400" dirty="0"/>
              <a:t>	</a:t>
            </a:r>
            <a:r>
              <a:rPr lang="zh-CN" altLang="en-US" sz="2000" dirty="0"/>
              <a:t>提出消解原理</a:t>
            </a:r>
            <a:r>
              <a:rPr lang="zh-CN" altLang="en-US" sz="2400" dirty="0"/>
              <a:t>（</a:t>
            </a:r>
            <a:r>
              <a:rPr lang="en-US" altLang="zh-CN" sz="2400" dirty="0"/>
              <a:t>1965</a:t>
            </a:r>
            <a:r>
              <a:rPr lang="zh-CN" altLang="en-US" sz="2400" dirty="0"/>
              <a:t>年）</a:t>
            </a:r>
            <a:endParaRPr lang="en-US" altLang="zh-CN" sz="2000" dirty="0"/>
          </a:p>
          <a:p>
            <a:pPr eaLnBrk="1" hangingPunct="1">
              <a:buFont typeface="Wingdings" panose="05000000000000000000" pitchFamily="2" charset="2"/>
              <a:buNone/>
            </a:pPr>
            <a:r>
              <a:rPr lang="zh-CN" altLang="en-US" sz="2000" dirty="0"/>
              <a:t>	基本的出发点：要证明一个命题为真都可以通过证明其否命题为假来得到</a:t>
            </a:r>
          </a:p>
          <a:p>
            <a:pPr eaLnBrk="1" hangingPunct="1">
              <a:buFont typeface="Wingdings" panose="05000000000000000000" pitchFamily="2" charset="2"/>
              <a:buNone/>
            </a:pPr>
            <a:r>
              <a:rPr lang="zh-CN" altLang="en-US" sz="2000" dirty="0"/>
              <a:t>	将多样的推理规则简化为一个</a:t>
            </a:r>
            <a:r>
              <a:rPr lang="en-US" altLang="zh-CN" sz="2000" dirty="0">
                <a:latin typeface="Arial" panose="020B0604020202020204" pitchFamily="34" charset="0"/>
              </a:rPr>
              <a:t>—</a:t>
            </a:r>
            <a:r>
              <a:rPr lang="zh-CN" altLang="en-US" sz="2000" b="1" dirty="0">
                <a:solidFill>
                  <a:srgbClr val="FF0000"/>
                </a:solidFill>
              </a:rPr>
              <a:t>消解</a:t>
            </a:r>
            <a:endParaRPr lang="zh-CN" altLang="en-US" sz="2000" dirty="0"/>
          </a:p>
        </p:txBody>
      </p:sp>
    </p:spTree>
    <p:extLst>
      <p:ext uri="{BB962C8B-B14F-4D97-AF65-F5344CB8AC3E}">
        <p14:creationId xmlns:p14="http://schemas.microsoft.com/office/powerpoint/2010/main" val="28647951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975"/>
                                        </p:tgtEl>
                                        <p:attrNameLst>
                                          <p:attrName>style.visibility</p:attrName>
                                        </p:attrNameLst>
                                      </p:cBhvr>
                                      <p:to>
                                        <p:strVal val="visible"/>
                                      </p:to>
                                    </p:set>
                                    <p:animEffect transition="in" filter="blinds(horizontal)">
                                      <p:cBhvr>
                                        <p:cTn id="7" dur="500"/>
                                        <p:tgtEl>
                                          <p:spTgt spid="839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76">
                                            <p:txEl>
                                              <p:pRg st="0" end="0"/>
                                            </p:txEl>
                                          </p:spTgt>
                                        </p:tgtEl>
                                        <p:attrNameLst>
                                          <p:attrName>style.visibility</p:attrName>
                                        </p:attrNameLst>
                                      </p:cBhvr>
                                      <p:to>
                                        <p:strVal val="visible"/>
                                      </p:to>
                                    </p:set>
                                    <p:animEffect transition="in" filter="blinds(horizontal)">
                                      <p:cBhvr>
                                        <p:cTn id="12" dur="500"/>
                                        <p:tgtEl>
                                          <p:spTgt spid="839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76">
                                            <p:txEl>
                                              <p:pRg st="1" end="1"/>
                                            </p:txEl>
                                          </p:spTgt>
                                        </p:tgtEl>
                                        <p:attrNameLst>
                                          <p:attrName>style.visibility</p:attrName>
                                        </p:attrNameLst>
                                      </p:cBhvr>
                                      <p:to>
                                        <p:strVal val="visible"/>
                                      </p:to>
                                    </p:set>
                                    <p:animEffect transition="in" filter="blinds(horizontal)">
                                      <p:cBhvr>
                                        <p:cTn id="17" dur="500"/>
                                        <p:tgtEl>
                                          <p:spTgt spid="8397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3976">
                                            <p:txEl>
                                              <p:pRg st="2" end="2"/>
                                            </p:txEl>
                                          </p:spTgt>
                                        </p:tgtEl>
                                        <p:attrNameLst>
                                          <p:attrName>style.visibility</p:attrName>
                                        </p:attrNameLst>
                                      </p:cBhvr>
                                      <p:to>
                                        <p:strVal val="visible"/>
                                      </p:to>
                                    </p:set>
                                    <p:animEffect transition="in" filter="blinds(horizontal)">
                                      <p:cBhvr>
                                        <p:cTn id="22" dur="500"/>
                                        <p:tgtEl>
                                          <p:spTgt spid="8397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3976">
                                            <p:txEl>
                                              <p:pRg st="3" end="3"/>
                                            </p:txEl>
                                          </p:spTgt>
                                        </p:tgtEl>
                                        <p:attrNameLst>
                                          <p:attrName>style.visibility</p:attrName>
                                        </p:attrNameLst>
                                      </p:cBhvr>
                                      <p:to>
                                        <p:strVal val="visible"/>
                                      </p:to>
                                    </p:set>
                                    <p:animEffect transition="in" filter="blinds(horizontal)">
                                      <p:cBhvr>
                                        <p:cTn id="27" dur="500"/>
                                        <p:tgtEl>
                                          <p:spTgt spid="839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a:xfrm>
            <a:off x="0" y="206375"/>
            <a:ext cx="2060848" cy="857250"/>
          </a:xfrm>
        </p:spPr>
        <p:txBody>
          <a:bodyPr/>
          <a:lstStyle/>
          <a:p>
            <a:pPr eaLnBrk="1" hangingPunct="1">
              <a:defRPr/>
            </a:pPr>
            <a:r>
              <a:rPr lang="zh-CN" altLang="en-US" sz="2400" smtClean="0">
                <a:solidFill>
                  <a:srgbClr val="0000FF"/>
                </a:solidFill>
                <a:effectLst>
                  <a:outerShdw blurRad="38100" dist="38100" dir="2700000" algn="tl">
                    <a:srgbClr val="C0C0C0"/>
                  </a:outerShdw>
                </a:effectLst>
              </a:rPr>
              <a:t>什么叫消解</a:t>
            </a:r>
          </a:p>
        </p:txBody>
      </p:sp>
      <p:sp>
        <p:nvSpPr>
          <p:cNvPr id="107525" name="Rectangle 5"/>
          <p:cNvSpPr>
            <a:spLocks noChangeArrowheads="1"/>
          </p:cNvSpPr>
          <p:nvPr/>
        </p:nvSpPr>
        <p:spPr bwMode="auto">
          <a:xfrm>
            <a:off x="675085" y="1635919"/>
            <a:ext cx="814262" cy="4154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2100"/>
              <a:t>P </a:t>
            </a:r>
            <a:r>
              <a:rPr lang="en-US" altLang="zh-CN" sz="2100">
                <a:sym typeface="Symbol" panose="05050102010706020507" pitchFamily="18" charset="2"/>
              </a:rPr>
              <a:t> Q</a:t>
            </a:r>
            <a:endParaRPr lang="zh-CN" altLang="en-US" sz="2100">
              <a:sym typeface="Symbol" panose="05050102010706020507" pitchFamily="18" charset="2"/>
            </a:endParaRPr>
          </a:p>
        </p:txBody>
      </p:sp>
      <p:sp>
        <p:nvSpPr>
          <p:cNvPr id="107527" name="Rectangle 7"/>
          <p:cNvSpPr>
            <a:spLocks noChangeArrowheads="1"/>
          </p:cNvSpPr>
          <p:nvPr/>
        </p:nvSpPr>
        <p:spPr bwMode="auto">
          <a:xfrm>
            <a:off x="2132410" y="1635919"/>
            <a:ext cx="945708" cy="4154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2100" dirty="0" smtClean="0"/>
              <a:t>~P </a:t>
            </a:r>
            <a:r>
              <a:rPr lang="en-US" altLang="zh-CN" sz="2100" dirty="0">
                <a:sym typeface="Symbol" panose="05050102010706020507" pitchFamily="18" charset="2"/>
              </a:rPr>
              <a:t> R</a:t>
            </a:r>
            <a:endParaRPr lang="zh-CN" altLang="en-US" sz="2100" dirty="0">
              <a:sym typeface="Symbol" panose="05050102010706020507" pitchFamily="18" charset="2"/>
            </a:endParaRPr>
          </a:p>
        </p:txBody>
      </p:sp>
      <p:cxnSp>
        <p:nvCxnSpPr>
          <p:cNvPr id="107528" name="AutoShape 8"/>
          <p:cNvCxnSpPr>
            <a:cxnSpLocks noChangeShapeType="1"/>
            <a:stCxn id="107525" idx="2"/>
            <a:endCxn id="107529" idx="0"/>
          </p:cNvCxnSpPr>
          <p:nvPr/>
        </p:nvCxnSpPr>
        <p:spPr bwMode="auto">
          <a:xfrm>
            <a:off x="1082216" y="2051417"/>
            <a:ext cx="776277" cy="39412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29" name="Rectangle 9"/>
          <p:cNvSpPr>
            <a:spLocks noChangeArrowheads="1"/>
          </p:cNvSpPr>
          <p:nvPr/>
        </p:nvSpPr>
        <p:spPr bwMode="auto">
          <a:xfrm>
            <a:off x="1431132" y="2445544"/>
            <a:ext cx="854721" cy="4154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2100"/>
              <a:t>Q </a:t>
            </a:r>
            <a:r>
              <a:rPr lang="en-US" altLang="zh-CN" sz="2100">
                <a:sym typeface="Symbol" panose="05050102010706020507" pitchFamily="18" charset="2"/>
              </a:rPr>
              <a:t> R</a:t>
            </a:r>
            <a:endParaRPr lang="zh-CN" altLang="en-US" sz="2100">
              <a:sym typeface="Symbol" panose="05050102010706020507" pitchFamily="18" charset="2"/>
            </a:endParaRPr>
          </a:p>
        </p:txBody>
      </p:sp>
      <p:cxnSp>
        <p:nvCxnSpPr>
          <p:cNvPr id="107530" name="AutoShape 10"/>
          <p:cNvCxnSpPr>
            <a:cxnSpLocks noChangeShapeType="1"/>
            <a:stCxn id="107527" idx="2"/>
            <a:endCxn id="107529" idx="0"/>
          </p:cNvCxnSpPr>
          <p:nvPr/>
        </p:nvCxnSpPr>
        <p:spPr bwMode="auto">
          <a:xfrm flipH="1">
            <a:off x="1858493" y="2051417"/>
            <a:ext cx="746771" cy="39412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7533" name="Group 13"/>
          <p:cNvGrpSpPr>
            <a:grpSpLocks/>
          </p:cNvGrpSpPr>
          <p:nvPr/>
        </p:nvGrpSpPr>
        <p:grpSpPr bwMode="auto">
          <a:xfrm>
            <a:off x="1269206" y="2203848"/>
            <a:ext cx="2988470" cy="620315"/>
            <a:chOff x="1837" y="3499"/>
            <a:chExt cx="2510" cy="521"/>
          </a:xfrm>
        </p:grpSpPr>
        <p:sp>
          <p:nvSpPr>
            <p:cNvPr id="60433" name="AutoShape 11"/>
            <p:cNvSpPr>
              <a:spLocks noChangeArrowheads="1"/>
            </p:cNvSpPr>
            <p:nvPr/>
          </p:nvSpPr>
          <p:spPr bwMode="auto">
            <a:xfrm>
              <a:off x="1837" y="3657"/>
              <a:ext cx="952" cy="363"/>
            </a:xfrm>
            <a:prstGeom prst="wedgeEllipseCallout">
              <a:avLst>
                <a:gd name="adj1" fmla="val 130463"/>
                <a:gd name="adj2" fmla="val -53032"/>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60434" name="Text Box 12"/>
            <p:cNvSpPr txBox="1">
              <a:spLocks noChangeArrowheads="1"/>
            </p:cNvSpPr>
            <p:nvPr/>
          </p:nvSpPr>
          <p:spPr bwMode="auto">
            <a:xfrm>
              <a:off x="3606" y="3499"/>
              <a:ext cx="7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b="1">
                  <a:solidFill>
                    <a:srgbClr val="FF0000"/>
                  </a:solidFill>
                  <a:latin typeface="Arial" panose="020B0604020202020204" pitchFamily="34" charset="0"/>
                </a:rPr>
                <a:t>消解式</a:t>
              </a:r>
            </a:p>
          </p:txBody>
        </p:sp>
      </p:grpSp>
      <p:sp>
        <p:nvSpPr>
          <p:cNvPr id="107536" name="Line 16"/>
          <p:cNvSpPr>
            <a:spLocks noChangeShapeType="1"/>
          </p:cNvSpPr>
          <p:nvPr/>
        </p:nvSpPr>
        <p:spPr bwMode="auto">
          <a:xfrm>
            <a:off x="675085" y="2068116"/>
            <a:ext cx="80962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7" name="Line 17"/>
          <p:cNvSpPr>
            <a:spLocks noChangeShapeType="1"/>
          </p:cNvSpPr>
          <p:nvPr/>
        </p:nvSpPr>
        <p:spPr bwMode="auto">
          <a:xfrm>
            <a:off x="2132410" y="2068116"/>
            <a:ext cx="102631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9" name="Rectangle 19"/>
          <p:cNvSpPr>
            <a:spLocks noChangeArrowheads="1"/>
          </p:cNvSpPr>
          <p:nvPr/>
        </p:nvSpPr>
        <p:spPr bwMode="auto">
          <a:xfrm>
            <a:off x="3267075" y="1675210"/>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b="1">
                <a:solidFill>
                  <a:srgbClr val="0000FF"/>
                </a:solidFill>
                <a:latin typeface="Arial" panose="020B0604020202020204" pitchFamily="34" charset="0"/>
              </a:rPr>
              <a:t>亲本子句</a:t>
            </a:r>
          </a:p>
        </p:txBody>
      </p:sp>
      <p:sp>
        <p:nvSpPr>
          <p:cNvPr id="107540" name="AutoShape 20"/>
          <p:cNvSpPr>
            <a:spLocks noChangeArrowheads="1"/>
          </p:cNvSpPr>
          <p:nvPr/>
        </p:nvSpPr>
        <p:spPr bwMode="auto">
          <a:xfrm>
            <a:off x="4563666" y="1581150"/>
            <a:ext cx="1728788" cy="1188244"/>
          </a:xfrm>
          <a:prstGeom prst="wave">
            <a:avLst>
              <a:gd name="adj1" fmla="val 13005"/>
              <a:gd name="adj2" fmla="val 0"/>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3500" tIns="0" rIns="13500" bIns="0"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lang="zh-CN" altLang="en-US" sz="1800" b="1">
                <a:solidFill>
                  <a:srgbClr val="FF0000"/>
                </a:solidFill>
                <a:latin typeface="Arial" panose="020B0604020202020204" pitchFamily="34" charset="0"/>
              </a:rPr>
              <a:t>消解式是亲本子句的逻辑结论</a:t>
            </a:r>
          </a:p>
        </p:txBody>
      </p:sp>
      <p:sp>
        <p:nvSpPr>
          <p:cNvPr id="107542" name="Rectangle 22"/>
          <p:cNvSpPr>
            <a:spLocks noChangeArrowheads="1"/>
          </p:cNvSpPr>
          <p:nvPr/>
        </p:nvSpPr>
        <p:spPr bwMode="auto">
          <a:xfrm>
            <a:off x="458391" y="3327797"/>
            <a:ext cx="6156722"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lnSpc>
                <a:spcPct val="90000"/>
              </a:lnSpc>
            </a:pPr>
            <a:r>
              <a:rPr lang="zh-CN" altLang="en-US" sz="2100" dirty="0"/>
              <a:t>消解只能在仅含否定和析取联接词的公式（子句）间进行</a:t>
            </a:r>
          </a:p>
          <a:p>
            <a:pPr eaLnBrk="1" hangingPunct="1">
              <a:lnSpc>
                <a:spcPct val="90000"/>
              </a:lnSpc>
            </a:pPr>
            <a:r>
              <a:rPr lang="zh-CN" altLang="en-US" sz="2100" dirty="0"/>
              <a:t>必须先把公式化成规范的形式（范式，子句集）</a:t>
            </a:r>
            <a:endParaRPr lang="zh-CN" altLang="en-US" sz="2100" dirty="0">
              <a:sym typeface="Symbol" panose="05050102010706020507" pitchFamily="18" charset="2"/>
            </a:endParaRPr>
          </a:p>
        </p:txBody>
      </p:sp>
      <p:grpSp>
        <p:nvGrpSpPr>
          <p:cNvPr id="107546" name="Group 26"/>
          <p:cNvGrpSpPr>
            <a:grpSpLocks/>
          </p:cNvGrpSpPr>
          <p:nvPr/>
        </p:nvGrpSpPr>
        <p:grpSpPr bwMode="auto">
          <a:xfrm>
            <a:off x="890587" y="1109662"/>
            <a:ext cx="4577954" cy="929879"/>
            <a:chOff x="1020" y="403"/>
            <a:chExt cx="3845" cy="781"/>
          </a:xfrm>
        </p:grpSpPr>
        <p:sp>
          <p:nvSpPr>
            <p:cNvPr id="60431" name="AutoShape 24"/>
            <p:cNvSpPr>
              <a:spLocks noChangeArrowheads="1"/>
            </p:cNvSpPr>
            <p:nvPr/>
          </p:nvSpPr>
          <p:spPr bwMode="auto">
            <a:xfrm>
              <a:off x="1020" y="821"/>
              <a:ext cx="272" cy="363"/>
            </a:xfrm>
            <a:prstGeom prst="wedgeEllipseCallout">
              <a:avLst>
                <a:gd name="adj1" fmla="val 482722"/>
                <a:gd name="adj2" fmla="val -109227"/>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60432" name="Text Box 25"/>
            <p:cNvSpPr txBox="1">
              <a:spLocks noChangeArrowheads="1"/>
            </p:cNvSpPr>
            <p:nvPr/>
          </p:nvSpPr>
          <p:spPr bwMode="auto">
            <a:xfrm>
              <a:off x="2562" y="403"/>
              <a:ext cx="230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b="1">
                  <a:solidFill>
                    <a:srgbClr val="FF0000"/>
                  </a:solidFill>
                  <a:latin typeface="Arial" panose="020B0604020202020204" pitchFamily="34" charset="0"/>
                </a:rPr>
                <a:t>析取联接词，类似“或”</a:t>
              </a:r>
            </a:p>
          </p:txBody>
        </p:sp>
      </p:grpSp>
    </p:spTree>
    <p:extLst>
      <p:ext uri="{BB962C8B-B14F-4D97-AF65-F5344CB8AC3E}">
        <p14:creationId xmlns:p14="http://schemas.microsoft.com/office/powerpoint/2010/main" val="41491159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25"/>
                                        </p:tgtEl>
                                        <p:attrNameLst>
                                          <p:attrName>style.visibility</p:attrName>
                                        </p:attrNameLst>
                                      </p:cBhvr>
                                      <p:to>
                                        <p:strVal val="visible"/>
                                      </p:to>
                                    </p:set>
                                    <p:animEffect transition="in" filter="blinds(horizontal)">
                                      <p:cBhvr>
                                        <p:cTn id="7" dur="500"/>
                                        <p:tgtEl>
                                          <p:spTgt spid="1075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7527"/>
                                        </p:tgtEl>
                                        <p:attrNameLst>
                                          <p:attrName>style.visibility</p:attrName>
                                        </p:attrNameLst>
                                      </p:cBhvr>
                                      <p:to>
                                        <p:strVal val="visible"/>
                                      </p:to>
                                    </p:set>
                                    <p:animEffect transition="in" filter="blinds(horizontal)">
                                      <p:cBhvr>
                                        <p:cTn id="12" dur="500"/>
                                        <p:tgtEl>
                                          <p:spTgt spid="1075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7546"/>
                                        </p:tgtEl>
                                        <p:attrNameLst>
                                          <p:attrName>style.visibility</p:attrName>
                                        </p:attrNameLst>
                                      </p:cBhvr>
                                      <p:to>
                                        <p:strVal val="visible"/>
                                      </p:to>
                                    </p:set>
                                    <p:animEffect transition="in" filter="wipe(left)">
                                      <p:cBhvr>
                                        <p:cTn id="17" dur="500"/>
                                        <p:tgtEl>
                                          <p:spTgt spid="107546"/>
                                        </p:tgtEl>
                                      </p:cBhvr>
                                    </p:animEffect>
                                  </p:childTnLst>
                                  <p:subTnLst>
                                    <p:set>
                                      <p:cBhvr override="childStyle">
                                        <p:cTn dur="1" fill="hold" display="0" masterRel="nextClick" afterEffect="1"/>
                                        <p:tgtEl>
                                          <p:spTgt spid="107546"/>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07528"/>
                                        </p:tgtEl>
                                        <p:attrNameLst>
                                          <p:attrName>style.visibility</p:attrName>
                                        </p:attrNameLst>
                                      </p:cBhvr>
                                      <p:to>
                                        <p:strVal val="visible"/>
                                      </p:to>
                                    </p:set>
                                    <p:animEffect transition="in" filter="wipe(up)">
                                      <p:cBhvr>
                                        <p:cTn id="22" dur="500"/>
                                        <p:tgtEl>
                                          <p:spTgt spid="1075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07530"/>
                                        </p:tgtEl>
                                        <p:attrNameLst>
                                          <p:attrName>style.visibility</p:attrName>
                                        </p:attrNameLst>
                                      </p:cBhvr>
                                      <p:to>
                                        <p:strVal val="visible"/>
                                      </p:to>
                                    </p:set>
                                    <p:animEffect transition="in" filter="wipe(up)">
                                      <p:cBhvr>
                                        <p:cTn id="27" dur="500"/>
                                        <p:tgtEl>
                                          <p:spTgt spid="1075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7529"/>
                                        </p:tgtEl>
                                        <p:attrNameLst>
                                          <p:attrName>style.visibility</p:attrName>
                                        </p:attrNameLst>
                                      </p:cBhvr>
                                      <p:to>
                                        <p:strVal val="visible"/>
                                      </p:to>
                                    </p:set>
                                    <p:animEffect transition="in" filter="wipe(up)">
                                      <p:cBhvr>
                                        <p:cTn id="32" dur="500"/>
                                        <p:tgtEl>
                                          <p:spTgt spid="1075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7533"/>
                                        </p:tgtEl>
                                        <p:attrNameLst>
                                          <p:attrName>style.visibility</p:attrName>
                                        </p:attrNameLst>
                                      </p:cBhvr>
                                      <p:to>
                                        <p:strVal val="visible"/>
                                      </p:to>
                                    </p:set>
                                    <p:animEffect transition="in" filter="wipe(left)">
                                      <p:cBhvr>
                                        <p:cTn id="37" dur="500"/>
                                        <p:tgtEl>
                                          <p:spTgt spid="10753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7536"/>
                                        </p:tgtEl>
                                        <p:attrNameLst>
                                          <p:attrName>style.visibility</p:attrName>
                                        </p:attrNameLst>
                                      </p:cBhvr>
                                      <p:to>
                                        <p:strVal val="visible"/>
                                      </p:to>
                                    </p:set>
                                    <p:animEffect transition="in" filter="wipe(left)">
                                      <p:cBhvr>
                                        <p:cTn id="42" dur="500"/>
                                        <p:tgtEl>
                                          <p:spTgt spid="107536"/>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07537"/>
                                        </p:tgtEl>
                                        <p:attrNameLst>
                                          <p:attrName>style.visibility</p:attrName>
                                        </p:attrNameLst>
                                      </p:cBhvr>
                                      <p:to>
                                        <p:strVal val="visible"/>
                                      </p:to>
                                    </p:set>
                                    <p:animEffect transition="in" filter="wipe(left)">
                                      <p:cBhvr>
                                        <p:cTn id="46" dur="500"/>
                                        <p:tgtEl>
                                          <p:spTgt spid="107537"/>
                                        </p:tgtEl>
                                      </p:cBhvr>
                                    </p:animEffect>
                                  </p:childTnLst>
                                </p:cTn>
                              </p:par>
                            </p:childTnLst>
                          </p:cTn>
                        </p:par>
                        <p:par>
                          <p:cTn id="47" fill="hold" nodeType="afterGroup">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107539"/>
                                        </p:tgtEl>
                                        <p:attrNameLst>
                                          <p:attrName>style.visibility</p:attrName>
                                        </p:attrNameLst>
                                      </p:cBhvr>
                                      <p:to>
                                        <p:strVal val="visible"/>
                                      </p:to>
                                    </p:set>
                                    <p:animEffect transition="in" filter="wipe(left)">
                                      <p:cBhvr>
                                        <p:cTn id="50" dur="500"/>
                                        <p:tgtEl>
                                          <p:spTgt spid="10753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grpId="0" nodeType="clickEffect">
                                  <p:stCondLst>
                                    <p:cond delay="0"/>
                                  </p:stCondLst>
                                  <p:childTnLst>
                                    <p:set>
                                      <p:cBhvr>
                                        <p:cTn id="54" dur="1" fill="hold">
                                          <p:stCondLst>
                                            <p:cond delay="0"/>
                                          </p:stCondLst>
                                        </p:cTn>
                                        <p:tgtEl>
                                          <p:spTgt spid="107540"/>
                                        </p:tgtEl>
                                        <p:attrNameLst>
                                          <p:attrName>style.visibility</p:attrName>
                                        </p:attrNameLst>
                                      </p:cBhvr>
                                      <p:to>
                                        <p:strVal val="visible"/>
                                      </p:to>
                                    </p:set>
                                    <p:animEffect transition="in" filter="box(out)">
                                      <p:cBhvr>
                                        <p:cTn id="55" dur="500"/>
                                        <p:tgtEl>
                                          <p:spTgt spid="10754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07542">
                                            <p:txEl>
                                              <p:pRg st="0" end="0"/>
                                            </p:txEl>
                                          </p:spTgt>
                                        </p:tgtEl>
                                        <p:attrNameLst>
                                          <p:attrName>style.visibility</p:attrName>
                                        </p:attrNameLst>
                                      </p:cBhvr>
                                      <p:to>
                                        <p:strVal val="visible"/>
                                      </p:to>
                                    </p:set>
                                    <p:animEffect transition="in" filter="blinds(horizontal)">
                                      <p:cBhvr>
                                        <p:cTn id="60" dur="500"/>
                                        <p:tgtEl>
                                          <p:spTgt spid="107542">
                                            <p:txEl>
                                              <p:pRg st="0" end="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07542">
                                            <p:txEl>
                                              <p:pRg st="1" end="1"/>
                                            </p:txEl>
                                          </p:spTgt>
                                        </p:tgtEl>
                                        <p:attrNameLst>
                                          <p:attrName>style.visibility</p:attrName>
                                        </p:attrNameLst>
                                      </p:cBhvr>
                                      <p:to>
                                        <p:strVal val="visible"/>
                                      </p:to>
                                    </p:set>
                                    <p:animEffect transition="in" filter="blinds(horizontal)">
                                      <p:cBhvr>
                                        <p:cTn id="65" dur="500"/>
                                        <p:tgtEl>
                                          <p:spTgt spid="1075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animBg="1"/>
      <p:bldP spid="107527" grpId="0" animBg="1"/>
      <p:bldP spid="107529" grpId="0" animBg="1"/>
      <p:bldP spid="107536" grpId="0" animBg="1"/>
      <p:bldP spid="107537" grpId="0" animBg="1"/>
      <p:bldP spid="107539" grpId="0"/>
      <p:bldP spid="107540" grpId="0" animBg="1"/>
      <p:bldP spid="107542"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内容占位符 2"/>
          <p:cNvSpPr>
            <a:spLocks noGrp="1"/>
          </p:cNvSpPr>
          <p:nvPr>
            <p:ph idx="4294967295"/>
          </p:nvPr>
        </p:nvSpPr>
        <p:spPr>
          <a:xfrm>
            <a:off x="-14679" y="158220"/>
            <a:ext cx="6443682" cy="1781175"/>
          </a:xfrm>
        </p:spPr>
        <p:txBody>
          <a:bodyPr/>
          <a:lstStyle/>
          <a:p>
            <a:pPr eaLnBrk="1" hangingPunct="1"/>
            <a:r>
              <a:rPr lang="zh-CN" altLang="en-US" sz="2000" dirty="0" smtClean="0"/>
              <a:t>例</a:t>
            </a:r>
            <a:r>
              <a:rPr lang="en-US" altLang="zh-CN" sz="2000" dirty="0" smtClean="0"/>
              <a:t>1</a:t>
            </a:r>
            <a:r>
              <a:rPr lang="zh-CN" altLang="en-US" sz="2000" dirty="0" smtClean="0"/>
              <a:t>：</a:t>
            </a:r>
          </a:p>
          <a:p>
            <a:pPr lvl="1" eaLnBrk="1" hangingPunct="1"/>
            <a:r>
              <a:rPr lang="zh-CN" altLang="en-US" sz="2000" dirty="0" smtClean="0"/>
              <a:t>小王说他下午或者去图书馆或者在家休息</a:t>
            </a:r>
          </a:p>
          <a:p>
            <a:pPr lvl="1" eaLnBrk="1" hangingPunct="1"/>
            <a:r>
              <a:rPr lang="zh-CN" altLang="en-US" sz="2000" dirty="0" smtClean="0"/>
              <a:t>小王没去图书馆</a:t>
            </a:r>
          </a:p>
          <a:p>
            <a:pPr lvl="1" eaLnBrk="1" hangingPunct="1">
              <a:buFont typeface="Wingdings" panose="05000000000000000000" pitchFamily="2" charset="2"/>
              <a:buNone/>
            </a:pPr>
            <a:r>
              <a:rPr lang="en-US" altLang="zh-CN" sz="2000" dirty="0" smtClean="0"/>
              <a:t>R</a:t>
            </a:r>
            <a:r>
              <a:rPr lang="en-US" altLang="zh-CN" sz="2000" dirty="0" smtClean="0">
                <a:latin typeface="Arial" panose="020B0604020202020204" pitchFamily="34" charset="0"/>
              </a:rPr>
              <a:t>—</a:t>
            </a:r>
            <a:r>
              <a:rPr lang="zh-CN" altLang="en-US" sz="2000" dirty="0" smtClean="0"/>
              <a:t>小王下午去图书馆</a:t>
            </a:r>
          </a:p>
          <a:p>
            <a:pPr lvl="1" eaLnBrk="1" hangingPunct="1">
              <a:buFont typeface="Wingdings" panose="05000000000000000000" pitchFamily="2" charset="2"/>
              <a:buNone/>
            </a:pPr>
            <a:r>
              <a:rPr lang="en-US" altLang="zh-CN" sz="2000" dirty="0" smtClean="0"/>
              <a:t>S</a:t>
            </a:r>
            <a:r>
              <a:rPr lang="en-US" altLang="zh-CN" sz="2000" dirty="0" smtClean="0">
                <a:latin typeface="Arial" panose="020B0604020202020204" pitchFamily="34" charset="0"/>
              </a:rPr>
              <a:t>—</a:t>
            </a:r>
            <a:r>
              <a:rPr lang="zh-CN" altLang="en-US" sz="2000" dirty="0" smtClean="0"/>
              <a:t>小王下午在家休息</a:t>
            </a:r>
            <a:endParaRPr lang="en-US" altLang="zh-CN" sz="2000" dirty="0" smtClean="0"/>
          </a:p>
        </p:txBody>
      </p:sp>
      <p:sp>
        <p:nvSpPr>
          <p:cNvPr id="31751" name="Rectangle 7"/>
          <p:cNvSpPr>
            <a:spLocks noChangeArrowheads="1"/>
          </p:cNvSpPr>
          <p:nvPr/>
        </p:nvSpPr>
        <p:spPr bwMode="auto">
          <a:xfrm>
            <a:off x="3845654" y="1490452"/>
            <a:ext cx="80983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2100" dirty="0"/>
              <a:t>R </a:t>
            </a:r>
            <a:r>
              <a:rPr lang="en-US" altLang="zh-CN" sz="2100" dirty="0">
                <a:sym typeface="Symbol" panose="05050102010706020507" pitchFamily="18" charset="2"/>
              </a:rPr>
              <a:t> S</a:t>
            </a:r>
            <a:endParaRPr lang="zh-CN" altLang="en-US" sz="2100" dirty="0"/>
          </a:p>
        </p:txBody>
      </p:sp>
      <p:sp>
        <p:nvSpPr>
          <p:cNvPr id="31753" name="Rectangle 9"/>
          <p:cNvSpPr>
            <a:spLocks noChangeArrowheads="1"/>
          </p:cNvSpPr>
          <p:nvPr/>
        </p:nvSpPr>
        <p:spPr bwMode="auto">
          <a:xfrm>
            <a:off x="3853989" y="2138152"/>
            <a:ext cx="5100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2100" dirty="0" smtClean="0"/>
              <a:t>~R</a:t>
            </a:r>
            <a:endParaRPr lang="zh-CN" altLang="en-US" sz="2100" dirty="0"/>
          </a:p>
        </p:txBody>
      </p:sp>
      <p:sp>
        <p:nvSpPr>
          <p:cNvPr id="31754" name="AutoShape 10"/>
          <p:cNvSpPr>
            <a:spLocks/>
          </p:cNvSpPr>
          <p:nvPr/>
        </p:nvSpPr>
        <p:spPr bwMode="auto">
          <a:xfrm>
            <a:off x="4764816" y="1652377"/>
            <a:ext cx="53579" cy="756047"/>
          </a:xfrm>
          <a:prstGeom prst="rightBrace">
            <a:avLst>
              <a:gd name="adj1" fmla="val 117592"/>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31755" name="Text Box 11"/>
          <p:cNvSpPr txBox="1">
            <a:spLocks noChangeArrowheads="1"/>
          </p:cNvSpPr>
          <p:nvPr/>
        </p:nvSpPr>
        <p:spPr bwMode="auto">
          <a:xfrm>
            <a:off x="4926741" y="1652377"/>
            <a:ext cx="53935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3300" b="1">
                <a:latin typeface="Arial" panose="020B0604020202020204" pitchFamily="34" charset="0"/>
                <a:ea typeface="宋体" panose="02010600030101010101" pitchFamily="2" charset="-122"/>
                <a:sym typeface="Symbol" panose="05050102010706020507" pitchFamily="18" charset="2"/>
              </a:rPr>
              <a:t></a:t>
            </a:r>
          </a:p>
        </p:txBody>
      </p:sp>
      <p:sp>
        <p:nvSpPr>
          <p:cNvPr id="31756" name="Rectangle 12"/>
          <p:cNvSpPr>
            <a:spLocks noChangeArrowheads="1"/>
          </p:cNvSpPr>
          <p:nvPr/>
        </p:nvSpPr>
        <p:spPr bwMode="auto">
          <a:xfrm>
            <a:off x="4995598" y="4384744"/>
            <a:ext cx="104530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2100" dirty="0" smtClean="0">
                <a:solidFill>
                  <a:srgbClr val="FF0000"/>
                </a:solidFill>
                <a:cs typeface="Times New Roman" panose="02020603050405020304" pitchFamily="18" charset="0"/>
                <a:sym typeface="Symbol" panose="05050102010706020507" pitchFamily="18" charset="2"/>
              </a:rPr>
              <a:t>Q</a:t>
            </a:r>
            <a:endParaRPr lang="zh-CN" altLang="en-US" sz="2100" dirty="0">
              <a:solidFill>
                <a:srgbClr val="FF0000"/>
              </a:solidFill>
              <a:cs typeface="Times New Roman" panose="02020603050405020304" pitchFamily="18" charset="0"/>
            </a:endParaRPr>
          </a:p>
        </p:txBody>
      </p:sp>
      <p:sp>
        <p:nvSpPr>
          <p:cNvPr id="31760" name="Rectangle 16"/>
          <p:cNvSpPr>
            <a:spLocks noChangeArrowheads="1"/>
          </p:cNvSpPr>
          <p:nvPr/>
        </p:nvSpPr>
        <p:spPr bwMode="auto">
          <a:xfrm>
            <a:off x="54997" y="2480216"/>
            <a:ext cx="6369467" cy="124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marL="257175" indent="-257175">
              <a:buFont typeface="Arial" panose="020B0604020202020204" pitchFamily="34" charset="0"/>
              <a:buChar char="•"/>
            </a:pPr>
            <a:r>
              <a:rPr lang="zh-CN" altLang="en-US" sz="2000" dirty="0">
                <a:latin typeface="+mn-lt"/>
                <a:ea typeface="+mn-ea"/>
              </a:rPr>
              <a:t>例</a:t>
            </a:r>
            <a:r>
              <a:rPr lang="en-US" altLang="zh-CN" sz="2000" dirty="0">
                <a:latin typeface="+mn-lt"/>
                <a:ea typeface="+mn-ea"/>
              </a:rPr>
              <a:t>2</a:t>
            </a:r>
            <a:r>
              <a:rPr lang="zh-CN" altLang="en-US" sz="2000" dirty="0">
                <a:latin typeface="+mn-lt"/>
                <a:ea typeface="+mn-ea"/>
              </a:rPr>
              <a:t>：</a:t>
            </a:r>
          </a:p>
          <a:p>
            <a:pPr marL="557213" lvl="1" indent="-214313">
              <a:buFont typeface="Arial" panose="020B0604020202020204" pitchFamily="34" charset="0"/>
              <a:buChar char="–"/>
            </a:pPr>
            <a:r>
              <a:rPr lang="zh-CN" altLang="en-US" sz="2000" dirty="0">
                <a:latin typeface="+mn-lt"/>
                <a:ea typeface="+mn-ea"/>
              </a:rPr>
              <a:t>如果今天不下雨，我就去你家      </a:t>
            </a:r>
          </a:p>
          <a:p>
            <a:pPr marL="557213" lvl="1" indent="-214313">
              <a:buFont typeface="Arial" panose="020B0604020202020204" pitchFamily="34" charset="0"/>
              <a:buChar char="–"/>
            </a:pPr>
            <a:r>
              <a:rPr lang="zh-CN" altLang="en-US" sz="2000" dirty="0">
                <a:latin typeface="+mn-lt"/>
                <a:ea typeface="+mn-ea"/>
              </a:rPr>
              <a:t>今天没有下雨          </a:t>
            </a:r>
            <a:endParaRPr lang="en-US" altLang="zh-CN" sz="2000" dirty="0" smtClean="0">
              <a:latin typeface="+mn-lt"/>
              <a:ea typeface="+mn-ea"/>
            </a:endParaRPr>
          </a:p>
          <a:p>
            <a:pPr marL="342900" lvl="1" indent="0">
              <a:buNone/>
            </a:pPr>
            <a:r>
              <a:rPr lang="en-US" altLang="zh-CN" sz="2000" dirty="0">
                <a:latin typeface="+mn-lt"/>
                <a:ea typeface="+mn-ea"/>
              </a:rPr>
              <a:t>P—</a:t>
            </a:r>
            <a:r>
              <a:rPr lang="zh-CN" altLang="en-US" sz="2000" dirty="0">
                <a:latin typeface="+mn-lt"/>
                <a:ea typeface="+mn-ea"/>
              </a:rPr>
              <a:t>今天下雨</a:t>
            </a:r>
            <a:endParaRPr lang="en-US" altLang="zh-CN" sz="2000" dirty="0">
              <a:latin typeface="+mn-lt"/>
              <a:ea typeface="+mn-ea"/>
            </a:endParaRPr>
          </a:p>
          <a:p>
            <a:pPr marL="342900" lvl="1" indent="0">
              <a:buNone/>
            </a:pPr>
            <a:r>
              <a:rPr lang="en-US" altLang="zh-CN" sz="2000" dirty="0">
                <a:latin typeface="+mn-lt"/>
                <a:ea typeface="+mn-ea"/>
              </a:rPr>
              <a:t>Q—</a:t>
            </a:r>
            <a:r>
              <a:rPr lang="zh-CN" altLang="en-US" sz="2000" dirty="0">
                <a:latin typeface="+mn-lt"/>
                <a:ea typeface="+mn-ea"/>
              </a:rPr>
              <a:t>我去你家                          </a:t>
            </a:r>
            <a:endParaRPr lang="zh-CN" altLang="en-US" sz="2100" dirty="0">
              <a:solidFill>
                <a:srgbClr val="FF0000"/>
              </a:solidFill>
              <a:cs typeface="Times New Roman" panose="02020603050405020304" pitchFamily="18" charset="0"/>
            </a:endParaRPr>
          </a:p>
        </p:txBody>
      </p:sp>
      <p:sp>
        <p:nvSpPr>
          <p:cNvPr id="31761" name="Rectangle 17"/>
          <p:cNvSpPr>
            <a:spLocks noChangeArrowheads="1"/>
          </p:cNvSpPr>
          <p:nvPr/>
        </p:nvSpPr>
        <p:spPr bwMode="auto">
          <a:xfrm>
            <a:off x="4688064" y="3378332"/>
            <a:ext cx="46519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2100" b="1" dirty="0">
                <a:ea typeface="宋体" panose="02010600030101010101" pitchFamily="2" charset="-122"/>
                <a:cs typeface="Times New Roman" panose="02020603050405020304" pitchFamily="18" charset="0"/>
                <a:sym typeface="Symbol" panose="05050102010706020507" pitchFamily="18" charset="2"/>
              </a:rPr>
              <a:t></a:t>
            </a:r>
          </a:p>
        </p:txBody>
      </p:sp>
      <p:sp>
        <p:nvSpPr>
          <p:cNvPr id="31762" name="Rectangle 18"/>
          <p:cNvSpPr>
            <a:spLocks noChangeArrowheads="1"/>
          </p:cNvSpPr>
          <p:nvPr/>
        </p:nvSpPr>
        <p:spPr bwMode="auto">
          <a:xfrm>
            <a:off x="5186497" y="3387898"/>
            <a:ext cx="81426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2100" dirty="0">
                <a:solidFill>
                  <a:srgbClr val="FF0000"/>
                </a:solidFill>
                <a:cs typeface="Times New Roman" panose="02020603050405020304" pitchFamily="18" charset="0"/>
              </a:rPr>
              <a:t>P </a:t>
            </a:r>
            <a:r>
              <a:rPr lang="en-US" altLang="zh-CN" sz="2100" dirty="0">
                <a:solidFill>
                  <a:srgbClr val="FF0000"/>
                </a:solidFill>
                <a:cs typeface="Times New Roman" panose="02020603050405020304" pitchFamily="18" charset="0"/>
                <a:sym typeface="Symbol" panose="05050102010706020507" pitchFamily="18" charset="2"/>
              </a:rPr>
              <a:t> Q</a:t>
            </a:r>
            <a:endParaRPr lang="zh-CN" altLang="en-US" sz="2100" dirty="0">
              <a:solidFill>
                <a:srgbClr val="FF0000"/>
              </a:solidFill>
              <a:cs typeface="Times New Roman" panose="02020603050405020304" pitchFamily="18" charset="0"/>
              <a:sym typeface="Symbol" panose="05050102010706020507" pitchFamily="18" charset="2"/>
            </a:endParaRPr>
          </a:p>
        </p:txBody>
      </p:sp>
      <p:cxnSp>
        <p:nvCxnSpPr>
          <p:cNvPr id="3" name="直接箭头连接符 2"/>
          <p:cNvCxnSpPr/>
          <p:nvPr/>
        </p:nvCxnSpPr>
        <p:spPr>
          <a:xfrm>
            <a:off x="4326046" y="3972782"/>
            <a:ext cx="772302" cy="337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flipH="1">
            <a:off x="5084982" y="3745276"/>
            <a:ext cx="433269" cy="5472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2"/>
          <p:cNvSpPr>
            <a:spLocks noChangeArrowheads="1"/>
          </p:cNvSpPr>
          <p:nvPr/>
        </p:nvSpPr>
        <p:spPr bwMode="auto">
          <a:xfrm>
            <a:off x="5506264" y="1806724"/>
            <a:ext cx="33374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2100" dirty="0">
                <a:sym typeface="Symbol" panose="05050102010706020507" pitchFamily="18" charset="2"/>
              </a:rPr>
              <a:t>S</a:t>
            </a:r>
            <a:endParaRPr lang="zh-CN" altLang="en-US" sz="2100" dirty="0"/>
          </a:p>
        </p:txBody>
      </p:sp>
      <p:sp>
        <p:nvSpPr>
          <p:cNvPr id="6" name="矩形 5"/>
          <p:cNvSpPr/>
          <p:nvPr/>
        </p:nvSpPr>
        <p:spPr>
          <a:xfrm>
            <a:off x="3754603" y="3378332"/>
            <a:ext cx="1010213" cy="415498"/>
          </a:xfrm>
          <a:prstGeom prst="rect">
            <a:avLst/>
          </a:prstGeom>
        </p:spPr>
        <p:txBody>
          <a:bodyPr wrap="none">
            <a:spAutoFit/>
          </a:bodyPr>
          <a:lstStyle/>
          <a:p>
            <a:r>
              <a:rPr lang="en-US" altLang="zh-CN" sz="2100" dirty="0">
                <a:latin typeface="Times New Roman" panose="02020603050405020304" pitchFamily="18" charset="0"/>
                <a:ea typeface="+mn-ea"/>
                <a:cs typeface="Times New Roman" panose="02020603050405020304" pitchFamily="18" charset="0"/>
              </a:rPr>
              <a:t>~</a:t>
            </a:r>
            <a:r>
              <a:rPr lang="zh-CN" altLang="en-US" sz="2100" dirty="0">
                <a:latin typeface="Times New Roman" panose="02020603050405020304" pitchFamily="18" charset="0"/>
                <a:ea typeface="+mn-ea"/>
                <a:cs typeface="Times New Roman" panose="02020603050405020304" pitchFamily="18" charset="0"/>
              </a:rPr>
              <a:t> </a:t>
            </a:r>
            <a:r>
              <a:rPr lang="en-US" altLang="zh-CN" sz="2100" dirty="0">
                <a:latin typeface="Times New Roman" panose="02020603050405020304" pitchFamily="18" charset="0"/>
                <a:ea typeface="+mn-ea"/>
                <a:cs typeface="Times New Roman" panose="02020603050405020304" pitchFamily="18" charset="0"/>
              </a:rPr>
              <a:t>P→Q</a:t>
            </a:r>
            <a:endParaRPr lang="zh-CN" altLang="en-US" sz="2100" dirty="0">
              <a:latin typeface="Times New Roman" panose="02020603050405020304" pitchFamily="18" charset="0"/>
              <a:cs typeface="Times New Roman" panose="02020603050405020304" pitchFamily="18" charset="0"/>
            </a:endParaRPr>
          </a:p>
        </p:txBody>
      </p:sp>
      <p:sp>
        <p:nvSpPr>
          <p:cNvPr id="7" name="矩形 6"/>
          <p:cNvSpPr/>
          <p:nvPr/>
        </p:nvSpPr>
        <p:spPr>
          <a:xfrm>
            <a:off x="3753956" y="3858495"/>
            <a:ext cx="537327" cy="369332"/>
          </a:xfrm>
          <a:prstGeom prst="rect">
            <a:avLst/>
          </a:prstGeom>
        </p:spPr>
        <p:txBody>
          <a:bodyPr wrap="none">
            <a:spAutoFit/>
          </a:bodyPr>
          <a:lstStyle/>
          <a:p>
            <a:r>
              <a:rPr lang="en-US" altLang="zh-CN" dirty="0">
                <a:solidFill>
                  <a:srgbClr val="FF0000"/>
                </a:solidFill>
                <a:cs typeface="Times New Roman" panose="02020603050405020304" pitchFamily="18" charset="0"/>
              </a:rPr>
              <a:t>~</a:t>
            </a:r>
            <a:r>
              <a:rPr lang="zh-CN" altLang="en-US" dirty="0">
                <a:solidFill>
                  <a:srgbClr val="FF0000"/>
                </a:solidFill>
                <a:cs typeface="Times New Roman" panose="02020603050405020304" pitchFamily="18" charset="0"/>
              </a:rPr>
              <a:t> </a:t>
            </a:r>
            <a:r>
              <a:rPr lang="en-US" altLang="zh-CN" dirty="0">
                <a:solidFill>
                  <a:srgbClr val="FF0000"/>
                </a:solidFill>
                <a:cs typeface="Times New Roman" panose="02020603050405020304" pitchFamily="18" charset="0"/>
              </a:rPr>
              <a:t>P</a:t>
            </a:r>
            <a:endParaRPr lang="zh-CN" altLang="en-US" dirty="0"/>
          </a:p>
        </p:txBody>
      </p:sp>
    </p:spTree>
    <p:extLst>
      <p:ext uri="{BB962C8B-B14F-4D97-AF65-F5344CB8AC3E}">
        <p14:creationId xmlns:p14="http://schemas.microsoft.com/office/powerpoint/2010/main" val="4071171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blinds(horizontal)">
                                      <p:cBhvr>
                                        <p:cTn id="7" dur="500"/>
                                        <p:tgtEl>
                                          <p:spTgt spid="59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395">
                                            <p:txEl>
                                              <p:pRg st="1" end="1"/>
                                            </p:txEl>
                                          </p:spTgt>
                                        </p:tgtEl>
                                        <p:attrNameLst>
                                          <p:attrName>style.visibility</p:attrName>
                                        </p:attrNameLst>
                                      </p:cBhvr>
                                      <p:to>
                                        <p:strVal val="visible"/>
                                      </p:to>
                                    </p:set>
                                    <p:animEffect transition="in" filter="blinds(horizontal)">
                                      <p:cBhvr>
                                        <p:cTn id="12" dur="500"/>
                                        <p:tgtEl>
                                          <p:spTgt spid="59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395">
                                            <p:txEl>
                                              <p:pRg st="2" end="2"/>
                                            </p:txEl>
                                          </p:spTgt>
                                        </p:tgtEl>
                                        <p:attrNameLst>
                                          <p:attrName>style.visibility</p:attrName>
                                        </p:attrNameLst>
                                      </p:cBhvr>
                                      <p:to>
                                        <p:strVal val="visible"/>
                                      </p:to>
                                    </p:set>
                                    <p:animEffect transition="in" filter="blinds(horizontal)">
                                      <p:cBhvr>
                                        <p:cTn id="17" dur="500"/>
                                        <p:tgtEl>
                                          <p:spTgt spid="593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395">
                                            <p:txEl>
                                              <p:pRg st="3" end="3"/>
                                            </p:txEl>
                                          </p:spTgt>
                                        </p:tgtEl>
                                        <p:attrNameLst>
                                          <p:attrName>style.visibility</p:attrName>
                                        </p:attrNameLst>
                                      </p:cBhvr>
                                      <p:to>
                                        <p:strVal val="visible"/>
                                      </p:to>
                                    </p:set>
                                    <p:animEffect transition="in" filter="blinds(horizontal)">
                                      <p:cBhvr>
                                        <p:cTn id="22" dur="500"/>
                                        <p:tgtEl>
                                          <p:spTgt spid="593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395">
                                            <p:txEl>
                                              <p:pRg st="4" end="4"/>
                                            </p:txEl>
                                          </p:spTgt>
                                        </p:tgtEl>
                                        <p:attrNameLst>
                                          <p:attrName>style.visibility</p:attrName>
                                        </p:attrNameLst>
                                      </p:cBhvr>
                                      <p:to>
                                        <p:strVal val="visible"/>
                                      </p:to>
                                    </p:set>
                                    <p:animEffect transition="in" filter="blinds(horizontal)">
                                      <p:cBhvr>
                                        <p:cTn id="27" dur="500"/>
                                        <p:tgtEl>
                                          <p:spTgt spid="593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751"/>
                                        </p:tgtEl>
                                        <p:attrNameLst>
                                          <p:attrName>style.visibility</p:attrName>
                                        </p:attrNameLst>
                                      </p:cBhvr>
                                      <p:to>
                                        <p:strVal val="visible"/>
                                      </p:to>
                                    </p:set>
                                    <p:animEffect transition="in" filter="blinds(horizontal)">
                                      <p:cBhvr>
                                        <p:cTn id="32" dur="500"/>
                                        <p:tgtEl>
                                          <p:spTgt spid="3175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1753"/>
                                        </p:tgtEl>
                                        <p:attrNameLst>
                                          <p:attrName>style.visibility</p:attrName>
                                        </p:attrNameLst>
                                      </p:cBhvr>
                                      <p:to>
                                        <p:strVal val="visible"/>
                                      </p:to>
                                    </p:set>
                                    <p:animEffect transition="in" filter="blinds(horizontal)">
                                      <p:cBhvr>
                                        <p:cTn id="37" dur="500"/>
                                        <p:tgtEl>
                                          <p:spTgt spid="3175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1754"/>
                                        </p:tgtEl>
                                        <p:attrNameLst>
                                          <p:attrName>style.visibility</p:attrName>
                                        </p:attrNameLst>
                                      </p:cBhvr>
                                      <p:to>
                                        <p:strVal val="visible"/>
                                      </p:to>
                                    </p:set>
                                    <p:animEffect transition="in" filter="wipe(up)">
                                      <p:cBhvr>
                                        <p:cTn id="42" dur="500"/>
                                        <p:tgtEl>
                                          <p:spTgt spid="317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755"/>
                                        </p:tgtEl>
                                        <p:attrNameLst>
                                          <p:attrName>style.visibility</p:attrName>
                                        </p:attrNameLst>
                                      </p:cBhvr>
                                      <p:to>
                                        <p:strVal val="visible"/>
                                      </p:to>
                                    </p:set>
                                    <p:animEffect transition="in" filter="wipe(left)">
                                      <p:cBhvr>
                                        <p:cTn id="47" dur="500"/>
                                        <p:tgtEl>
                                          <p:spTgt spid="317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1760"/>
                                        </p:tgtEl>
                                        <p:attrNameLst>
                                          <p:attrName>style.visibility</p:attrName>
                                        </p:attrNameLst>
                                      </p:cBhvr>
                                      <p:to>
                                        <p:strVal val="visible"/>
                                      </p:to>
                                    </p:set>
                                    <p:animEffect transition="in" filter="blinds(horizontal)">
                                      <p:cBhvr>
                                        <p:cTn id="57" dur="500"/>
                                        <p:tgtEl>
                                          <p:spTgt spid="3176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1761"/>
                                        </p:tgtEl>
                                        <p:attrNameLst>
                                          <p:attrName>style.visibility</p:attrName>
                                        </p:attrNameLst>
                                      </p:cBhvr>
                                      <p:to>
                                        <p:strVal val="visible"/>
                                      </p:to>
                                    </p:set>
                                    <p:animEffect transition="in" filter="wipe(left)">
                                      <p:cBhvr>
                                        <p:cTn id="69" dur="500"/>
                                        <p:tgtEl>
                                          <p:spTgt spid="31761"/>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1762"/>
                                        </p:tgtEl>
                                        <p:attrNameLst>
                                          <p:attrName>style.visibility</p:attrName>
                                        </p:attrNameLst>
                                      </p:cBhvr>
                                      <p:to>
                                        <p:strVal val="visible"/>
                                      </p:to>
                                    </p:set>
                                    <p:animEffect transition="in" filter="wipe(left)">
                                      <p:cBhvr>
                                        <p:cTn id="72" dur="500"/>
                                        <p:tgtEl>
                                          <p:spTgt spid="31762"/>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1000"/>
                                        <p:tgtEl>
                                          <p:spTgt spid="7"/>
                                        </p:tgtEl>
                                      </p:cBhvr>
                                    </p:animEffect>
                                    <p:anim calcmode="lin" valueType="num">
                                      <p:cBhvr>
                                        <p:cTn id="78" dur="1000" fill="hold"/>
                                        <p:tgtEl>
                                          <p:spTgt spid="7"/>
                                        </p:tgtEl>
                                        <p:attrNameLst>
                                          <p:attrName>ppt_x</p:attrName>
                                        </p:attrNameLst>
                                      </p:cBhvr>
                                      <p:tavLst>
                                        <p:tav tm="0">
                                          <p:val>
                                            <p:strVal val="#ppt_x"/>
                                          </p:val>
                                        </p:tav>
                                        <p:tav tm="100000">
                                          <p:val>
                                            <p:strVal val="#ppt_x"/>
                                          </p:val>
                                        </p:tav>
                                      </p:tavLst>
                                    </p:anim>
                                    <p:anim calcmode="lin" valueType="num">
                                      <p:cBhvr>
                                        <p:cTn id="7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31756"/>
                                        </p:tgtEl>
                                        <p:attrNameLst>
                                          <p:attrName>style.visibility</p:attrName>
                                        </p:attrNameLst>
                                      </p:cBhvr>
                                      <p:to>
                                        <p:strVal val="visible"/>
                                      </p:to>
                                    </p:set>
                                    <p:animEffect transition="in" filter="blinds(horizontal)">
                                      <p:cBhvr>
                                        <p:cTn id="90" dur="500"/>
                                        <p:tgtEl>
                                          <p:spTgt spid="31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bldLvl="2"/>
      <p:bldP spid="31751" grpId="0"/>
      <p:bldP spid="31753" grpId="0"/>
      <p:bldP spid="31754" grpId="0" animBg="1"/>
      <p:bldP spid="31755" grpId="0"/>
      <p:bldP spid="31756" grpId="0"/>
      <p:bldP spid="31760" grpId="0"/>
      <p:bldP spid="31761" grpId="0"/>
      <p:bldP spid="31762" grpId="0"/>
      <p:bldP spid="16"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ext Box 2"/>
          <p:cNvSpPr txBox="1">
            <a:spLocks noChangeArrowheads="1"/>
          </p:cNvSpPr>
          <p:nvPr/>
        </p:nvSpPr>
        <p:spPr bwMode="auto">
          <a:xfrm>
            <a:off x="188640" y="180683"/>
            <a:ext cx="6326460" cy="491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spcBef>
                <a:spcPts val="600"/>
              </a:spcBef>
              <a:spcAft>
                <a:spcPts val="600"/>
              </a:spcAft>
              <a:defRPr/>
            </a:pPr>
            <a:r>
              <a:rPr lang="en-US" altLang="zh-CN" sz="2700" b="1" dirty="0" smtClean="0">
                <a:solidFill>
                  <a:schemeClr val="accent6">
                    <a:lumMod val="50000"/>
                  </a:schemeClr>
                </a:solidFill>
                <a:latin typeface="Arial" panose="020B0604020202020204" pitchFamily="34" charset="0"/>
                <a:ea typeface="宋体" panose="02010600030101010101" pitchFamily="2" charset="-122"/>
              </a:rPr>
              <a:t>3.4.1 </a:t>
            </a:r>
            <a:r>
              <a:rPr lang="zh-CN" altLang="en-US" sz="2700" b="1" dirty="0" smtClean="0">
                <a:solidFill>
                  <a:schemeClr val="accent6">
                    <a:lumMod val="50000"/>
                  </a:schemeClr>
                </a:solidFill>
                <a:latin typeface="Arial" panose="020B0604020202020204" pitchFamily="34" charset="0"/>
                <a:ea typeface="宋体" panose="02010600030101010101" pitchFamily="2" charset="-122"/>
              </a:rPr>
              <a:t>子句集的求取</a:t>
            </a:r>
            <a:endParaRPr lang="en-US" altLang="zh-CN" sz="2200" dirty="0" smtClean="0">
              <a:solidFill>
                <a:srgbClr val="C00000"/>
              </a:solidFill>
              <a:latin typeface="+mn-ea"/>
              <a:ea typeface="+mn-ea"/>
            </a:endParaRPr>
          </a:p>
          <a:p>
            <a:pPr>
              <a:lnSpc>
                <a:spcPct val="120000"/>
              </a:lnSpc>
              <a:spcBef>
                <a:spcPts val="600"/>
              </a:spcBef>
              <a:spcAft>
                <a:spcPts val="600"/>
              </a:spcAft>
            </a:pPr>
            <a:r>
              <a:rPr lang="zh-CN" altLang="en-US" sz="2200" dirty="0" smtClean="0">
                <a:solidFill>
                  <a:srgbClr val="C00000"/>
                </a:solidFill>
                <a:latin typeface="+mn-ea"/>
                <a:ea typeface="+mn-ea"/>
              </a:rPr>
              <a:t>文字</a:t>
            </a:r>
            <a:r>
              <a:rPr lang="en-US" altLang="zh-CN" sz="2200" b="1" dirty="0" smtClean="0">
                <a:latin typeface="+mn-ea"/>
                <a:ea typeface="+mn-ea"/>
              </a:rPr>
              <a:t>—</a:t>
            </a:r>
            <a:r>
              <a:rPr lang="zh-CN" altLang="en-US" sz="2200" dirty="0" smtClean="0">
                <a:latin typeface="+mn-ea"/>
                <a:ea typeface="+mn-ea"/>
              </a:rPr>
              <a:t>原子谓词公式及其否定</a:t>
            </a:r>
            <a:r>
              <a:rPr lang="zh-CN" altLang="en-US" sz="2200" b="1" dirty="0" smtClean="0">
                <a:latin typeface="+mn-ea"/>
                <a:ea typeface="+mn-ea"/>
              </a:rPr>
              <a:t>。</a:t>
            </a:r>
            <a:endParaRPr lang="en-US" altLang="zh-CN" sz="2200" dirty="0" smtClean="0">
              <a:latin typeface="+mn-ea"/>
              <a:ea typeface="+mn-ea"/>
            </a:endParaRPr>
          </a:p>
          <a:p>
            <a:pPr marL="914400" lvl="2" indent="-342900">
              <a:lnSpc>
                <a:spcPct val="120000"/>
              </a:lnSpc>
              <a:spcBef>
                <a:spcPct val="10000"/>
              </a:spcBef>
              <a:spcAft>
                <a:spcPct val="10000"/>
              </a:spcAft>
              <a:buClr>
                <a:srgbClr val="3E1D81"/>
              </a:buClr>
              <a:buFont typeface="Wingdings" panose="05000000000000000000" pitchFamily="2" charset="2"/>
              <a:buChar char="p"/>
            </a:pPr>
            <a:r>
              <a:rPr lang="zh-CN" altLang="en-US" sz="2200" dirty="0" smtClean="0">
                <a:latin typeface="+mn-ea"/>
                <a:ea typeface="+mn-ea"/>
              </a:rPr>
              <a:t>例如</a:t>
            </a:r>
            <a:r>
              <a:rPr lang="en-US" altLang="zh-CN" sz="2200" dirty="0" smtClean="0">
                <a:latin typeface="+mn-ea"/>
                <a:ea typeface="+mn-ea"/>
              </a:rPr>
              <a:t>: P(x)</a:t>
            </a:r>
            <a:r>
              <a:rPr lang="zh-CN" altLang="en-US" sz="2200" dirty="0" smtClean="0">
                <a:latin typeface="+mn-ea"/>
                <a:ea typeface="+mn-ea"/>
              </a:rPr>
              <a:t>、</a:t>
            </a:r>
            <a:r>
              <a:rPr lang="en-US" altLang="zh-CN" sz="2200" dirty="0" smtClean="0">
                <a:latin typeface="+mn-ea"/>
                <a:ea typeface="+mn-ea"/>
              </a:rPr>
              <a:t>Q(x)</a:t>
            </a:r>
            <a:r>
              <a:rPr lang="zh-CN" altLang="en-US" sz="2200" dirty="0" smtClean="0">
                <a:latin typeface="+mn-ea"/>
                <a:ea typeface="+mn-ea"/>
              </a:rPr>
              <a:t>、</a:t>
            </a:r>
            <a:r>
              <a:rPr lang="en-US" altLang="zh-CN" sz="2200" dirty="0" smtClean="0">
                <a:latin typeface="+mn-ea"/>
                <a:ea typeface="+mn-ea"/>
              </a:rPr>
              <a:t>﹁ P(x)</a:t>
            </a:r>
            <a:r>
              <a:rPr lang="zh-CN" altLang="en-US" sz="2200" dirty="0" smtClean="0">
                <a:latin typeface="+mn-ea"/>
                <a:ea typeface="+mn-ea"/>
              </a:rPr>
              <a:t>、 </a:t>
            </a:r>
            <a:r>
              <a:rPr lang="en-US" altLang="zh-CN" sz="2200" dirty="0" smtClean="0">
                <a:latin typeface="+mn-ea"/>
                <a:ea typeface="+mn-ea"/>
              </a:rPr>
              <a:t>﹁ Q(x)</a:t>
            </a:r>
            <a:r>
              <a:rPr lang="zh-CN" altLang="en-US" sz="2200" dirty="0" smtClean="0">
                <a:latin typeface="+mn-ea"/>
                <a:ea typeface="+mn-ea"/>
              </a:rPr>
              <a:t>等都是文字。</a:t>
            </a:r>
            <a:endParaRPr lang="en-US" altLang="zh-CN" sz="2200" dirty="0" smtClean="0">
              <a:latin typeface="+mn-ea"/>
              <a:ea typeface="+mn-ea"/>
            </a:endParaRPr>
          </a:p>
          <a:p>
            <a:pPr>
              <a:lnSpc>
                <a:spcPct val="120000"/>
              </a:lnSpc>
              <a:spcBef>
                <a:spcPts val="600"/>
              </a:spcBef>
              <a:spcAft>
                <a:spcPts val="600"/>
              </a:spcAft>
            </a:pPr>
            <a:r>
              <a:rPr lang="zh-CN" altLang="en-US" sz="2200" dirty="0" smtClean="0">
                <a:solidFill>
                  <a:srgbClr val="C00000"/>
                </a:solidFill>
                <a:latin typeface="+mn-ea"/>
                <a:ea typeface="+mn-ea"/>
              </a:rPr>
              <a:t>子句</a:t>
            </a:r>
            <a:r>
              <a:rPr lang="en-US" altLang="zh-CN" sz="2200" b="1" dirty="0" smtClean="0">
                <a:latin typeface="+mn-ea"/>
                <a:ea typeface="+mn-ea"/>
              </a:rPr>
              <a:t>—</a:t>
            </a:r>
            <a:r>
              <a:rPr lang="zh-CN" altLang="en-US" sz="2200" dirty="0" smtClean="0">
                <a:latin typeface="+mn-ea"/>
                <a:ea typeface="+mn-ea"/>
              </a:rPr>
              <a:t>任何文字的析取式</a:t>
            </a:r>
            <a:r>
              <a:rPr lang="zh-CN" altLang="en-US" sz="2200" b="1" dirty="0" smtClean="0">
                <a:latin typeface="+mn-ea"/>
                <a:ea typeface="+mn-ea"/>
              </a:rPr>
              <a:t>。</a:t>
            </a:r>
            <a:endParaRPr lang="en-US" altLang="zh-CN" sz="2200" dirty="0" smtClean="0">
              <a:latin typeface="+mn-ea"/>
              <a:ea typeface="+mn-ea"/>
            </a:endParaRPr>
          </a:p>
          <a:p>
            <a:pPr marL="914400" lvl="2" indent="-342900">
              <a:lnSpc>
                <a:spcPct val="120000"/>
              </a:lnSpc>
              <a:spcBef>
                <a:spcPct val="10000"/>
              </a:spcBef>
              <a:spcAft>
                <a:spcPct val="10000"/>
              </a:spcAft>
              <a:buClr>
                <a:srgbClr val="3E1D81"/>
              </a:buClr>
              <a:buFont typeface="Wingdings" panose="05000000000000000000" pitchFamily="2" charset="2"/>
              <a:buChar char="p"/>
            </a:pPr>
            <a:r>
              <a:rPr lang="zh-CN" altLang="en-US" sz="2200" dirty="0" smtClean="0">
                <a:latin typeface="+mn-ea"/>
                <a:ea typeface="+mn-ea"/>
              </a:rPr>
              <a:t>例如，</a:t>
            </a:r>
            <a:r>
              <a:rPr lang="en-US" altLang="zh-CN" sz="2200" dirty="0" smtClean="0">
                <a:latin typeface="+mn-ea"/>
                <a:ea typeface="+mn-ea"/>
              </a:rPr>
              <a:t>P(x)∨Q(x)</a:t>
            </a:r>
            <a:r>
              <a:rPr lang="zh-CN" altLang="en-US" sz="2200" dirty="0" smtClean="0">
                <a:latin typeface="+mn-ea"/>
                <a:ea typeface="+mn-ea"/>
              </a:rPr>
              <a:t>，</a:t>
            </a:r>
            <a:r>
              <a:rPr lang="en-US" altLang="zh-CN" sz="2200" dirty="0" smtClean="0">
                <a:latin typeface="+mn-ea"/>
                <a:ea typeface="+mn-ea"/>
              </a:rPr>
              <a:t>P(x</a:t>
            </a:r>
            <a:r>
              <a:rPr lang="zh-CN" altLang="en-US" sz="2200" dirty="0" smtClean="0">
                <a:latin typeface="+mn-ea"/>
                <a:ea typeface="+mn-ea"/>
              </a:rPr>
              <a:t>，</a:t>
            </a:r>
            <a:r>
              <a:rPr lang="en-US" altLang="zh-CN" sz="2200" dirty="0" smtClean="0">
                <a:latin typeface="+mn-ea"/>
                <a:ea typeface="+mn-ea"/>
              </a:rPr>
              <a:t>f(x))∨Q(x</a:t>
            </a:r>
            <a:r>
              <a:rPr lang="zh-CN" altLang="en-US" sz="2200" dirty="0" smtClean="0">
                <a:latin typeface="+mn-ea"/>
                <a:ea typeface="+mn-ea"/>
              </a:rPr>
              <a:t>，</a:t>
            </a:r>
            <a:r>
              <a:rPr lang="en-US" altLang="zh-CN" sz="2200" dirty="0" smtClean="0">
                <a:latin typeface="+mn-ea"/>
                <a:ea typeface="+mn-ea"/>
              </a:rPr>
              <a:t>g(x))</a:t>
            </a:r>
            <a:r>
              <a:rPr lang="zh-CN" altLang="en-US" sz="2200" dirty="0" smtClean="0">
                <a:latin typeface="+mn-ea"/>
                <a:ea typeface="+mn-ea"/>
              </a:rPr>
              <a:t>都是子句。</a:t>
            </a:r>
          </a:p>
          <a:p>
            <a:pPr>
              <a:lnSpc>
                <a:spcPct val="120000"/>
              </a:lnSpc>
              <a:spcBef>
                <a:spcPts val="600"/>
              </a:spcBef>
              <a:spcAft>
                <a:spcPts val="600"/>
              </a:spcAft>
            </a:pPr>
            <a:r>
              <a:rPr lang="zh-CN" altLang="en-US" sz="2200" dirty="0">
                <a:solidFill>
                  <a:srgbClr val="C00000"/>
                </a:solidFill>
                <a:latin typeface="+mn-ea"/>
                <a:ea typeface="+mn-ea"/>
              </a:rPr>
              <a:t>消解</a:t>
            </a:r>
            <a:r>
              <a:rPr lang="en-US" altLang="zh-CN" sz="2200" b="1" dirty="0" smtClean="0">
                <a:latin typeface="+mn-ea"/>
              </a:rPr>
              <a:t>—</a:t>
            </a:r>
            <a:r>
              <a:rPr lang="zh-CN" altLang="en-US" sz="2200" dirty="0">
                <a:latin typeface="+mn-ea"/>
                <a:ea typeface="+mn-ea"/>
              </a:rPr>
              <a:t>对谓词演算公式进行分解和化简，消去一些符号，以求得导出子句。</a:t>
            </a:r>
          </a:p>
          <a:p>
            <a:pPr>
              <a:lnSpc>
                <a:spcPct val="120000"/>
              </a:lnSpc>
              <a:spcBef>
                <a:spcPts val="600"/>
              </a:spcBef>
              <a:spcAft>
                <a:spcPts val="600"/>
              </a:spcAft>
            </a:pPr>
            <a:endParaRPr lang="zh-CN" altLang="en-US" sz="2100" dirty="0"/>
          </a:p>
        </p:txBody>
      </p:sp>
    </p:spTree>
    <p:extLst>
      <p:ext uri="{BB962C8B-B14F-4D97-AF65-F5344CB8AC3E}">
        <p14:creationId xmlns:p14="http://schemas.microsoft.com/office/powerpoint/2010/main" val="312942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xEl>
                                              <p:pRg st="0" end="0"/>
                                            </p:txEl>
                                          </p:spTgt>
                                        </p:tgtEl>
                                        <p:attrNameLst>
                                          <p:attrName>style.visibility</p:attrName>
                                        </p:attrNameLst>
                                      </p:cBhvr>
                                      <p:to>
                                        <p:strVal val="visible"/>
                                      </p:to>
                                    </p:set>
                                    <p:anim calcmode="lin" valueType="num">
                                      <p:cBhvr additive="base">
                                        <p:cTn id="7" dur="500" fill="hold"/>
                                        <p:tgtEl>
                                          <p:spTgt spid="10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0">
                                            <p:txEl>
                                              <p:pRg st="1" end="1"/>
                                            </p:txEl>
                                          </p:spTgt>
                                        </p:tgtEl>
                                        <p:attrNameLst>
                                          <p:attrName>style.visibility</p:attrName>
                                        </p:attrNameLst>
                                      </p:cBhvr>
                                      <p:to>
                                        <p:strVal val="visible"/>
                                      </p:to>
                                    </p:set>
                                    <p:anim calcmode="lin" valueType="num">
                                      <p:cBhvr additive="base">
                                        <p:cTn id="13" dur="500" fill="hold"/>
                                        <p:tgtEl>
                                          <p:spTgt spid="10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0">
                                            <p:txEl>
                                              <p:pRg st="2" end="2"/>
                                            </p:txEl>
                                          </p:spTgt>
                                        </p:tgtEl>
                                        <p:attrNameLst>
                                          <p:attrName>style.visibility</p:attrName>
                                        </p:attrNameLst>
                                      </p:cBhvr>
                                      <p:to>
                                        <p:strVal val="visible"/>
                                      </p:to>
                                    </p:set>
                                    <p:anim calcmode="lin" valueType="num">
                                      <p:cBhvr additive="base">
                                        <p:cTn id="19" dur="500" fill="hold"/>
                                        <p:tgtEl>
                                          <p:spTgt spid="10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0">
                                            <p:txEl>
                                              <p:pRg st="3" end="3"/>
                                            </p:txEl>
                                          </p:spTgt>
                                        </p:tgtEl>
                                        <p:attrNameLst>
                                          <p:attrName>style.visibility</p:attrName>
                                        </p:attrNameLst>
                                      </p:cBhvr>
                                      <p:to>
                                        <p:strVal val="visible"/>
                                      </p:to>
                                    </p:set>
                                    <p:anim calcmode="lin" valueType="num">
                                      <p:cBhvr additive="base">
                                        <p:cTn id="25" dur="500" fill="hold"/>
                                        <p:tgtEl>
                                          <p:spTgt spid="103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0">
                                            <p:txEl>
                                              <p:pRg st="4" end="4"/>
                                            </p:txEl>
                                          </p:spTgt>
                                        </p:tgtEl>
                                        <p:attrNameLst>
                                          <p:attrName>style.visibility</p:attrName>
                                        </p:attrNameLst>
                                      </p:cBhvr>
                                      <p:to>
                                        <p:strVal val="visible"/>
                                      </p:to>
                                    </p:set>
                                    <p:anim calcmode="lin" valueType="num">
                                      <p:cBhvr additive="base">
                                        <p:cTn id="31" dur="500" fill="hold"/>
                                        <p:tgtEl>
                                          <p:spTgt spid="103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0">
                                            <p:txEl>
                                              <p:pRg st="5" end="5"/>
                                            </p:txEl>
                                          </p:spTgt>
                                        </p:tgtEl>
                                        <p:attrNameLst>
                                          <p:attrName>style.visibility</p:attrName>
                                        </p:attrNameLst>
                                      </p:cBhvr>
                                      <p:to>
                                        <p:strVal val="visible"/>
                                      </p:to>
                                    </p:set>
                                    <p:anim calcmode="lin" valueType="num">
                                      <p:cBhvr additive="base">
                                        <p:cTn id="37" dur="500" fill="hold"/>
                                        <p:tgtEl>
                                          <p:spTgt spid="103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3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5416" y="627534"/>
            <a:ext cx="6741368" cy="3884140"/>
          </a:xfrm>
          <a:prstGeom prst="rect">
            <a:avLst/>
          </a:prstGeom>
        </p:spPr>
        <p:txBody>
          <a:bodyPr wrap="square">
            <a:spAutoFit/>
          </a:bodyPr>
          <a:lstStyle/>
          <a:p>
            <a:pPr lvl="1">
              <a:spcBef>
                <a:spcPct val="10000"/>
              </a:spcBef>
              <a:spcAft>
                <a:spcPct val="10000"/>
              </a:spcAft>
              <a:buClr>
                <a:schemeClr val="hlink"/>
              </a:buClr>
            </a:pPr>
            <a:r>
              <a:rPr kumimoji="1" lang="zh-CN" altLang="en-US" sz="2200" dirty="0">
                <a:solidFill>
                  <a:srgbClr val="C00000"/>
                </a:solidFill>
                <a:latin typeface="+mn-ea"/>
                <a:ea typeface="+mn-ea"/>
              </a:rPr>
              <a:t>空子</a:t>
            </a:r>
            <a:r>
              <a:rPr kumimoji="1" lang="zh-CN" altLang="en-US" sz="2200" dirty="0" smtClean="0">
                <a:solidFill>
                  <a:srgbClr val="C00000"/>
                </a:solidFill>
                <a:latin typeface="+mn-ea"/>
                <a:ea typeface="+mn-ea"/>
              </a:rPr>
              <a:t>句</a:t>
            </a:r>
            <a:r>
              <a:rPr lang="en-US" altLang="zh-CN" sz="2200" b="1" dirty="0">
                <a:latin typeface="+mn-ea"/>
              </a:rPr>
              <a:t>—</a:t>
            </a:r>
            <a:r>
              <a:rPr kumimoji="1" lang="zh-CN" altLang="en-US" sz="2200" dirty="0" smtClean="0">
                <a:latin typeface="+mn-ea"/>
                <a:ea typeface="+mn-ea"/>
              </a:rPr>
              <a:t>不</a:t>
            </a:r>
            <a:r>
              <a:rPr kumimoji="1" lang="zh-CN" altLang="en-US" sz="2200" dirty="0">
                <a:latin typeface="+mn-ea"/>
                <a:ea typeface="+mn-ea"/>
              </a:rPr>
              <a:t>含任何文字的</a:t>
            </a:r>
            <a:r>
              <a:rPr kumimoji="1" lang="zh-CN" altLang="en-US" sz="2200" dirty="0" smtClean="0">
                <a:latin typeface="+mn-ea"/>
                <a:ea typeface="+mn-ea"/>
              </a:rPr>
              <a:t>子句。</a:t>
            </a:r>
            <a:endParaRPr kumimoji="1" lang="zh-CN" altLang="en-US" sz="2200" dirty="0">
              <a:latin typeface="+mn-ea"/>
              <a:ea typeface="+mn-ea"/>
            </a:endParaRPr>
          </a:p>
          <a:p>
            <a:pPr lvl="2">
              <a:spcBef>
                <a:spcPct val="10000"/>
              </a:spcBef>
              <a:spcAft>
                <a:spcPct val="10000"/>
              </a:spcAft>
              <a:buClr>
                <a:srgbClr val="3E1D81"/>
              </a:buClr>
              <a:buFont typeface="Wingdings" panose="05000000000000000000" pitchFamily="2" charset="2"/>
              <a:buChar char="p"/>
            </a:pPr>
            <a:r>
              <a:rPr kumimoji="1" lang="zh-CN" altLang="en-US" sz="2200" dirty="0">
                <a:latin typeface="+mn-ea"/>
                <a:ea typeface="+mn-ea"/>
              </a:rPr>
              <a:t>由于空子句不含有任何文字，也就不能被任何解释所满足，因此空子句是永假的，不可满足的。</a:t>
            </a:r>
          </a:p>
          <a:p>
            <a:pPr lvl="2">
              <a:spcBef>
                <a:spcPct val="10000"/>
              </a:spcBef>
              <a:spcAft>
                <a:spcPct val="10000"/>
              </a:spcAft>
              <a:buClr>
                <a:srgbClr val="3E1D81"/>
              </a:buClr>
              <a:buFont typeface="Wingdings" panose="05000000000000000000" pitchFamily="2" charset="2"/>
              <a:buChar char="p"/>
            </a:pPr>
            <a:r>
              <a:rPr kumimoji="1" lang="zh-CN" altLang="en-US" sz="2200" dirty="0">
                <a:latin typeface="+mn-ea"/>
                <a:ea typeface="+mn-ea"/>
              </a:rPr>
              <a:t>空子句一般被记为</a:t>
            </a:r>
            <a:r>
              <a:rPr kumimoji="1" lang="en-US" altLang="zh-CN" sz="2200" dirty="0">
                <a:latin typeface="+mn-ea"/>
                <a:ea typeface="+mn-ea"/>
              </a:rPr>
              <a:t>NIL</a:t>
            </a:r>
            <a:r>
              <a:rPr kumimoji="1" lang="zh-CN" altLang="en-US" sz="2200" dirty="0">
                <a:latin typeface="+mn-ea"/>
                <a:ea typeface="+mn-ea"/>
              </a:rPr>
              <a:t>。</a:t>
            </a:r>
          </a:p>
          <a:p>
            <a:pPr lvl="1">
              <a:spcBef>
                <a:spcPct val="10000"/>
              </a:spcBef>
              <a:spcAft>
                <a:spcPct val="10000"/>
              </a:spcAft>
              <a:buClr>
                <a:schemeClr val="hlink"/>
              </a:buClr>
            </a:pPr>
            <a:r>
              <a:rPr kumimoji="1" lang="zh-CN" altLang="en-US" sz="2200" dirty="0">
                <a:solidFill>
                  <a:srgbClr val="C00000"/>
                </a:solidFill>
                <a:latin typeface="+mn-ea"/>
                <a:ea typeface="+mn-ea"/>
              </a:rPr>
              <a:t>子句集</a:t>
            </a:r>
            <a:r>
              <a:rPr lang="en-US" altLang="zh-CN" sz="2200" b="1" dirty="0">
                <a:latin typeface="+mn-ea"/>
              </a:rPr>
              <a:t>—</a:t>
            </a:r>
            <a:r>
              <a:rPr kumimoji="1" lang="zh-CN" altLang="en-US" sz="2200" dirty="0" smtClean="0">
                <a:latin typeface="+mn-ea"/>
                <a:ea typeface="+mn-ea"/>
              </a:rPr>
              <a:t>由</a:t>
            </a:r>
            <a:r>
              <a:rPr kumimoji="1" lang="zh-CN" altLang="en-US" sz="2200" dirty="0">
                <a:latin typeface="+mn-ea"/>
                <a:ea typeface="+mn-ea"/>
              </a:rPr>
              <a:t>子句或空子句所构成的</a:t>
            </a:r>
            <a:r>
              <a:rPr kumimoji="1" lang="zh-CN" altLang="en-US" sz="2200" dirty="0" smtClean="0">
                <a:latin typeface="+mn-ea"/>
                <a:ea typeface="+mn-ea"/>
              </a:rPr>
              <a:t>集合。</a:t>
            </a:r>
            <a:endParaRPr kumimoji="1" lang="zh-CN" altLang="en-US" sz="2200" dirty="0">
              <a:latin typeface="+mn-ea"/>
              <a:ea typeface="+mn-ea"/>
            </a:endParaRPr>
          </a:p>
          <a:p>
            <a:pPr lvl="2">
              <a:spcBef>
                <a:spcPct val="10000"/>
              </a:spcBef>
              <a:spcAft>
                <a:spcPct val="10000"/>
              </a:spcAft>
              <a:buClr>
                <a:srgbClr val="3E1D81"/>
              </a:buClr>
              <a:buFont typeface="Wingdings" panose="05000000000000000000" pitchFamily="2" charset="2"/>
              <a:buChar char="p"/>
            </a:pPr>
            <a:r>
              <a:rPr kumimoji="1" lang="zh-CN" altLang="en-US" sz="2200" dirty="0">
                <a:latin typeface="+mn-ea"/>
                <a:ea typeface="+mn-ea"/>
              </a:rPr>
              <a:t>在子句集中，子句之间是合取关系</a:t>
            </a:r>
          </a:p>
          <a:p>
            <a:pPr lvl="2">
              <a:spcBef>
                <a:spcPct val="10000"/>
              </a:spcBef>
              <a:spcAft>
                <a:spcPct val="10000"/>
              </a:spcAft>
              <a:buClr>
                <a:srgbClr val="3E1D81"/>
              </a:buClr>
              <a:buFont typeface="Wingdings" panose="05000000000000000000" pitchFamily="2" charset="2"/>
              <a:buChar char="p"/>
            </a:pPr>
            <a:r>
              <a:rPr kumimoji="1" lang="zh-CN" altLang="en-US" sz="2200" dirty="0">
                <a:latin typeface="+mn-ea"/>
                <a:ea typeface="+mn-ea"/>
              </a:rPr>
              <a:t>子句集中的变元受全称量词的约束</a:t>
            </a:r>
          </a:p>
          <a:p>
            <a:pPr lvl="2">
              <a:spcBef>
                <a:spcPct val="10000"/>
              </a:spcBef>
              <a:spcAft>
                <a:spcPct val="10000"/>
              </a:spcAft>
              <a:buClr>
                <a:srgbClr val="3E1D81"/>
              </a:buClr>
              <a:buFont typeface="Wingdings" panose="05000000000000000000" pitchFamily="2" charset="2"/>
              <a:buChar char="p"/>
            </a:pPr>
            <a:r>
              <a:rPr kumimoji="1" lang="zh-CN" altLang="en-US" sz="2200" dirty="0">
                <a:latin typeface="+mn-ea"/>
                <a:ea typeface="+mn-ea"/>
              </a:rPr>
              <a:t>任何谓词公式都可通过等价关系及推理规则化为相应的子句集</a:t>
            </a:r>
          </a:p>
        </p:txBody>
      </p:sp>
    </p:spTree>
    <p:extLst>
      <p:ext uri="{BB962C8B-B14F-4D97-AF65-F5344CB8AC3E}">
        <p14:creationId xmlns:p14="http://schemas.microsoft.com/office/powerpoint/2010/main" val="160163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031"/>
          <p:cNvSpPr>
            <a:spLocks noGrp="1" noChangeArrowheads="1"/>
          </p:cNvSpPr>
          <p:nvPr>
            <p:ph type="subTitle" idx="4294967295"/>
          </p:nvPr>
        </p:nvSpPr>
        <p:spPr>
          <a:xfrm>
            <a:off x="1268760" y="1779662"/>
            <a:ext cx="4800600" cy="2197100"/>
          </a:xfrm>
        </p:spPr>
        <p:txBody>
          <a:bodyPr/>
          <a:lstStyle/>
          <a:p>
            <a:pPr algn="l" eaLnBrk="1" hangingPunct="1">
              <a:buFont typeface="Wingdings" panose="05000000000000000000" pitchFamily="2" charset="2"/>
              <a:buBlip>
                <a:blip r:embed="rId3"/>
              </a:buBlip>
            </a:pPr>
            <a:r>
              <a:rPr lang="zh-CN" altLang="en-US" dirty="0"/>
              <a:t>机器真的能够自动推理吗？</a:t>
            </a:r>
          </a:p>
          <a:p>
            <a:pPr algn="l" eaLnBrk="1" hangingPunct="1">
              <a:buFont typeface="Wingdings" panose="05000000000000000000" pitchFamily="2" charset="2"/>
              <a:buBlip>
                <a:blip r:embed="rId3"/>
              </a:buBlip>
            </a:pPr>
            <a:r>
              <a:rPr lang="zh-CN" altLang="en-US" dirty="0"/>
              <a:t>自动推理证明的发展史</a:t>
            </a:r>
          </a:p>
          <a:p>
            <a:pPr algn="l" eaLnBrk="1" hangingPunct="1">
              <a:buFont typeface="Wingdings" panose="05000000000000000000" pitchFamily="2" charset="2"/>
              <a:buBlip>
                <a:blip r:embed="rId3"/>
              </a:buBlip>
            </a:pPr>
            <a:r>
              <a:rPr lang="zh-CN" altLang="en-US" dirty="0"/>
              <a:t>谓词逻辑</a:t>
            </a:r>
          </a:p>
          <a:p>
            <a:pPr algn="l" eaLnBrk="1" hangingPunct="1">
              <a:buFont typeface="Wingdings" panose="05000000000000000000" pitchFamily="2" charset="2"/>
              <a:buBlip>
                <a:blip r:embed="rId3"/>
              </a:buBlip>
            </a:pPr>
            <a:r>
              <a:rPr lang="zh-CN" altLang="en-US" dirty="0"/>
              <a:t>消解原理</a:t>
            </a:r>
            <a:endParaRPr lang="zh-CN" altLang="en-US" sz="2000" dirty="0"/>
          </a:p>
        </p:txBody>
      </p:sp>
      <p:sp>
        <p:nvSpPr>
          <p:cNvPr id="5" name="Rectangle 2"/>
          <p:cNvSpPr txBox="1">
            <a:spLocks noChangeArrowheads="1"/>
          </p:cNvSpPr>
          <p:nvPr/>
        </p:nvSpPr>
        <p:spPr bwMode="auto">
          <a:xfrm>
            <a:off x="332656" y="555526"/>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300" b="1" kern="1200">
                <a:solidFill>
                  <a:schemeClr val="tx1"/>
                </a:solidFill>
                <a:latin typeface="+mj-lt"/>
                <a:ea typeface="+mj-ea"/>
                <a:cs typeface="+mj-cs"/>
              </a:defRPr>
            </a:lvl1pPr>
            <a:lvl2pPr algn="ctr" rtl="0" eaLnBrk="0" fontAlgn="base" hangingPunct="0">
              <a:spcBef>
                <a:spcPct val="0"/>
              </a:spcBef>
              <a:spcAft>
                <a:spcPct val="0"/>
              </a:spcAft>
              <a:defRPr sz="3300" b="1">
                <a:solidFill>
                  <a:schemeClr val="tx1"/>
                </a:solidFill>
                <a:latin typeface="Calibri" pitchFamily="34" charset="0"/>
                <a:ea typeface="微软雅黑" pitchFamily="34" charset="-122"/>
              </a:defRPr>
            </a:lvl2pPr>
            <a:lvl3pPr algn="ctr" rtl="0" eaLnBrk="0" fontAlgn="base" hangingPunct="0">
              <a:spcBef>
                <a:spcPct val="0"/>
              </a:spcBef>
              <a:spcAft>
                <a:spcPct val="0"/>
              </a:spcAft>
              <a:defRPr sz="3300" b="1">
                <a:solidFill>
                  <a:schemeClr val="tx1"/>
                </a:solidFill>
                <a:latin typeface="Calibri" pitchFamily="34" charset="0"/>
                <a:ea typeface="微软雅黑" pitchFamily="34" charset="-122"/>
              </a:defRPr>
            </a:lvl3pPr>
            <a:lvl4pPr algn="ctr" rtl="0" eaLnBrk="0" fontAlgn="base" hangingPunct="0">
              <a:spcBef>
                <a:spcPct val="0"/>
              </a:spcBef>
              <a:spcAft>
                <a:spcPct val="0"/>
              </a:spcAft>
              <a:defRPr sz="3300" b="1">
                <a:solidFill>
                  <a:schemeClr val="tx1"/>
                </a:solidFill>
                <a:latin typeface="Calibri" pitchFamily="34" charset="0"/>
                <a:ea typeface="微软雅黑" pitchFamily="34" charset="-122"/>
              </a:defRPr>
            </a:lvl4pPr>
            <a:lvl5pPr algn="ctr" rtl="0" eaLnBrk="0" fontAlgn="base" hangingPunct="0">
              <a:spcBef>
                <a:spcPct val="0"/>
              </a:spcBef>
              <a:spcAft>
                <a:spcPct val="0"/>
              </a:spcAft>
              <a:defRPr sz="3300" b="1">
                <a:solidFill>
                  <a:schemeClr val="tx1"/>
                </a:solidFill>
                <a:latin typeface="Calibri" pitchFamily="34" charset="0"/>
                <a:ea typeface="微软雅黑" pitchFamily="34" charset="-122"/>
              </a:defRPr>
            </a:lvl5pPr>
            <a:lvl6pPr marL="342900" algn="ctr" rtl="0" fontAlgn="base">
              <a:spcBef>
                <a:spcPct val="0"/>
              </a:spcBef>
              <a:spcAft>
                <a:spcPct val="0"/>
              </a:spcAft>
              <a:defRPr sz="3300" b="1">
                <a:solidFill>
                  <a:schemeClr val="tx1"/>
                </a:solidFill>
                <a:latin typeface="Calibri" pitchFamily="34" charset="0"/>
                <a:ea typeface="微软雅黑" pitchFamily="34" charset="-122"/>
              </a:defRPr>
            </a:lvl6pPr>
            <a:lvl7pPr marL="685800" algn="ctr" rtl="0" fontAlgn="base">
              <a:spcBef>
                <a:spcPct val="0"/>
              </a:spcBef>
              <a:spcAft>
                <a:spcPct val="0"/>
              </a:spcAft>
              <a:defRPr sz="3300" b="1">
                <a:solidFill>
                  <a:schemeClr val="tx1"/>
                </a:solidFill>
                <a:latin typeface="Calibri" pitchFamily="34" charset="0"/>
                <a:ea typeface="微软雅黑" pitchFamily="34" charset="-122"/>
              </a:defRPr>
            </a:lvl7pPr>
            <a:lvl8pPr marL="1028700" algn="ctr" rtl="0" fontAlgn="base">
              <a:spcBef>
                <a:spcPct val="0"/>
              </a:spcBef>
              <a:spcAft>
                <a:spcPct val="0"/>
              </a:spcAft>
              <a:defRPr sz="3300" b="1">
                <a:solidFill>
                  <a:schemeClr val="tx1"/>
                </a:solidFill>
                <a:latin typeface="Calibri" pitchFamily="34" charset="0"/>
                <a:ea typeface="微软雅黑" pitchFamily="34" charset="-122"/>
              </a:defRPr>
            </a:lvl8pPr>
            <a:lvl9pPr marL="1371600" algn="ctr" rtl="0" fontAlgn="base">
              <a:spcBef>
                <a:spcPct val="0"/>
              </a:spcBef>
              <a:spcAft>
                <a:spcPct val="0"/>
              </a:spcAft>
              <a:defRPr sz="3300" b="1">
                <a:solidFill>
                  <a:schemeClr val="tx1"/>
                </a:solidFill>
                <a:latin typeface="Calibri" pitchFamily="34" charset="0"/>
                <a:ea typeface="微软雅黑" pitchFamily="34" charset="-122"/>
              </a:defRPr>
            </a:lvl9pPr>
          </a:lstStyle>
          <a:p>
            <a:pPr eaLnBrk="1" hangingPunct="1">
              <a:defRPr/>
            </a:pPr>
            <a:r>
              <a:rPr lang="zh-CN" altLang="en-US" sz="2800" dirty="0" smtClean="0">
                <a:solidFill>
                  <a:srgbClr val="0000FF"/>
                </a:solidFill>
                <a:effectLst>
                  <a:outerShdw blurRad="38100" dist="38100" dir="2700000" algn="tl">
                    <a:srgbClr val="C0C0C0"/>
                  </a:outerShdw>
                </a:effectLst>
                <a:latin typeface="Verdana" panose="020B0604030504040204" pitchFamily="34" charset="0"/>
              </a:rPr>
              <a:t>问题求解</a:t>
            </a:r>
            <a:r>
              <a:rPr lang="en-US" altLang="zh-CN" sz="2800" dirty="0" smtClean="0">
                <a:solidFill>
                  <a:srgbClr val="0000FF"/>
                </a:solidFill>
                <a:effectLst>
                  <a:outerShdw blurRad="38100" dist="38100" dir="2700000" algn="tl">
                    <a:srgbClr val="C0C0C0"/>
                  </a:outerShdw>
                </a:effectLst>
                <a:latin typeface="Verdana" panose="020B0604030504040204" pitchFamily="34" charset="0"/>
              </a:rPr>
              <a:t>-</a:t>
            </a:r>
            <a:r>
              <a:rPr lang="zh-CN" altLang="en-US" sz="2800" dirty="0" smtClean="0">
                <a:solidFill>
                  <a:srgbClr val="0000FF"/>
                </a:solidFill>
                <a:effectLst>
                  <a:outerShdw blurRad="38100" dist="38100" dir="2700000" algn="tl">
                    <a:srgbClr val="C0C0C0"/>
                  </a:outerShdw>
                </a:effectLst>
                <a:latin typeface="Verdana" panose="020B0604030504040204" pitchFamily="34" charset="0"/>
              </a:rPr>
              <a:t>推理技术</a:t>
            </a:r>
            <a:endParaRPr lang="zh-CN" altLang="en-US" sz="3600" dirty="0" smtClean="0">
              <a:effectLst>
                <a:outerShdw blurRad="38100" dist="38100" dir="2700000" algn="tl">
                  <a:srgbClr val="C0C0C0"/>
                </a:outerShdw>
              </a:effectLst>
              <a:latin typeface="Verdana" panose="020B0604030504040204" pitchFamily="34" charset="0"/>
            </a:endParaRPr>
          </a:p>
        </p:txBody>
      </p:sp>
    </p:spTree>
    <p:extLst>
      <p:ext uri="{BB962C8B-B14F-4D97-AF65-F5344CB8AC3E}">
        <p14:creationId xmlns:p14="http://schemas.microsoft.com/office/powerpoint/2010/main" val="11559618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idx="4294967295"/>
          </p:nvPr>
        </p:nvSpPr>
        <p:spPr>
          <a:xfrm>
            <a:off x="188640" y="-157708"/>
            <a:ext cx="6172200" cy="857250"/>
          </a:xfrm>
        </p:spPr>
        <p:txBody>
          <a:bodyPr/>
          <a:lstStyle/>
          <a:p>
            <a:r>
              <a:rPr lang="zh-CN" altLang="en-US" sz="3000" b="0" dirty="0">
                <a:ea typeface="隶书" panose="02010509060101010101" pitchFamily="49" charset="-122"/>
              </a:rPr>
              <a:t>子句集及其化简</a:t>
            </a:r>
          </a:p>
        </p:txBody>
      </p:sp>
      <p:sp>
        <p:nvSpPr>
          <p:cNvPr id="723971" name="Rectangle 3"/>
          <p:cNvSpPr>
            <a:spLocks noGrp="1" noChangeArrowheads="1"/>
          </p:cNvSpPr>
          <p:nvPr>
            <p:ph type="body" idx="4294967295"/>
          </p:nvPr>
        </p:nvSpPr>
        <p:spPr>
          <a:xfrm>
            <a:off x="-99392" y="483518"/>
            <a:ext cx="6858000" cy="3888432"/>
          </a:xfrm>
        </p:spPr>
        <p:txBody>
          <a:bodyPr/>
          <a:lstStyle/>
          <a:p>
            <a:pPr>
              <a:spcAft>
                <a:spcPct val="20000"/>
              </a:spcAft>
            </a:pPr>
            <a:r>
              <a:rPr lang="zh-CN" altLang="en-US"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把谓词公式化成子句集的步骤</a:t>
            </a:r>
          </a:p>
          <a:p>
            <a:pPr lvl="1">
              <a:spcAft>
                <a:spcPct val="20000"/>
              </a:spcAft>
              <a:buClr>
                <a:schemeClr val="hlink"/>
              </a:buClr>
              <a:buFont typeface="Wingdings" panose="05000000000000000000" pitchFamily="2" charset="2"/>
              <a:buChar char="ü"/>
            </a:pPr>
            <a:r>
              <a:rPr lang="en-US" altLang="zh-CN"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Step 1</a:t>
            </a:r>
            <a:r>
              <a:rPr lang="zh-CN" altLang="en-US"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 消去蕴含符号</a:t>
            </a:r>
            <a:endParaRPr lang="en-US" altLang="zh-CN"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marL="342900" lvl="1" indent="0">
              <a:spcAft>
                <a:spcPct val="20000"/>
              </a:spcAft>
              <a:buClr>
                <a:schemeClr val="hlink"/>
              </a:buClr>
              <a:buNone/>
            </a:pP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    </a:t>
            </a:r>
            <a:r>
              <a:rPr lang="zh-CN" altLang="en-US" sz="2000" b="1" dirty="0" smtClean="0">
                <a:latin typeface="Times New Roman" panose="02020603050405020304" pitchFamily="18" charset="0"/>
                <a:ea typeface="宋体" panose="02010600030101010101" pitchFamily="2" charset="-122"/>
              </a:rPr>
              <a:t>利用</a:t>
            </a:r>
            <a:r>
              <a:rPr lang="zh-CN" altLang="en-US" sz="2000" b="1" dirty="0">
                <a:latin typeface="Times New Roman" panose="02020603050405020304" pitchFamily="18" charset="0"/>
                <a:ea typeface="宋体" panose="02010600030101010101" pitchFamily="2" charset="-122"/>
              </a:rPr>
              <a:t>等价关系消去“→”和“↔”</a:t>
            </a:r>
          </a:p>
          <a:p>
            <a:pPr lvl="2">
              <a:spcBef>
                <a:spcPct val="10000"/>
              </a:spcBef>
              <a:spcAft>
                <a:spcPct val="10000"/>
              </a:spcAft>
              <a:buClr>
                <a:srgbClr val="3E1D81"/>
              </a:buClr>
              <a:buFont typeface="Wingdings" panose="05000000000000000000" pitchFamily="2" charset="2"/>
              <a:buChar char="p"/>
            </a:pPr>
            <a:r>
              <a:rPr lang="zh-CN" altLang="en-US" sz="2000" b="1" dirty="0">
                <a:latin typeface="Times New Roman" panose="02020603050405020304" pitchFamily="18" charset="0"/>
                <a:ea typeface="宋体" panose="02010600030101010101" pitchFamily="2" charset="-122"/>
              </a:rPr>
              <a:t>反复使用如下等价公式：</a:t>
            </a:r>
          </a:p>
          <a:p>
            <a:pPr marL="1028700" lvl="3" indent="0">
              <a:spcBef>
                <a:spcPct val="10000"/>
              </a:spcBef>
              <a:spcAft>
                <a:spcPct val="10000"/>
              </a:spcAft>
              <a:buNone/>
            </a:pPr>
            <a:r>
              <a:rPr lang="en-US" altLang="zh-CN" sz="1600" b="1" dirty="0" smtClean="0">
                <a:latin typeface="Times New Roman" panose="02020603050405020304" pitchFamily="18" charset="0"/>
                <a:ea typeface="宋体" panose="02010600030101010101" pitchFamily="2" charset="-122"/>
              </a:rPr>
              <a:t>A→B ⇔ ~ A∨B </a:t>
            </a:r>
            <a:endParaRPr lang="en-US" altLang="zh-CN" sz="1600" b="1" dirty="0">
              <a:latin typeface="Times New Roman" panose="02020603050405020304" pitchFamily="18" charset="0"/>
              <a:ea typeface="宋体" panose="02010600030101010101" pitchFamily="2" charset="-122"/>
            </a:endParaRPr>
          </a:p>
          <a:p>
            <a:pPr marL="1028700" lvl="3" indent="0">
              <a:spcBef>
                <a:spcPct val="10000"/>
              </a:spcBef>
              <a:spcAft>
                <a:spcPct val="10000"/>
              </a:spcAft>
              <a:buNone/>
            </a:pPr>
            <a:r>
              <a:rPr lang="en-US" altLang="zh-CN" sz="1600" b="1" dirty="0" smtClean="0">
                <a:latin typeface="Times New Roman" panose="02020603050405020304" pitchFamily="18" charset="0"/>
                <a:ea typeface="宋体" panose="02010600030101010101" pitchFamily="2" charset="-122"/>
              </a:rPr>
              <a:t>A</a:t>
            </a:r>
            <a:r>
              <a:rPr lang="en-US" altLang="zh-CN" sz="1600" b="1" dirty="0" smtClean="0">
                <a:latin typeface="Times New Roman" panose="02020603050405020304" pitchFamily="18" charset="0"/>
                <a:ea typeface="宋体" panose="02010600030101010101" pitchFamily="2" charset="-122"/>
                <a:cs typeface="Arial" panose="020B0604020202020204" pitchFamily="34" charset="0"/>
              </a:rPr>
              <a:t>↔</a:t>
            </a:r>
            <a:r>
              <a:rPr lang="en-US" altLang="zh-CN" sz="1600" b="1" dirty="0" smtClean="0">
                <a:latin typeface="Times New Roman" panose="02020603050405020304" pitchFamily="18" charset="0"/>
                <a:ea typeface="宋体" panose="02010600030101010101" pitchFamily="2" charset="-122"/>
              </a:rPr>
              <a:t>B </a:t>
            </a:r>
            <a:r>
              <a:rPr lang="en-US" altLang="zh-CN" sz="1600" b="1" dirty="0">
                <a:latin typeface="Times New Roman" panose="02020603050405020304" pitchFamily="18" charset="0"/>
                <a:ea typeface="宋体" panose="02010600030101010101" pitchFamily="2" charset="-122"/>
              </a:rPr>
              <a:t>⇔ </a:t>
            </a:r>
            <a:r>
              <a:rPr lang="en-US" altLang="zh-CN" sz="1600" b="1" dirty="0" smtClean="0">
                <a:latin typeface="Times New Roman" panose="02020603050405020304" pitchFamily="18" charset="0"/>
                <a:ea typeface="宋体" panose="02010600030101010101" pitchFamily="2" charset="-122"/>
              </a:rPr>
              <a:t>(A∧B)</a:t>
            </a:r>
            <a:r>
              <a:rPr lang="en-US" altLang="zh-CN" sz="1600" b="1" dirty="0">
                <a:latin typeface="Times New Roman" panose="02020603050405020304" pitchFamily="18" charset="0"/>
                <a:ea typeface="宋体" panose="02010600030101010101" pitchFamily="2" charset="-122"/>
              </a:rPr>
              <a:t>∨</a:t>
            </a:r>
            <a:r>
              <a:rPr lang="en-US" altLang="zh-CN" sz="1600" b="1" dirty="0" smtClean="0">
                <a:latin typeface="Times New Roman" panose="02020603050405020304" pitchFamily="18" charset="0"/>
                <a:ea typeface="宋体" panose="02010600030101010101" pitchFamily="2" charset="-122"/>
              </a:rPr>
              <a:t>(~A∧~B)</a:t>
            </a:r>
            <a:endParaRPr lang="en-US" altLang="zh-CN" sz="1600" b="1" dirty="0">
              <a:latin typeface="Times New Roman" panose="02020603050405020304" pitchFamily="18" charset="0"/>
              <a:ea typeface="宋体" panose="02010600030101010101" pitchFamily="2" charset="-122"/>
            </a:endParaRPr>
          </a:p>
          <a:p>
            <a:pPr lvl="2">
              <a:spcBef>
                <a:spcPct val="10000"/>
              </a:spcBef>
              <a:spcAft>
                <a:spcPct val="10000"/>
              </a:spcAft>
              <a:buClr>
                <a:srgbClr val="3E1D81"/>
              </a:buClr>
              <a:buNone/>
            </a:pPr>
            <a:r>
              <a:rPr lang="zh-CN" altLang="en-US" sz="2000" b="1" dirty="0">
                <a:latin typeface="Times New Roman" panose="02020603050405020304" pitchFamily="18" charset="0"/>
                <a:ea typeface="宋体" panose="02010600030101010101" pitchFamily="2" charset="-122"/>
              </a:rPr>
              <a:t>   即可消去谓词公式中的连接词“→”和</a:t>
            </a:r>
            <a:r>
              <a:rPr lang="zh-CN" altLang="en-US" sz="2000" b="1" dirty="0" smtClean="0">
                <a:latin typeface="Times New Roman" panose="02020603050405020304" pitchFamily="18" charset="0"/>
                <a:ea typeface="宋体" panose="02010600030101010101" pitchFamily="2" charset="-122"/>
              </a:rPr>
              <a:t>“↔”，只</a:t>
            </a:r>
            <a:r>
              <a:rPr lang="zh-CN" altLang="en-US" sz="2000" b="1" dirty="0">
                <a:latin typeface="Times New Roman" panose="02020603050405020304" pitchFamily="18" charset="0"/>
                <a:ea typeface="宋体" panose="02010600030101010101" pitchFamily="2" charset="-122"/>
              </a:rPr>
              <a:t>应用</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和</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符号。</a:t>
            </a:r>
          </a:p>
          <a:p>
            <a:pPr lvl="2">
              <a:spcBef>
                <a:spcPct val="10000"/>
              </a:spcBef>
              <a:spcAft>
                <a:spcPct val="10000"/>
              </a:spcAft>
              <a:buClr>
                <a:srgbClr val="3E1D81"/>
              </a:buClr>
              <a:buFont typeface="Wingdings" panose="05000000000000000000" pitchFamily="2" charset="2"/>
              <a:buChar char="p"/>
            </a:pPr>
            <a:r>
              <a:rPr lang="zh-CN" altLang="en-US" sz="2000" b="1" dirty="0">
                <a:solidFill>
                  <a:srgbClr val="3E1D81"/>
                </a:solidFill>
                <a:latin typeface="Times New Roman" panose="02020603050405020304" pitchFamily="18" charset="0"/>
                <a:ea typeface="宋体" panose="02010600030101010101" pitchFamily="2" charset="-122"/>
              </a:rPr>
              <a:t>例如：</a:t>
            </a:r>
          </a:p>
          <a:p>
            <a:pPr lvl="2">
              <a:spcBef>
                <a:spcPct val="10000"/>
              </a:spcBef>
              <a:spcAft>
                <a:spcPct val="10000"/>
              </a:spcAft>
              <a:buClr>
                <a:srgbClr val="3E1D81"/>
              </a:buClr>
              <a:buFont typeface="Wingdings" panose="05000000000000000000" pitchFamily="2" charset="2"/>
              <a:buNone/>
            </a:pPr>
            <a:r>
              <a:rPr lang="zh-CN" altLang="en-US" b="1" dirty="0">
                <a:latin typeface="Times New Roman" panose="02020603050405020304" pitchFamily="18" charset="0"/>
                <a:ea typeface="宋体" panose="02010600030101010101" pitchFamily="2" charset="-122"/>
              </a:rPr>
              <a:t>        </a:t>
            </a:r>
            <a:r>
              <a:rPr lang="en-US" altLang="zh-CN" sz="2400" b="1" dirty="0">
                <a:solidFill>
                  <a:srgbClr val="006600"/>
                </a:solidFill>
                <a:latin typeface="Times New Roman" panose="02020603050405020304" pitchFamily="18" charset="0"/>
                <a:ea typeface="宋体" panose="02010600030101010101" pitchFamily="2" charset="-122"/>
              </a:rPr>
              <a:t>(∀x)((∀y)P(</a:t>
            </a:r>
            <a:r>
              <a:rPr lang="en-US" altLang="zh-CN" sz="2400" b="1" dirty="0" err="1">
                <a:solidFill>
                  <a:srgbClr val="006600"/>
                </a:solidFill>
                <a:latin typeface="Times New Roman" panose="02020603050405020304" pitchFamily="18" charset="0"/>
                <a:ea typeface="宋体" panose="02010600030101010101" pitchFamily="2" charset="-122"/>
              </a:rPr>
              <a:t>x,y</a:t>
            </a:r>
            <a:r>
              <a:rPr lang="en-US" altLang="zh-CN" sz="2400" b="1" dirty="0">
                <a:solidFill>
                  <a:srgbClr val="006600"/>
                </a:solidFill>
                <a:latin typeface="Times New Roman" panose="02020603050405020304" pitchFamily="18" charset="0"/>
                <a:ea typeface="宋体" panose="02010600030101010101" pitchFamily="2" charset="-122"/>
              </a:rPr>
              <a:t>)</a:t>
            </a:r>
            <a:r>
              <a:rPr lang="en-US" altLang="zh-CN" sz="2400" b="1" dirty="0" smtClean="0">
                <a:solidFill>
                  <a:srgbClr val="006600"/>
                </a:solidFill>
                <a:latin typeface="Times New Roman" panose="02020603050405020304" pitchFamily="18" charset="0"/>
                <a:ea typeface="宋体" panose="02010600030101010101" pitchFamily="2" charset="-122"/>
              </a:rPr>
              <a:t>→~ </a:t>
            </a:r>
            <a:r>
              <a:rPr lang="en-US" altLang="zh-CN" sz="2400" b="1" dirty="0">
                <a:solidFill>
                  <a:srgbClr val="006600"/>
                </a:solidFill>
                <a:latin typeface="Times New Roman" panose="02020603050405020304" pitchFamily="18" charset="0"/>
                <a:ea typeface="宋体" panose="02010600030101010101" pitchFamily="2" charset="-122"/>
              </a:rPr>
              <a:t>(∀y)(Q(</a:t>
            </a:r>
            <a:r>
              <a:rPr lang="en-US" altLang="zh-CN" sz="2400" b="1" dirty="0" err="1">
                <a:solidFill>
                  <a:srgbClr val="006600"/>
                </a:solidFill>
                <a:latin typeface="Times New Roman" panose="02020603050405020304" pitchFamily="18" charset="0"/>
                <a:ea typeface="宋体" panose="02010600030101010101" pitchFamily="2" charset="-122"/>
              </a:rPr>
              <a:t>x,y</a:t>
            </a:r>
            <a:r>
              <a:rPr lang="en-US" altLang="zh-CN" sz="2400" b="1" dirty="0">
                <a:solidFill>
                  <a:srgbClr val="006600"/>
                </a:solidFill>
                <a:latin typeface="Times New Roman" panose="02020603050405020304" pitchFamily="18" charset="0"/>
                <a:ea typeface="宋体" panose="02010600030101010101" pitchFamily="2" charset="-122"/>
              </a:rPr>
              <a:t>)→R(</a:t>
            </a:r>
            <a:r>
              <a:rPr lang="en-US" altLang="zh-CN" sz="2400" b="1" dirty="0" err="1">
                <a:solidFill>
                  <a:srgbClr val="006600"/>
                </a:solidFill>
                <a:latin typeface="Times New Roman" panose="02020603050405020304" pitchFamily="18" charset="0"/>
                <a:ea typeface="宋体" panose="02010600030101010101" pitchFamily="2" charset="-122"/>
              </a:rPr>
              <a:t>x,y</a:t>
            </a:r>
            <a:r>
              <a:rPr lang="en-US" altLang="zh-CN" sz="2400" b="1" dirty="0">
                <a:solidFill>
                  <a:srgbClr val="006600"/>
                </a:solidFill>
                <a:latin typeface="Times New Roman" panose="02020603050405020304" pitchFamily="18" charset="0"/>
                <a:ea typeface="宋体" panose="02010600030101010101" pitchFamily="2" charset="-122"/>
              </a:rPr>
              <a:t>)))</a:t>
            </a:r>
          </a:p>
          <a:p>
            <a:pPr lvl="2">
              <a:spcBef>
                <a:spcPct val="10000"/>
              </a:spcBef>
              <a:spcAft>
                <a:spcPct val="10000"/>
              </a:spcAft>
              <a:buClr>
                <a:srgbClr val="3E1D81"/>
              </a:buClr>
              <a:buFont typeface="Wingdings" panose="05000000000000000000" pitchFamily="2" charset="2"/>
              <a:buNone/>
            </a:pPr>
            <a:r>
              <a:rPr lang="zh-CN" altLang="en-US" sz="2000" b="1" dirty="0">
                <a:latin typeface="Times New Roman" panose="02020603050405020304" pitchFamily="18" charset="0"/>
                <a:ea typeface="宋体" panose="02010600030101010101" pitchFamily="2" charset="-122"/>
              </a:rPr>
              <a:t>    经等价变化后为：</a:t>
            </a:r>
          </a:p>
          <a:p>
            <a:pPr lvl="2">
              <a:spcBef>
                <a:spcPct val="10000"/>
              </a:spcBef>
              <a:spcAft>
                <a:spcPct val="10000"/>
              </a:spcAft>
              <a:buClr>
                <a:srgbClr val="3E1D81"/>
              </a:buClr>
              <a:buFont typeface="Wingdings" panose="05000000000000000000" pitchFamily="2" charset="2"/>
              <a:buNone/>
            </a:pPr>
            <a:r>
              <a:rPr lang="zh-CN" altLang="en-US" sz="2400" b="1" dirty="0">
                <a:solidFill>
                  <a:srgbClr val="006600"/>
                </a:solidFill>
                <a:latin typeface="Times New Roman" panose="02020603050405020304" pitchFamily="18" charset="0"/>
                <a:ea typeface="宋体" panose="02010600030101010101" pitchFamily="2" charset="-122"/>
              </a:rPr>
              <a:t>    </a:t>
            </a:r>
            <a:r>
              <a:rPr lang="en-US" altLang="zh-CN" sz="2400" b="1" dirty="0">
                <a:solidFill>
                  <a:srgbClr val="006600"/>
                </a:solidFill>
                <a:latin typeface="Times New Roman" panose="02020603050405020304" pitchFamily="18" charset="0"/>
                <a:ea typeface="宋体" panose="02010600030101010101" pitchFamily="2" charset="-122"/>
              </a:rPr>
              <a:t>(∀x</a:t>
            </a:r>
            <a:r>
              <a:rPr lang="en-US" altLang="zh-CN" sz="2400" b="1" dirty="0" smtClean="0">
                <a:solidFill>
                  <a:srgbClr val="006600"/>
                </a:solidFill>
                <a:latin typeface="Times New Roman" panose="02020603050405020304" pitchFamily="18" charset="0"/>
                <a:ea typeface="宋体" panose="02010600030101010101" pitchFamily="2" charset="-122"/>
              </a:rPr>
              <a:t>)(~(</a:t>
            </a:r>
            <a:r>
              <a:rPr lang="en-US" altLang="zh-CN" sz="2400" b="1" dirty="0">
                <a:solidFill>
                  <a:srgbClr val="006600"/>
                </a:solidFill>
                <a:latin typeface="Times New Roman" panose="02020603050405020304" pitchFamily="18" charset="0"/>
                <a:ea typeface="宋体" panose="02010600030101010101" pitchFamily="2" charset="-122"/>
              </a:rPr>
              <a:t>∀y)P(</a:t>
            </a:r>
            <a:r>
              <a:rPr lang="en-US" altLang="zh-CN" sz="2400" b="1" dirty="0" err="1">
                <a:solidFill>
                  <a:srgbClr val="006600"/>
                </a:solidFill>
                <a:latin typeface="Times New Roman" panose="02020603050405020304" pitchFamily="18" charset="0"/>
                <a:ea typeface="宋体" panose="02010600030101010101" pitchFamily="2" charset="-122"/>
              </a:rPr>
              <a:t>x,y</a:t>
            </a:r>
            <a:r>
              <a:rPr lang="en-US" altLang="zh-CN" sz="2400" b="1" dirty="0">
                <a:solidFill>
                  <a:srgbClr val="006600"/>
                </a:solidFill>
                <a:latin typeface="Times New Roman" panose="02020603050405020304" pitchFamily="18" charset="0"/>
                <a:ea typeface="宋体" panose="02010600030101010101" pitchFamily="2" charset="-122"/>
              </a:rPr>
              <a:t>)</a:t>
            </a:r>
            <a:r>
              <a:rPr lang="en-US" altLang="zh-CN" sz="2400" b="1" dirty="0" smtClean="0">
                <a:solidFill>
                  <a:srgbClr val="006600"/>
                </a:solidFill>
                <a:latin typeface="Times New Roman" panose="02020603050405020304" pitchFamily="18" charset="0"/>
                <a:ea typeface="宋体" panose="02010600030101010101" pitchFamily="2" charset="-122"/>
              </a:rPr>
              <a:t>∨~ </a:t>
            </a:r>
            <a:r>
              <a:rPr lang="en-US" altLang="zh-CN" sz="2400" b="1" dirty="0">
                <a:solidFill>
                  <a:srgbClr val="006600"/>
                </a:solidFill>
                <a:latin typeface="Times New Roman" panose="02020603050405020304" pitchFamily="18" charset="0"/>
                <a:ea typeface="宋体" panose="02010600030101010101" pitchFamily="2" charset="-122"/>
              </a:rPr>
              <a:t>(∀y</a:t>
            </a:r>
            <a:r>
              <a:rPr lang="en-US" altLang="zh-CN" sz="2400" b="1" dirty="0" smtClean="0">
                <a:solidFill>
                  <a:srgbClr val="006600"/>
                </a:solidFill>
                <a:latin typeface="Times New Roman" panose="02020603050405020304" pitchFamily="18" charset="0"/>
                <a:ea typeface="宋体" panose="02010600030101010101" pitchFamily="2" charset="-122"/>
              </a:rPr>
              <a:t>)(~Q(</a:t>
            </a:r>
            <a:r>
              <a:rPr lang="en-US" altLang="zh-CN" sz="2400" b="1" dirty="0" err="1" smtClean="0">
                <a:solidFill>
                  <a:srgbClr val="006600"/>
                </a:solidFill>
                <a:latin typeface="Times New Roman" panose="02020603050405020304" pitchFamily="18" charset="0"/>
                <a:ea typeface="宋体" panose="02010600030101010101" pitchFamily="2" charset="-122"/>
              </a:rPr>
              <a:t>x,y</a:t>
            </a:r>
            <a:r>
              <a:rPr lang="en-US" altLang="zh-CN" sz="2400" b="1" dirty="0">
                <a:solidFill>
                  <a:srgbClr val="006600"/>
                </a:solidFill>
                <a:latin typeface="Times New Roman" panose="02020603050405020304" pitchFamily="18" charset="0"/>
                <a:ea typeface="宋体" panose="02010600030101010101" pitchFamily="2" charset="-122"/>
              </a:rPr>
              <a:t>)∨R(</a:t>
            </a:r>
            <a:r>
              <a:rPr lang="en-US" altLang="zh-CN" sz="2400" b="1" dirty="0" err="1">
                <a:solidFill>
                  <a:srgbClr val="006600"/>
                </a:solidFill>
                <a:latin typeface="Times New Roman" panose="02020603050405020304" pitchFamily="18" charset="0"/>
                <a:ea typeface="宋体" panose="02010600030101010101" pitchFamily="2" charset="-122"/>
              </a:rPr>
              <a:t>x,y</a:t>
            </a:r>
            <a:r>
              <a:rPr lang="en-US" altLang="zh-CN" sz="2400" b="1" dirty="0">
                <a:solidFill>
                  <a:srgbClr val="006600"/>
                </a:solidFill>
                <a:latin typeface="Times New Roman" panose="02020603050405020304" pitchFamily="18" charset="0"/>
                <a:ea typeface="宋体" panose="02010600030101010101" pitchFamily="2" charset="-122"/>
              </a:rPr>
              <a:t>)))</a:t>
            </a:r>
            <a:endParaRPr lang="zh-CN" altLang="en-US" sz="2400" b="1" dirty="0">
              <a:solidFill>
                <a:srgbClr val="006600"/>
              </a:solidFill>
              <a:latin typeface="Times New Roman" panose="02020603050405020304" pitchFamily="18" charset="0"/>
              <a:ea typeface="幼圆" panose="02010509060101010101" pitchFamily="49" charset="-122"/>
            </a:endParaRPr>
          </a:p>
        </p:txBody>
      </p:sp>
    </p:spTree>
    <p:extLst>
      <p:ext uri="{BB962C8B-B14F-4D97-AF65-F5344CB8AC3E}">
        <p14:creationId xmlns:p14="http://schemas.microsoft.com/office/powerpoint/2010/main" val="386540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3971">
                                            <p:txEl>
                                              <p:pRg st="0" end="0"/>
                                            </p:txEl>
                                          </p:spTgt>
                                        </p:tgtEl>
                                        <p:attrNameLst>
                                          <p:attrName>style.visibility</p:attrName>
                                        </p:attrNameLst>
                                      </p:cBhvr>
                                      <p:to>
                                        <p:strVal val="visible"/>
                                      </p:to>
                                    </p:set>
                                    <p:animEffect transition="in" filter="fade">
                                      <p:cBhvr>
                                        <p:cTn id="7" dur="1000"/>
                                        <p:tgtEl>
                                          <p:spTgt spid="723971">
                                            <p:txEl>
                                              <p:pRg st="0" end="0"/>
                                            </p:txEl>
                                          </p:spTgt>
                                        </p:tgtEl>
                                      </p:cBhvr>
                                    </p:animEffect>
                                    <p:anim calcmode="lin" valueType="num">
                                      <p:cBhvr>
                                        <p:cTn id="8" dur="1000" fill="hold"/>
                                        <p:tgtEl>
                                          <p:spTgt spid="7239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239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23971">
                                            <p:txEl>
                                              <p:pRg st="1" end="1"/>
                                            </p:txEl>
                                          </p:spTgt>
                                        </p:tgtEl>
                                        <p:attrNameLst>
                                          <p:attrName>style.visibility</p:attrName>
                                        </p:attrNameLst>
                                      </p:cBhvr>
                                      <p:to>
                                        <p:strVal val="visible"/>
                                      </p:to>
                                    </p:set>
                                    <p:animEffect transition="in" filter="fade">
                                      <p:cBhvr>
                                        <p:cTn id="14" dur="1000"/>
                                        <p:tgtEl>
                                          <p:spTgt spid="723971">
                                            <p:txEl>
                                              <p:pRg st="1" end="1"/>
                                            </p:txEl>
                                          </p:spTgt>
                                        </p:tgtEl>
                                      </p:cBhvr>
                                    </p:animEffect>
                                    <p:anim calcmode="lin" valueType="num">
                                      <p:cBhvr>
                                        <p:cTn id="15" dur="1000" fill="hold"/>
                                        <p:tgtEl>
                                          <p:spTgt spid="7239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239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23971">
                                            <p:txEl>
                                              <p:pRg st="2" end="2"/>
                                            </p:txEl>
                                          </p:spTgt>
                                        </p:tgtEl>
                                        <p:attrNameLst>
                                          <p:attrName>style.visibility</p:attrName>
                                        </p:attrNameLst>
                                      </p:cBhvr>
                                      <p:to>
                                        <p:strVal val="visible"/>
                                      </p:to>
                                    </p:set>
                                    <p:animEffect transition="in" filter="fade">
                                      <p:cBhvr>
                                        <p:cTn id="21" dur="1000"/>
                                        <p:tgtEl>
                                          <p:spTgt spid="723971">
                                            <p:txEl>
                                              <p:pRg st="2" end="2"/>
                                            </p:txEl>
                                          </p:spTgt>
                                        </p:tgtEl>
                                      </p:cBhvr>
                                    </p:animEffect>
                                    <p:anim calcmode="lin" valueType="num">
                                      <p:cBhvr>
                                        <p:cTn id="22" dur="1000" fill="hold"/>
                                        <p:tgtEl>
                                          <p:spTgt spid="7239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239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23971">
                                            <p:txEl>
                                              <p:pRg st="3" end="3"/>
                                            </p:txEl>
                                          </p:spTgt>
                                        </p:tgtEl>
                                        <p:attrNameLst>
                                          <p:attrName>style.visibility</p:attrName>
                                        </p:attrNameLst>
                                      </p:cBhvr>
                                      <p:to>
                                        <p:strVal val="visible"/>
                                      </p:to>
                                    </p:set>
                                    <p:animEffect transition="in" filter="fade">
                                      <p:cBhvr>
                                        <p:cTn id="28" dur="1000"/>
                                        <p:tgtEl>
                                          <p:spTgt spid="723971">
                                            <p:txEl>
                                              <p:pRg st="3" end="3"/>
                                            </p:txEl>
                                          </p:spTgt>
                                        </p:tgtEl>
                                      </p:cBhvr>
                                    </p:animEffect>
                                    <p:anim calcmode="lin" valueType="num">
                                      <p:cBhvr>
                                        <p:cTn id="29" dur="1000" fill="hold"/>
                                        <p:tgtEl>
                                          <p:spTgt spid="7239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239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23971">
                                            <p:txEl>
                                              <p:pRg st="4" end="4"/>
                                            </p:txEl>
                                          </p:spTgt>
                                        </p:tgtEl>
                                        <p:attrNameLst>
                                          <p:attrName>style.visibility</p:attrName>
                                        </p:attrNameLst>
                                      </p:cBhvr>
                                      <p:to>
                                        <p:strVal val="visible"/>
                                      </p:to>
                                    </p:set>
                                    <p:animEffect transition="in" filter="fade">
                                      <p:cBhvr>
                                        <p:cTn id="35" dur="1000"/>
                                        <p:tgtEl>
                                          <p:spTgt spid="723971">
                                            <p:txEl>
                                              <p:pRg st="4" end="4"/>
                                            </p:txEl>
                                          </p:spTgt>
                                        </p:tgtEl>
                                      </p:cBhvr>
                                    </p:animEffect>
                                    <p:anim calcmode="lin" valueType="num">
                                      <p:cBhvr>
                                        <p:cTn id="36" dur="1000" fill="hold"/>
                                        <p:tgtEl>
                                          <p:spTgt spid="7239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239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23971">
                                            <p:txEl>
                                              <p:pRg st="5" end="5"/>
                                            </p:txEl>
                                          </p:spTgt>
                                        </p:tgtEl>
                                        <p:attrNameLst>
                                          <p:attrName>style.visibility</p:attrName>
                                        </p:attrNameLst>
                                      </p:cBhvr>
                                      <p:to>
                                        <p:strVal val="visible"/>
                                      </p:to>
                                    </p:set>
                                    <p:animEffect transition="in" filter="fade">
                                      <p:cBhvr>
                                        <p:cTn id="42" dur="1000"/>
                                        <p:tgtEl>
                                          <p:spTgt spid="723971">
                                            <p:txEl>
                                              <p:pRg st="5" end="5"/>
                                            </p:txEl>
                                          </p:spTgt>
                                        </p:tgtEl>
                                      </p:cBhvr>
                                    </p:animEffect>
                                    <p:anim calcmode="lin" valueType="num">
                                      <p:cBhvr>
                                        <p:cTn id="43" dur="1000" fill="hold"/>
                                        <p:tgtEl>
                                          <p:spTgt spid="72397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2397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23971">
                                            <p:txEl>
                                              <p:pRg st="6" end="6"/>
                                            </p:txEl>
                                          </p:spTgt>
                                        </p:tgtEl>
                                        <p:attrNameLst>
                                          <p:attrName>style.visibility</p:attrName>
                                        </p:attrNameLst>
                                      </p:cBhvr>
                                      <p:to>
                                        <p:strVal val="visible"/>
                                      </p:to>
                                    </p:set>
                                    <p:animEffect transition="in" filter="fade">
                                      <p:cBhvr>
                                        <p:cTn id="49" dur="1000"/>
                                        <p:tgtEl>
                                          <p:spTgt spid="723971">
                                            <p:txEl>
                                              <p:pRg st="6" end="6"/>
                                            </p:txEl>
                                          </p:spTgt>
                                        </p:tgtEl>
                                      </p:cBhvr>
                                    </p:animEffect>
                                    <p:anim calcmode="lin" valueType="num">
                                      <p:cBhvr>
                                        <p:cTn id="50" dur="1000" fill="hold"/>
                                        <p:tgtEl>
                                          <p:spTgt spid="72397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239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23971">
                                            <p:txEl>
                                              <p:pRg st="7" end="7"/>
                                            </p:txEl>
                                          </p:spTgt>
                                        </p:tgtEl>
                                        <p:attrNameLst>
                                          <p:attrName>style.visibility</p:attrName>
                                        </p:attrNameLst>
                                      </p:cBhvr>
                                      <p:to>
                                        <p:strVal val="visible"/>
                                      </p:to>
                                    </p:set>
                                    <p:animEffect transition="in" filter="fade">
                                      <p:cBhvr>
                                        <p:cTn id="56" dur="1000"/>
                                        <p:tgtEl>
                                          <p:spTgt spid="723971">
                                            <p:txEl>
                                              <p:pRg st="7" end="7"/>
                                            </p:txEl>
                                          </p:spTgt>
                                        </p:tgtEl>
                                      </p:cBhvr>
                                    </p:animEffect>
                                    <p:anim calcmode="lin" valueType="num">
                                      <p:cBhvr>
                                        <p:cTn id="57" dur="1000" fill="hold"/>
                                        <p:tgtEl>
                                          <p:spTgt spid="72397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72397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23971">
                                            <p:txEl>
                                              <p:pRg st="8" end="8"/>
                                            </p:txEl>
                                          </p:spTgt>
                                        </p:tgtEl>
                                        <p:attrNameLst>
                                          <p:attrName>style.visibility</p:attrName>
                                        </p:attrNameLst>
                                      </p:cBhvr>
                                      <p:to>
                                        <p:strVal val="visible"/>
                                      </p:to>
                                    </p:set>
                                    <p:animEffect transition="in" filter="fade">
                                      <p:cBhvr>
                                        <p:cTn id="63" dur="1000"/>
                                        <p:tgtEl>
                                          <p:spTgt spid="723971">
                                            <p:txEl>
                                              <p:pRg st="8" end="8"/>
                                            </p:txEl>
                                          </p:spTgt>
                                        </p:tgtEl>
                                      </p:cBhvr>
                                    </p:animEffect>
                                    <p:anim calcmode="lin" valueType="num">
                                      <p:cBhvr>
                                        <p:cTn id="64" dur="1000" fill="hold"/>
                                        <p:tgtEl>
                                          <p:spTgt spid="72397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72397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23971">
                                            <p:txEl>
                                              <p:pRg st="9" end="9"/>
                                            </p:txEl>
                                          </p:spTgt>
                                        </p:tgtEl>
                                        <p:attrNameLst>
                                          <p:attrName>style.visibility</p:attrName>
                                        </p:attrNameLst>
                                      </p:cBhvr>
                                      <p:to>
                                        <p:strVal val="visible"/>
                                      </p:to>
                                    </p:set>
                                    <p:animEffect transition="in" filter="fade">
                                      <p:cBhvr>
                                        <p:cTn id="70" dur="1000"/>
                                        <p:tgtEl>
                                          <p:spTgt spid="723971">
                                            <p:txEl>
                                              <p:pRg st="9" end="9"/>
                                            </p:txEl>
                                          </p:spTgt>
                                        </p:tgtEl>
                                      </p:cBhvr>
                                    </p:animEffect>
                                    <p:anim calcmode="lin" valueType="num">
                                      <p:cBhvr>
                                        <p:cTn id="71" dur="1000" fill="hold"/>
                                        <p:tgtEl>
                                          <p:spTgt spid="723971">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723971">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23971">
                                            <p:txEl>
                                              <p:pRg st="10" end="10"/>
                                            </p:txEl>
                                          </p:spTgt>
                                        </p:tgtEl>
                                        <p:attrNameLst>
                                          <p:attrName>style.visibility</p:attrName>
                                        </p:attrNameLst>
                                      </p:cBhvr>
                                      <p:to>
                                        <p:strVal val="visible"/>
                                      </p:to>
                                    </p:set>
                                    <p:animEffect transition="in" filter="fade">
                                      <p:cBhvr>
                                        <p:cTn id="77" dur="1000"/>
                                        <p:tgtEl>
                                          <p:spTgt spid="723971">
                                            <p:txEl>
                                              <p:pRg st="10" end="10"/>
                                            </p:txEl>
                                          </p:spTgt>
                                        </p:tgtEl>
                                      </p:cBhvr>
                                    </p:animEffect>
                                    <p:anim calcmode="lin" valueType="num">
                                      <p:cBhvr>
                                        <p:cTn id="78" dur="1000" fill="hold"/>
                                        <p:tgtEl>
                                          <p:spTgt spid="723971">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72397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9" name="Rectangle 3"/>
          <p:cNvSpPr>
            <a:spLocks noGrp="1" noChangeArrowheads="1"/>
          </p:cNvSpPr>
          <p:nvPr>
            <p:ph type="body" idx="4294967295"/>
          </p:nvPr>
        </p:nvSpPr>
        <p:spPr>
          <a:xfrm>
            <a:off x="0" y="267494"/>
            <a:ext cx="6669360" cy="3394075"/>
          </a:xfrm>
        </p:spPr>
        <p:txBody>
          <a:bodyPr/>
          <a:lstStyle/>
          <a:p>
            <a:pPr lvl="1">
              <a:spcBef>
                <a:spcPct val="15000"/>
              </a:spcBef>
              <a:spcAft>
                <a:spcPct val="15000"/>
              </a:spcAft>
              <a:buClr>
                <a:schemeClr val="hlink"/>
              </a:buClr>
              <a:buFont typeface="Wingdings" panose="05000000000000000000" pitchFamily="2" charset="2"/>
              <a:buChar char="ü"/>
            </a:pPr>
            <a:r>
              <a:rPr lang="en-US" altLang="zh-CN"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Step </a:t>
            </a:r>
            <a:r>
              <a:rPr lang="en-US" altLang="zh-CN" sz="2000" b="1" dirty="0">
                <a:solidFill>
                  <a:srgbClr val="006600"/>
                </a:solidFill>
                <a:latin typeface="Times New Roman" panose="02020603050405020304" pitchFamily="18" charset="0"/>
                <a:ea typeface="隶书" panose="02010509060101010101" pitchFamily="49" charset="-122"/>
              </a:rPr>
              <a:t>2</a:t>
            </a:r>
            <a:r>
              <a:rPr lang="zh-CN" altLang="en-US" sz="2000" b="1" dirty="0" smtClean="0">
                <a:solidFill>
                  <a:srgbClr val="006600"/>
                </a:solidFill>
                <a:latin typeface="Times New Roman" panose="02020603050405020304" pitchFamily="18" charset="0"/>
                <a:ea typeface="隶书" panose="02010509060101010101" pitchFamily="49" charset="-122"/>
              </a:rPr>
              <a:t>：减少否定符号的辖域</a:t>
            </a:r>
            <a:endParaRPr lang="en-US" altLang="zh-CN" sz="2000" b="1" dirty="0" smtClean="0">
              <a:solidFill>
                <a:srgbClr val="006600"/>
              </a:solidFill>
              <a:latin typeface="Times New Roman" panose="02020603050405020304" pitchFamily="18" charset="0"/>
              <a:ea typeface="隶书" panose="02010509060101010101" pitchFamily="49" charset="-122"/>
            </a:endParaRPr>
          </a:p>
          <a:p>
            <a:pPr marL="342900" lvl="1" indent="0">
              <a:spcBef>
                <a:spcPct val="15000"/>
              </a:spcBef>
              <a:spcAft>
                <a:spcPct val="15000"/>
              </a:spcAft>
              <a:buClr>
                <a:schemeClr val="hlink"/>
              </a:buClr>
              <a:buNone/>
            </a:pPr>
            <a:r>
              <a:rPr lang="en-US" altLang="zh-CN" sz="2000" b="1" dirty="0">
                <a:solidFill>
                  <a:srgbClr val="006600"/>
                </a:solidFill>
                <a:latin typeface="Times New Roman" panose="02020603050405020304" pitchFamily="18" charset="0"/>
                <a:ea typeface="隶书" panose="02010509060101010101" pitchFamily="49" charset="-122"/>
              </a:rPr>
              <a:t> </a:t>
            </a:r>
            <a:r>
              <a:rPr lang="en-US" altLang="zh-CN" sz="2000" b="1" dirty="0" smtClean="0">
                <a:solidFill>
                  <a:srgbClr val="006600"/>
                </a:solidFill>
                <a:latin typeface="Times New Roman" panose="02020603050405020304" pitchFamily="18" charset="0"/>
                <a:ea typeface="隶书" panose="02010509060101010101" pitchFamily="49" charset="-122"/>
              </a:rPr>
              <a:t>    </a:t>
            </a:r>
            <a:r>
              <a:rPr lang="zh-CN" altLang="en-US" sz="2000" b="1" dirty="0" smtClean="0">
                <a:ea typeface="宋体" panose="02010600030101010101" pitchFamily="2" charset="-122"/>
              </a:rPr>
              <a:t>利用</a:t>
            </a:r>
            <a:r>
              <a:rPr lang="zh-CN" altLang="en-US" sz="2000" b="1" dirty="0">
                <a:ea typeface="宋体" panose="02010600030101010101" pitchFamily="2" charset="-122"/>
              </a:rPr>
              <a:t>等价关系把</a:t>
            </a:r>
            <a:r>
              <a:rPr lang="zh-CN" altLang="en-US" sz="2000" b="1" dirty="0" smtClean="0">
                <a:latin typeface="Times New Roman" panose="02020603050405020304" pitchFamily="18" charset="0"/>
                <a:ea typeface="宋体" panose="02010600030101010101" pitchFamily="2" charset="-122"/>
              </a:rPr>
              <a:t>“</a:t>
            </a:r>
            <a:r>
              <a:rPr lang="en-US" altLang="zh-CN" sz="2000" b="1" dirty="0" smtClean="0">
                <a:latin typeface="Times New Roman" panose="02020603050405020304" pitchFamily="18" charset="0"/>
                <a:ea typeface="宋体" panose="02010600030101010101" pitchFamily="2" charset="-122"/>
                <a:cs typeface="Tahoma" panose="020B0604030504040204" pitchFamily="34" charset="0"/>
              </a:rPr>
              <a:t>~</a:t>
            </a:r>
            <a:r>
              <a:rPr lang="en-US" altLang="zh-CN" sz="2000" b="1" dirty="0" smtClean="0">
                <a:latin typeface="Times New Roman" panose="02020603050405020304" pitchFamily="18" charset="0"/>
                <a:ea typeface="宋体" panose="02010600030101010101" pitchFamily="2" charset="-122"/>
              </a:rPr>
              <a:t>”</a:t>
            </a:r>
            <a:r>
              <a:rPr lang="zh-CN" altLang="en-US" sz="2000" b="1" dirty="0">
                <a:ea typeface="宋体" panose="02010600030101010101" pitchFamily="2" charset="-122"/>
              </a:rPr>
              <a:t>移到紧靠谓词的位置</a:t>
            </a:r>
            <a:r>
              <a:rPr lang="zh-CN" altLang="en-US" sz="2000" b="1" dirty="0" smtClean="0">
                <a:ea typeface="宋体" panose="02010600030101010101" pitchFamily="2" charset="-122"/>
              </a:rPr>
              <a:t>上，每个否定符号最多只用到一个谓词符号上</a:t>
            </a:r>
            <a:endParaRPr lang="zh-CN" altLang="en-US" sz="2000" b="1" dirty="0">
              <a:latin typeface="Times New Roman" panose="02020603050405020304" pitchFamily="18" charset="0"/>
              <a:ea typeface="宋体" panose="02010600030101010101" pitchFamily="2" charset="-122"/>
            </a:endParaRPr>
          </a:p>
          <a:p>
            <a:pPr lvl="2">
              <a:spcBef>
                <a:spcPct val="15000"/>
              </a:spcBef>
              <a:spcAft>
                <a:spcPct val="15000"/>
              </a:spcAft>
              <a:buClr>
                <a:srgbClr val="3E1D81"/>
              </a:buClr>
              <a:buFont typeface="Wingdings" panose="05000000000000000000" pitchFamily="2" charset="2"/>
              <a:buChar char="p"/>
            </a:pPr>
            <a:r>
              <a:rPr lang="zh-CN" altLang="en-US" sz="2000" b="1" dirty="0">
                <a:latin typeface="Times New Roman" panose="02020603050405020304" pitchFamily="18" charset="0"/>
                <a:ea typeface="宋体" panose="02010600030101010101" pitchFamily="2" charset="-122"/>
              </a:rPr>
              <a:t>反复使用</a:t>
            </a:r>
          </a:p>
          <a:p>
            <a:pPr lvl="3">
              <a:spcBef>
                <a:spcPct val="10000"/>
              </a:spcBef>
              <a:spcAft>
                <a:spcPct val="10000"/>
              </a:spcAft>
            </a:pPr>
            <a:r>
              <a:rPr lang="zh-CN" altLang="en-US" sz="2000" b="1" dirty="0">
                <a:solidFill>
                  <a:srgbClr val="002774"/>
                </a:solidFill>
                <a:latin typeface="Times New Roman" panose="02020603050405020304" pitchFamily="18" charset="0"/>
                <a:ea typeface="宋体" panose="02010600030101010101" pitchFamily="2" charset="-122"/>
              </a:rPr>
              <a:t>双重否定律：</a:t>
            </a:r>
            <a:r>
              <a:rPr lang="en-US" altLang="zh-CN" sz="2000" b="1" dirty="0" smtClean="0">
                <a:latin typeface="Times New Roman" panose="02020603050405020304" pitchFamily="18" charset="0"/>
                <a:ea typeface="宋体" panose="02010600030101010101" pitchFamily="2" charset="-122"/>
              </a:rPr>
              <a:t>~(~A) ⇔ A </a:t>
            </a:r>
          </a:p>
          <a:p>
            <a:pPr lvl="3">
              <a:spcBef>
                <a:spcPct val="10000"/>
              </a:spcBef>
              <a:spcAft>
                <a:spcPct val="10000"/>
              </a:spcAft>
            </a:pPr>
            <a:r>
              <a:rPr lang="zh-CN" altLang="en-US" sz="2000" b="1" dirty="0" smtClean="0">
                <a:solidFill>
                  <a:srgbClr val="002774"/>
                </a:solidFill>
                <a:latin typeface="Times New Roman" panose="02020603050405020304" pitchFamily="18" charset="0"/>
                <a:ea typeface="宋体" panose="02010600030101010101" pitchFamily="2" charset="-122"/>
              </a:rPr>
              <a:t>摩根定律：</a:t>
            </a: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(A∧B) </a:t>
            </a: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~A∨~B </a:t>
            </a:r>
            <a:endParaRPr lang="en-US" altLang="zh-CN" sz="2000" b="1" dirty="0">
              <a:latin typeface="Times New Roman" panose="02020603050405020304" pitchFamily="18" charset="0"/>
              <a:ea typeface="宋体" panose="02010600030101010101" pitchFamily="2" charset="-122"/>
            </a:endParaRPr>
          </a:p>
          <a:p>
            <a:pPr marL="1028700" lvl="3" indent="0">
              <a:spcBef>
                <a:spcPct val="10000"/>
              </a:spcBef>
              <a:spcAft>
                <a:spcPct val="10000"/>
              </a:spcAft>
              <a:buNone/>
            </a:pP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  ~ (A∨B) </a:t>
            </a: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~A∧~B </a:t>
            </a:r>
            <a:endParaRPr lang="en-US" altLang="zh-CN" sz="2000" b="1" dirty="0">
              <a:latin typeface="Times New Roman" panose="02020603050405020304" pitchFamily="18" charset="0"/>
              <a:ea typeface="宋体" panose="02010600030101010101" pitchFamily="2" charset="-122"/>
            </a:endParaRPr>
          </a:p>
          <a:p>
            <a:pPr lvl="3">
              <a:spcBef>
                <a:spcPct val="10000"/>
              </a:spcBef>
              <a:spcAft>
                <a:spcPct val="10000"/>
              </a:spcAft>
            </a:pPr>
            <a:r>
              <a:rPr lang="zh-CN" altLang="en-US" sz="2000" b="1" dirty="0" smtClean="0">
                <a:solidFill>
                  <a:srgbClr val="002774"/>
                </a:solidFill>
                <a:latin typeface="Times New Roman" panose="02020603050405020304" pitchFamily="18" charset="0"/>
                <a:ea typeface="宋体" panose="02010600030101010101" pitchFamily="2" charset="-122"/>
              </a:rPr>
              <a:t>量词</a:t>
            </a:r>
            <a:r>
              <a:rPr lang="zh-CN" altLang="en-US" sz="2000" b="1" dirty="0">
                <a:solidFill>
                  <a:srgbClr val="002774"/>
                </a:solidFill>
                <a:latin typeface="Times New Roman" panose="02020603050405020304" pitchFamily="18" charset="0"/>
                <a:ea typeface="宋体" panose="02010600030101010101" pitchFamily="2" charset="-122"/>
              </a:rPr>
              <a:t>转换律：</a:t>
            </a:r>
            <a:r>
              <a:rPr lang="en-US" altLang="zh-CN" sz="2000" b="1" dirty="0" smtClean="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x)A(x</a:t>
            </a:r>
            <a:r>
              <a:rPr lang="en-US" altLang="zh-CN" sz="2000" b="1" dirty="0">
                <a:latin typeface="Times New Roman" panose="02020603050405020304" pitchFamily="18" charset="0"/>
                <a:ea typeface="宋体" panose="02010600030101010101" pitchFamily="2" charset="-122"/>
              </a:rPr>
              <a:t>) ⇔ (∃x) </a:t>
            </a:r>
            <a:r>
              <a:rPr lang="en-US" altLang="zh-CN" sz="2000" b="1" dirty="0" smtClean="0">
                <a:latin typeface="Times New Roman" panose="02020603050405020304" pitchFamily="18" charset="0"/>
                <a:ea typeface="宋体" panose="02010600030101010101" pitchFamily="2" charset="-122"/>
              </a:rPr>
              <a:t>~A(x</a:t>
            </a:r>
            <a:r>
              <a:rPr lang="en-US" altLang="zh-CN" sz="2000" b="1" dirty="0">
                <a:latin typeface="Times New Roman" panose="02020603050405020304" pitchFamily="18" charset="0"/>
                <a:ea typeface="宋体" panose="02010600030101010101" pitchFamily="2" charset="-122"/>
              </a:rPr>
              <a:t>) </a:t>
            </a:r>
            <a:endParaRPr lang="zh-CN" altLang="en-US" sz="2000" b="1" dirty="0">
              <a:latin typeface="Times New Roman" panose="02020603050405020304" pitchFamily="18" charset="0"/>
              <a:ea typeface="宋体" panose="02010600030101010101" pitchFamily="2" charset="-122"/>
            </a:endParaRPr>
          </a:p>
          <a:p>
            <a:pPr marL="1028700" lvl="3" indent="0">
              <a:spcBef>
                <a:spcPct val="10000"/>
              </a:spcBef>
              <a:spcAft>
                <a:spcPct val="10000"/>
              </a:spcAft>
              <a:buNone/>
            </a:pP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x)A(x</a:t>
            </a:r>
            <a:r>
              <a:rPr lang="en-US" altLang="zh-CN" sz="2000" b="1" dirty="0">
                <a:latin typeface="Times New Roman" panose="02020603050405020304" pitchFamily="18" charset="0"/>
                <a:ea typeface="宋体" panose="02010600030101010101" pitchFamily="2" charset="-122"/>
              </a:rPr>
              <a:t>) ⇔ (∀x) </a:t>
            </a:r>
            <a:r>
              <a:rPr lang="en-US" altLang="zh-CN" sz="2000" b="1" dirty="0" smtClean="0">
                <a:latin typeface="Times New Roman" panose="02020603050405020304" pitchFamily="18" charset="0"/>
                <a:ea typeface="宋体" panose="02010600030101010101" pitchFamily="2" charset="-122"/>
              </a:rPr>
              <a:t>~A(x</a:t>
            </a:r>
            <a:r>
              <a:rPr lang="en-US" altLang="zh-CN" sz="2000" b="1" dirty="0">
                <a:latin typeface="Times New Roman" panose="02020603050405020304" pitchFamily="18" charset="0"/>
                <a:ea typeface="宋体" panose="02010600030101010101" pitchFamily="2" charset="-122"/>
              </a:rPr>
              <a:t>) </a:t>
            </a:r>
          </a:p>
          <a:p>
            <a:pPr marL="1028700" lvl="3" indent="0">
              <a:spcBef>
                <a:spcPct val="10000"/>
              </a:spcBef>
              <a:spcAft>
                <a:spcPct val="10000"/>
              </a:spcAft>
              <a:buNone/>
            </a:pPr>
            <a:r>
              <a:rPr lang="zh-CN" altLang="en-US" sz="1600" b="1" dirty="0" smtClean="0">
                <a:latin typeface="Times New Roman" panose="02020603050405020304" pitchFamily="18" charset="0"/>
                <a:ea typeface="宋体" panose="02010600030101010101" pitchFamily="2" charset="-122"/>
              </a:rPr>
              <a:t>使得</a:t>
            </a:r>
            <a:r>
              <a:rPr lang="zh-CN" altLang="en-US" sz="1600" b="1" dirty="0">
                <a:latin typeface="Times New Roman" panose="02020603050405020304" pitchFamily="18" charset="0"/>
                <a:ea typeface="宋体" panose="02010600030101010101" pitchFamily="2" charset="-122"/>
              </a:rPr>
              <a:t>每个否定符号最多只作用于一个谓词上。</a:t>
            </a:r>
          </a:p>
          <a:p>
            <a:pPr lvl="2">
              <a:spcBef>
                <a:spcPct val="15000"/>
              </a:spcBef>
              <a:spcAft>
                <a:spcPct val="15000"/>
              </a:spcAft>
              <a:buClr>
                <a:srgbClr val="3E1D81"/>
              </a:buClr>
              <a:buFont typeface="Wingdings" panose="05000000000000000000" pitchFamily="2" charset="2"/>
              <a:buChar char="p"/>
            </a:pPr>
            <a:r>
              <a:rPr lang="zh-CN" altLang="en-US" sz="2000" b="1" dirty="0">
                <a:solidFill>
                  <a:srgbClr val="3E1D81"/>
                </a:solidFill>
                <a:latin typeface="Times New Roman" panose="02020603050405020304" pitchFamily="18" charset="0"/>
                <a:ea typeface="宋体" panose="02010600030101010101" pitchFamily="2" charset="-122"/>
              </a:rPr>
              <a:t>例如：</a:t>
            </a:r>
            <a:r>
              <a:rPr lang="zh-CN" altLang="en-US" sz="2000" b="1" dirty="0">
                <a:latin typeface="Times New Roman" panose="02020603050405020304" pitchFamily="18" charset="0"/>
                <a:ea typeface="宋体" panose="02010600030101010101" pitchFamily="2" charset="-122"/>
              </a:rPr>
              <a:t>上式经等价变换后为</a:t>
            </a:r>
          </a:p>
          <a:p>
            <a:pPr algn="ctr">
              <a:spcBef>
                <a:spcPct val="15000"/>
              </a:spcBef>
              <a:spcAft>
                <a:spcPct val="15000"/>
              </a:spcAft>
              <a:buFont typeface="Wingdings" panose="05000000000000000000" pitchFamily="2" charset="2"/>
              <a:buNone/>
            </a:pPr>
            <a:r>
              <a:rPr lang="en-US" altLang="zh-CN" b="1" dirty="0" smtClean="0">
                <a:solidFill>
                  <a:srgbClr val="006600"/>
                </a:solidFill>
                <a:latin typeface="Times New Roman" panose="02020603050405020304" pitchFamily="18" charset="0"/>
                <a:ea typeface="宋体" panose="02010600030101010101" pitchFamily="2" charset="-122"/>
              </a:rPr>
              <a:t>(</a:t>
            </a:r>
            <a:r>
              <a:rPr lang="en-US" altLang="zh-CN" b="1" dirty="0">
                <a:solidFill>
                  <a:srgbClr val="006600"/>
                </a:solidFill>
                <a:latin typeface="Times New Roman" panose="02020603050405020304" pitchFamily="18" charset="0"/>
                <a:ea typeface="宋体" panose="02010600030101010101" pitchFamily="2" charset="-122"/>
              </a:rPr>
              <a:t>∀x)((∃y</a:t>
            </a:r>
            <a:r>
              <a:rPr lang="en-US" altLang="zh-CN" b="1" dirty="0" smtClean="0">
                <a:solidFill>
                  <a:srgbClr val="006600"/>
                </a:solidFill>
                <a:latin typeface="Times New Roman" panose="02020603050405020304" pitchFamily="18" charset="0"/>
                <a:ea typeface="宋体" panose="02010600030101010101" pitchFamily="2" charset="-122"/>
              </a:rPr>
              <a:t>)~P(x</a:t>
            </a:r>
            <a:r>
              <a:rPr lang="zh-CN" altLang="en-US" b="1" dirty="0" smtClean="0">
                <a:solidFill>
                  <a:srgbClr val="006600"/>
                </a:solidFill>
                <a:latin typeface="Times New Roman" panose="02020603050405020304" pitchFamily="18" charset="0"/>
                <a:ea typeface="宋体" panose="02010600030101010101" pitchFamily="2" charset="-122"/>
              </a:rPr>
              <a:t>，</a:t>
            </a:r>
            <a:r>
              <a:rPr lang="en-US" altLang="zh-CN" b="1" dirty="0" smtClean="0">
                <a:solidFill>
                  <a:srgbClr val="006600"/>
                </a:solidFill>
                <a:latin typeface="Times New Roman" panose="02020603050405020304" pitchFamily="18" charset="0"/>
                <a:ea typeface="宋体" panose="02010600030101010101" pitchFamily="2" charset="-122"/>
              </a:rPr>
              <a:t>y</a:t>
            </a:r>
            <a:r>
              <a:rPr lang="en-US" altLang="zh-CN" b="1" dirty="0">
                <a:solidFill>
                  <a:srgbClr val="006600"/>
                </a:solidFill>
                <a:latin typeface="Times New Roman" panose="02020603050405020304" pitchFamily="18" charset="0"/>
                <a:ea typeface="宋体" panose="02010600030101010101" pitchFamily="2" charset="-122"/>
              </a:rPr>
              <a:t>)∨(∃y</a:t>
            </a:r>
            <a:r>
              <a:rPr lang="en-US" altLang="zh-CN" b="1" dirty="0" smtClean="0">
                <a:solidFill>
                  <a:srgbClr val="006600"/>
                </a:solidFill>
                <a:latin typeface="Times New Roman" panose="02020603050405020304" pitchFamily="18" charset="0"/>
                <a:ea typeface="宋体" panose="02010600030101010101" pitchFamily="2" charset="-122"/>
              </a:rPr>
              <a:t>)(Q(x</a:t>
            </a:r>
            <a:r>
              <a:rPr lang="zh-CN" altLang="en-US" b="1" dirty="0">
                <a:solidFill>
                  <a:srgbClr val="006600"/>
                </a:solidFill>
                <a:latin typeface="Times New Roman" panose="02020603050405020304" pitchFamily="18" charset="0"/>
                <a:ea typeface="宋体" panose="02010600030101010101" pitchFamily="2" charset="-122"/>
              </a:rPr>
              <a:t>，</a:t>
            </a:r>
            <a:r>
              <a:rPr lang="en-US" altLang="zh-CN" b="1" dirty="0">
                <a:solidFill>
                  <a:srgbClr val="006600"/>
                </a:solidFill>
                <a:latin typeface="Times New Roman" panose="02020603050405020304" pitchFamily="18" charset="0"/>
                <a:ea typeface="宋体" panose="02010600030101010101" pitchFamily="2" charset="-122"/>
              </a:rPr>
              <a:t>y) </a:t>
            </a:r>
            <a:r>
              <a:rPr lang="en-US" altLang="zh-CN" b="1" dirty="0" smtClean="0">
                <a:solidFill>
                  <a:srgbClr val="006600"/>
                </a:solidFill>
                <a:latin typeface="Times New Roman" panose="02020603050405020304" pitchFamily="18" charset="0"/>
                <a:ea typeface="宋体" panose="02010600030101010101" pitchFamily="2" charset="-122"/>
              </a:rPr>
              <a:t>∧~R(x</a:t>
            </a:r>
            <a:r>
              <a:rPr lang="zh-CN" altLang="en-US" b="1" dirty="0">
                <a:solidFill>
                  <a:srgbClr val="006600"/>
                </a:solidFill>
                <a:latin typeface="Times New Roman" panose="02020603050405020304" pitchFamily="18" charset="0"/>
                <a:ea typeface="宋体" panose="02010600030101010101" pitchFamily="2" charset="-122"/>
              </a:rPr>
              <a:t>，</a:t>
            </a:r>
            <a:r>
              <a:rPr lang="en-US" altLang="zh-CN" b="1" dirty="0">
                <a:solidFill>
                  <a:srgbClr val="006600"/>
                </a:solidFill>
                <a:latin typeface="Times New Roman" panose="02020603050405020304" pitchFamily="18" charset="0"/>
                <a:ea typeface="宋体" panose="02010600030101010101" pitchFamily="2" charset="-122"/>
              </a:rPr>
              <a:t>y))</a:t>
            </a:r>
            <a:endParaRPr lang="zh-CN" altLang="en-US" b="1" dirty="0">
              <a:solidFill>
                <a:srgbClr val="0066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0529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6019">
                                            <p:txEl>
                                              <p:pRg st="0" end="0"/>
                                            </p:txEl>
                                          </p:spTgt>
                                        </p:tgtEl>
                                        <p:attrNameLst>
                                          <p:attrName>style.visibility</p:attrName>
                                        </p:attrNameLst>
                                      </p:cBhvr>
                                      <p:to>
                                        <p:strVal val="visible"/>
                                      </p:to>
                                    </p:set>
                                    <p:animEffect transition="in" filter="fade">
                                      <p:cBhvr>
                                        <p:cTn id="7" dur="1000"/>
                                        <p:tgtEl>
                                          <p:spTgt spid="726019">
                                            <p:txEl>
                                              <p:pRg st="0" end="0"/>
                                            </p:txEl>
                                          </p:spTgt>
                                        </p:tgtEl>
                                      </p:cBhvr>
                                    </p:animEffect>
                                    <p:anim calcmode="lin" valueType="num">
                                      <p:cBhvr>
                                        <p:cTn id="8" dur="1000" fill="hold"/>
                                        <p:tgtEl>
                                          <p:spTgt spid="7260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260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26019">
                                            <p:txEl>
                                              <p:pRg st="1" end="1"/>
                                            </p:txEl>
                                          </p:spTgt>
                                        </p:tgtEl>
                                        <p:attrNameLst>
                                          <p:attrName>style.visibility</p:attrName>
                                        </p:attrNameLst>
                                      </p:cBhvr>
                                      <p:to>
                                        <p:strVal val="visible"/>
                                      </p:to>
                                    </p:set>
                                    <p:animEffect transition="in" filter="fade">
                                      <p:cBhvr>
                                        <p:cTn id="14" dur="1000"/>
                                        <p:tgtEl>
                                          <p:spTgt spid="726019">
                                            <p:txEl>
                                              <p:pRg st="1" end="1"/>
                                            </p:txEl>
                                          </p:spTgt>
                                        </p:tgtEl>
                                      </p:cBhvr>
                                    </p:animEffect>
                                    <p:anim calcmode="lin" valueType="num">
                                      <p:cBhvr>
                                        <p:cTn id="15" dur="1000" fill="hold"/>
                                        <p:tgtEl>
                                          <p:spTgt spid="72601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260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26019">
                                            <p:txEl>
                                              <p:pRg st="2" end="2"/>
                                            </p:txEl>
                                          </p:spTgt>
                                        </p:tgtEl>
                                        <p:attrNameLst>
                                          <p:attrName>style.visibility</p:attrName>
                                        </p:attrNameLst>
                                      </p:cBhvr>
                                      <p:to>
                                        <p:strVal val="visible"/>
                                      </p:to>
                                    </p:set>
                                    <p:animEffect transition="in" filter="fade">
                                      <p:cBhvr>
                                        <p:cTn id="21" dur="1000"/>
                                        <p:tgtEl>
                                          <p:spTgt spid="726019">
                                            <p:txEl>
                                              <p:pRg st="2" end="2"/>
                                            </p:txEl>
                                          </p:spTgt>
                                        </p:tgtEl>
                                      </p:cBhvr>
                                    </p:animEffect>
                                    <p:anim calcmode="lin" valueType="num">
                                      <p:cBhvr>
                                        <p:cTn id="22" dur="1000" fill="hold"/>
                                        <p:tgtEl>
                                          <p:spTgt spid="72601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260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26019">
                                            <p:txEl>
                                              <p:pRg st="3" end="3"/>
                                            </p:txEl>
                                          </p:spTgt>
                                        </p:tgtEl>
                                        <p:attrNameLst>
                                          <p:attrName>style.visibility</p:attrName>
                                        </p:attrNameLst>
                                      </p:cBhvr>
                                      <p:to>
                                        <p:strVal val="visible"/>
                                      </p:to>
                                    </p:set>
                                    <p:animEffect transition="in" filter="fade">
                                      <p:cBhvr>
                                        <p:cTn id="28" dur="1000"/>
                                        <p:tgtEl>
                                          <p:spTgt spid="726019">
                                            <p:txEl>
                                              <p:pRg st="3" end="3"/>
                                            </p:txEl>
                                          </p:spTgt>
                                        </p:tgtEl>
                                      </p:cBhvr>
                                    </p:animEffect>
                                    <p:anim calcmode="lin" valueType="num">
                                      <p:cBhvr>
                                        <p:cTn id="29" dur="1000" fill="hold"/>
                                        <p:tgtEl>
                                          <p:spTgt spid="72601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260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26019">
                                            <p:txEl>
                                              <p:pRg st="4" end="4"/>
                                            </p:txEl>
                                          </p:spTgt>
                                        </p:tgtEl>
                                        <p:attrNameLst>
                                          <p:attrName>style.visibility</p:attrName>
                                        </p:attrNameLst>
                                      </p:cBhvr>
                                      <p:to>
                                        <p:strVal val="visible"/>
                                      </p:to>
                                    </p:set>
                                    <p:animEffect transition="in" filter="fade">
                                      <p:cBhvr>
                                        <p:cTn id="35" dur="1000"/>
                                        <p:tgtEl>
                                          <p:spTgt spid="726019">
                                            <p:txEl>
                                              <p:pRg st="4" end="4"/>
                                            </p:txEl>
                                          </p:spTgt>
                                        </p:tgtEl>
                                      </p:cBhvr>
                                    </p:animEffect>
                                    <p:anim calcmode="lin" valueType="num">
                                      <p:cBhvr>
                                        <p:cTn id="36" dur="1000" fill="hold"/>
                                        <p:tgtEl>
                                          <p:spTgt spid="72601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2601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26019">
                                            <p:txEl>
                                              <p:pRg st="5" end="5"/>
                                            </p:txEl>
                                          </p:spTgt>
                                        </p:tgtEl>
                                        <p:attrNameLst>
                                          <p:attrName>style.visibility</p:attrName>
                                        </p:attrNameLst>
                                      </p:cBhvr>
                                      <p:to>
                                        <p:strVal val="visible"/>
                                      </p:to>
                                    </p:set>
                                    <p:animEffect transition="in" filter="fade">
                                      <p:cBhvr>
                                        <p:cTn id="42" dur="1000"/>
                                        <p:tgtEl>
                                          <p:spTgt spid="726019">
                                            <p:txEl>
                                              <p:pRg st="5" end="5"/>
                                            </p:txEl>
                                          </p:spTgt>
                                        </p:tgtEl>
                                      </p:cBhvr>
                                    </p:animEffect>
                                    <p:anim calcmode="lin" valueType="num">
                                      <p:cBhvr>
                                        <p:cTn id="43" dur="1000" fill="hold"/>
                                        <p:tgtEl>
                                          <p:spTgt spid="72601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2601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26019">
                                            <p:txEl>
                                              <p:pRg st="6" end="6"/>
                                            </p:txEl>
                                          </p:spTgt>
                                        </p:tgtEl>
                                        <p:attrNameLst>
                                          <p:attrName>style.visibility</p:attrName>
                                        </p:attrNameLst>
                                      </p:cBhvr>
                                      <p:to>
                                        <p:strVal val="visible"/>
                                      </p:to>
                                    </p:set>
                                    <p:animEffect transition="in" filter="fade">
                                      <p:cBhvr>
                                        <p:cTn id="49" dur="1000"/>
                                        <p:tgtEl>
                                          <p:spTgt spid="726019">
                                            <p:txEl>
                                              <p:pRg st="6" end="6"/>
                                            </p:txEl>
                                          </p:spTgt>
                                        </p:tgtEl>
                                      </p:cBhvr>
                                    </p:animEffect>
                                    <p:anim calcmode="lin" valueType="num">
                                      <p:cBhvr>
                                        <p:cTn id="50" dur="1000" fill="hold"/>
                                        <p:tgtEl>
                                          <p:spTgt spid="726019">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2601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26019">
                                            <p:txEl>
                                              <p:pRg st="7" end="7"/>
                                            </p:txEl>
                                          </p:spTgt>
                                        </p:tgtEl>
                                        <p:attrNameLst>
                                          <p:attrName>style.visibility</p:attrName>
                                        </p:attrNameLst>
                                      </p:cBhvr>
                                      <p:to>
                                        <p:strVal val="visible"/>
                                      </p:to>
                                    </p:set>
                                    <p:animEffect transition="in" filter="fade">
                                      <p:cBhvr>
                                        <p:cTn id="56" dur="1000"/>
                                        <p:tgtEl>
                                          <p:spTgt spid="726019">
                                            <p:txEl>
                                              <p:pRg st="7" end="7"/>
                                            </p:txEl>
                                          </p:spTgt>
                                        </p:tgtEl>
                                      </p:cBhvr>
                                    </p:animEffect>
                                    <p:anim calcmode="lin" valueType="num">
                                      <p:cBhvr>
                                        <p:cTn id="57" dur="1000" fill="hold"/>
                                        <p:tgtEl>
                                          <p:spTgt spid="726019">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72601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26019">
                                            <p:txEl>
                                              <p:pRg st="8" end="8"/>
                                            </p:txEl>
                                          </p:spTgt>
                                        </p:tgtEl>
                                        <p:attrNameLst>
                                          <p:attrName>style.visibility</p:attrName>
                                        </p:attrNameLst>
                                      </p:cBhvr>
                                      <p:to>
                                        <p:strVal val="visible"/>
                                      </p:to>
                                    </p:set>
                                    <p:animEffect transition="in" filter="fade">
                                      <p:cBhvr>
                                        <p:cTn id="63" dur="1000"/>
                                        <p:tgtEl>
                                          <p:spTgt spid="726019">
                                            <p:txEl>
                                              <p:pRg st="8" end="8"/>
                                            </p:txEl>
                                          </p:spTgt>
                                        </p:tgtEl>
                                      </p:cBhvr>
                                    </p:animEffect>
                                    <p:anim calcmode="lin" valueType="num">
                                      <p:cBhvr>
                                        <p:cTn id="64" dur="1000" fill="hold"/>
                                        <p:tgtEl>
                                          <p:spTgt spid="726019">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72601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26019">
                                            <p:txEl>
                                              <p:pRg st="9" end="9"/>
                                            </p:txEl>
                                          </p:spTgt>
                                        </p:tgtEl>
                                        <p:attrNameLst>
                                          <p:attrName>style.visibility</p:attrName>
                                        </p:attrNameLst>
                                      </p:cBhvr>
                                      <p:to>
                                        <p:strVal val="visible"/>
                                      </p:to>
                                    </p:set>
                                    <p:animEffect transition="in" filter="fade">
                                      <p:cBhvr>
                                        <p:cTn id="70" dur="1000"/>
                                        <p:tgtEl>
                                          <p:spTgt spid="726019">
                                            <p:txEl>
                                              <p:pRg st="9" end="9"/>
                                            </p:txEl>
                                          </p:spTgt>
                                        </p:tgtEl>
                                      </p:cBhvr>
                                    </p:animEffect>
                                    <p:anim calcmode="lin" valueType="num">
                                      <p:cBhvr>
                                        <p:cTn id="71" dur="1000" fill="hold"/>
                                        <p:tgtEl>
                                          <p:spTgt spid="726019">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72601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26019">
                                            <p:txEl>
                                              <p:pRg st="10" end="10"/>
                                            </p:txEl>
                                          </p:spTgt>
                                        </p:tgtEl>
                                        <p:attrNameLst>
                                          <p:attrName>style.visibility</p:attrName>
                                        </p:attrNameLst>
                                      </p:cBhvr>
                                      <p:to>
                                        <p:strVal val="visible"/>
                                      </p:to>
                                    </p:set>
                                    <p:animEffect transition="in" filter="fade">
                                      <p:cBhvr>
                                        <p:cTn id="77" dur="1000"/>
                                        <p:tgtEl>
                                          <p:spTgt spid="726019">
                                            <p:txEl>
                                              <p:pRg st="10" end="10"/>
                                            </p:txEl>
                                          </p:spTgt>
                                        </p:tgtEl>
                                      </p:cBhvr>
                                    </p:animEffect>
                                    <p:anim calcmode="lin" valueType="num">
                                      <p:cBhvr>
                                        <p:cTn id="78" dur="1000" fill="hold"/>
                                        <p:tgtEl>
                                          <p:spTgt spid="726019">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726019">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3" name="Rectangle 3"/>
          <p:cNvSpPr>
            <a:spLocks noGrp="1" noChangeArrowheads="1"/>
          </p:cNvSpPr>
          <p:nvPr>
            <p:ph type="body" idx="4294967295"/>
          </p:nvPr>
        </p:nvSpPr>
        <p:spPr>
          <a:xfrm>
            <a:off x="-243408" y="0"/>
            <a:ext cx="6984776" cy="3394075"/>
          </a:xfrm>
        </p:spPr>
        <p:txBody>
          <a:bodyPr/>
          <a:lstStyle/>
          <a:p>
            <a:pPr lvl="1">
              <a:spcBef>
                <a:spcPct val="15000"/>
              </a:spcBef>
              <a:spcAft>
                <a:spcPct val="15000"/>
              </a:spcAft>
              <a:buClr>
                <a:schemeClr val="hlink"/>
              </a:buClr>
              <a:buFont typeface="Wingdings" panose="05000000000000000000" pitchFamily="2" charset="2"/>
              <a:buChar char="ü"/>
            </a:pPr>
            <a:r>
              <a:rPr lang="en-US" altLang="zh-CN"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Step </a:t>
            </a:r>
            <a:r>
              <a:rPr lang="en-US" altLang="zh-CN" sz="2000" b="1" dirty="0">
                <a:solidFill>
                  <a:srgbClr val="006600"/>
                </a:solidFill>
                <a:latin typeface="Times New Roman" panose="02020603050405020304" pitchFamily="18" charset="0"/>
                <a:ea typeface="隶书" panose="02010509060101010101" pitchFamily="49" charset="-122"/>
              </a:rPr>
              <a:t>3</a:t>
            </a:r>
            <a:r>
              <a:rPr lang="zh-CN" altLang="en-US" sz="2000" b="1" dirty="0" smtClean="0">
                <a:solidFill>
                  <a:srgbClr val="006600"/>
                </a:solidFill>
                <a:latin typeface="Times New Roman" panose="02020603050405020304" pitchFamily="18" charset="0"/>
                <a:ea typeface="隶书" panose="02010509060101010101" pitchFamily="49" charset="-122"/>
              </a:rPr>
              <a:t>：对变量标准化</a:t>
            </a:r>
            <a:endParaRPr lang="en-US" altLang="zh-CN" sz="2000" b="1" dirty="0" smtClean="0">
              <a:solidFill>
                <a:srgbClr val="006600"/>
              </a:solidFill>
              <a:latin typeface="Times New Roman" panose="02020603050405020304" pitchFamily="18" charset="0"/>
              <a:ea typeface="隶书" panose="02010509060101010101" pitchFamily="49" charset="-122"/>
            </a:endParaRPr>
          </a:p>
          <a:p>
            <a:pPr marL="342900" lvl="1" indent="0">
              <a:spcBef>
                <a:spcPct val="15000"/>
              </a:spcBef>
              <a:spcAft>
                <a:spcPct val="15000"/>
              </a:spcAft>
              <a:buClr>
                <a:schemeClr val="hlink"/>
              </a:buClr>
              <a:buNone/>
            </a:pPr>
            <a:r>
              <a:rPr lang="en-US" altLang="zh-CN" sz="2000" b="1" dirty="0">
                <a:solidFill>
                  <a:srgbClr val="006600"/>
                </a:solidFill>
                <a:latin typeface="Times New Roman" panose="02020603050405020304" pitchFamily="18" charset="0"/>
                <a:ea typeface="隶书" panose="02010509060101010101" pitchFamily="49" charset="-122"/>
              </a:rPr>
              <a:t> </a:t>
            </a:r>
            <a:r>
              <a:rPr lang="en-US" altLang="zh-CN" sz="2000" b="1" dirty="0" smtClean="0">
                <a:solidFill>
                  <a:srgbClr val="006600"/>
                </a:solidFill>
                <a:latin typeface="Times New Roman" panose="02020603050405020304" pitchFamily="18" charset="0"/>
                <a:ea typeface="隶书" panose="02010509060101010101" pitchFamily="49" charset="-122"/>
              </a:rPr>
              <a:t>   </a:t>
            </a:r>
            <a:r>
              <a:rPr lang="en-US" altLang="zh-CN" sz="2000" b="1" dirty="0">
                <a:ea typeface="宋体" panose="02010600030101010101" pitchFamily="2" charset="-122"/>
              </a:rPr>
              <a:t> </a:t>
            </a:r>
            <a:r>
              <a:rPr lang="zh-CN" altLang="en-US" sz="2000" b="1" dirty="0">
                <a:ea typeface="宋体" panose="02010600030101010101" pitchFamily="2" charset="-122"/>
              </a:rPr>
              <a:t>重新命名变元，使不同量词约束的变元有不同的名字，变量改名，保证量词和约束变量的唯一性。</a:t>
            </a:r>
          </a:p>
          <a:p>
            <a:pPr lvl="2">
              <a:spcBef>
                <a:spcPct val="15000"/>
              </a:spcBef>
              <a:spcAft>
                <a:spcPct val="15000"/>
              </a:spcAft>
              <a:buClr>
                <a:srgbClr val="3E1D81"/>
              </a:buClr>
              <a:buFont typeface="Wingdings" panose="05000000000000000000" pitchFamily="2" charset="2"/>
              <a:buChar char="p"/>
            </a:pPr>
            <a:r>
              <a:rPr lang="zh-CN" altLang="en-US" sz="2000" b="1" dirty="0">
                <a:solidFill>
                  <a:srgbClr val="3E1D81"/>
                </a:solidFill>
                <a:latin typeface="Times New Roman" panose="02020603050405020304" pitchFamily="18" charset="0"/>
                <a:ea typeface="宋体" panose="02010600030101010101" pitchFamily="2" charset="-122"/>
              </a:rPr>
              <a:t>例如：</a:t>
            </a:r>
            <a:r>
              <a:rPr lang="zh-CN" altLang="en-US" sz="2000" b="1" dirty="0">
                <a:latin typeface="Times New Roman" panose="02020603050405020304" pitchFamily="18" charset="0"/>
                <a:ea typeface="宋体" panose="02010600030101010101" pitchFamily="2" charset="-122"/>
              </a:rPr>
              <a:t>上式经重新命名变换后为</a:t>
            </a:r>
          </a:p>
          <a:p>
            <a:pPr>
              <a:spcBef>
                <a:spcPct val="15000"/>
              </a:spcBef>
              <a:spcAft>
                <a:spcPct val="15000"/>
              </a:spcAft>
              <a:buFont typeface="Wingdings" panose="05000000000000000000" pitchFamily="2" charset="2"/>
              <a:buNone/>
            </a:pPr>
            <a:r>
              <a:rPr lang="en-US" altLang="zh-CN" sz="2800" b="1" dirty="0">
                <a:solidFill>
                  <a:srgbClr val="0000CC"/>
                </a:solidFill>
                <a:latin typeface="Times New Roman" panose="02020603050405020304" pitchFamily="18" charset="0"/>
                <a:ea typeface="宋体" panose="02010600030101010101" pitchFamily="2" charset="-122"/>
              </a:rPr>
              <a:t>    </a:t>
            </a:r>
            <a:r>
              <a:rPr lang="en-US" altLang="zh-CN" b="1" dirty="0" smtClean="0">
                <a:solidFill>
                  <a:srgbClr val="0000CC"/>
                </a:solidFill>
                <a:latin typeface="Times New Roman" panose="02020603050405020304" pitchFamily="18" charset="0"/>
                <a:ea typeface="宋体" panose="02010600030101010101" pitchFamily="2" charset="-122"/>
              </a:rPr>
              <a:t> </a:t>
            </a:r>
            <a:r>
              <a:rPr lang="en-US" altLang="zh-CN" b="1" dirty="0">
                <a:solidFill>
                  <a:srgbClr val="006600"/>
                </a:solidFill>
                <a:latin typeface="Times New Roman" panose="02020603050405020304" pitchFamily="18" charset="0"/>
                <a:ea typeface="宋体" panose="02010600030101010101" pitchFamily="2" charset="-122"/>
              </a:rPr>
              <a:t>(</a:t>
            </a:r>
            <a:r>
              <a:rPr lang="en-US" altLang="zh-CN" b="1" dirty="0">
                <a:solidFill>
                  <a:srgbClr val="006600"/>
                </a:solidFill>
                <a:latin typeface="Times New Roman" panose="02020603050405020304" pitchFamily="18" charset="0"/>
                <a:ea typeface="Batang" panose="02030600000101010101" pitchFamily="18" charset="-127"/>
              </a:rPr>
              <a:t>∀</a:t>
            </a:r>
            <a:r>
              <a:rPr lang="en-US" altLang="zh-CN" b="1" dirty="0">
                <a:solidFill>
                  <a:srgbClr val="006600"/>
                </a:solidFill>
                <a:latin typeface="Times New Roman" panose="02020603050405020304" pitchFamily="18" charset="0"/>
                <a:ea typeface="宋体" panose="02010600030101010101" pitchFamily="2" charset="-122"/>
              </a:rPr>
              <a:t>x)((</a:t>
            </a:r>
            <a:r>
              <a:rPr lang="en-US" altLang="zh-CN" b="1" dirty="0">
                <a:solidFill>
                  <a:srgbClr val="006600"/>
                </a:solidFill>
                <a:latin typeface="Times New Roman" panose="02020603050405020304" pitchFamily="18" charset="0"/>
                <a:ea typeface="Batang" panose="02030600000101010101" pitchFamily="18" charset="-127"/>
              </a:rPr>
              <a:t>∃</a:t>
            </a:r>
            <a:r>
              <a:rPr lang="en-US" altLang="zh-CN" b="1" dirty="0">
                <a:solidFill>
                  <a:srgbClr val="006600"/>
                </a:solidFill>
                <a:latin typeface="Times New Roman" panose="02020603050405020304" pitchFamily="18" charset="0"/>
                <a:ea typeface="宋体" panose="02010600030101010101" pitchFamily="2" charset="-122"/>
              </a:rPr>
              <a:t>y</a:t>
            </a:r>
            <a:r>
              <a:rPr lang="en-US" altLang="zh-CN" b="1" dirty="0" smtClean="0">
                <a:solidFill>
                  <a:srgbClr val="006600"/>
                </a:solidFill>
                <a:latin typeface="Times New Roman" panose="02020603050405020304" pitchFamily="18" charset="0"/>
                <a:ea typeface="宋体" panose="02010600030101010101" pitchFamily="2" charset="-122"/>
              </a:rPr>
              <a:t>)~P(x</a:t>
            </a:r>
            <a:r>
              <a:rPr lang="zh-CN" altLang="en-US" b="1" dirty="0">
                <a:solidFill>
                  <a:srgbClr val="006600"/>
                </a:solidFill>
                <a:latin typeface="Times New Roman" panose="02020603050405020304" pitchFamily="18" charset="0"/>
                <a:ea typeface="宋体" panose="02010600030101010101" pitchFamily="2" charset="-122"/>
              </a:rPr>
              <a:t>，</a:t>
            </a:r>
            <a:r>
              <a:rPr lang="en-US" altLang="zh-CN" b="1" dirty="0">
                <a:solidFill>
                  <a:srgbClr val="006600"/>
                </a:solidFill>
                <a:latin typeface="Times New Roman" panose="02020603050405020304" pitchFamily="18" charset="0"/>
                <a:ea typeface="宋体" panose="02010600030101010101" pitchFamily="2" charset="-122"/>
              </a:rPr>
              <a:t>y)∨(</a:t>
            </a:r>
            <a:r>
              <a:rPr lang="en-US" altLang="zh-CN" b="1" dirty="0">
                <a:solidFill>
                  <a:srgbClr val="006600"/>
                </a:solidFill>
                <a:latin typeface="Times New Roman" panose="02020603050405020304" pitchFamily="18" charset="0"/>
                <a:ea typeface="Batang" panose="02030600000101010101" pitchFamily="18" charset="-127"/>
              </a:rPr>
              <a:t>∃</a:t>
            </a:r>
            <a:r>
              <a:rPr lang="en-US" altLang="zh-CN" b="1" dirty="0">
                <a:solidFill>
                  <a:srgbClr val="FF0000"/>
                </a:solidFill>
                <a:latin typeface="Times New Roman" panose="02020603050405020304" pitchFamily="18" charset="0"/>
                <a:ea typeface="宋体" panose="02010600030101010101" pitchFamily="2" charset="-122"/>
              </a:rPr>
              <a:t>z</a:t>
            </a:r>
            <a:r>
              <a:rPr lang="en-US" altLang="zh-CN" b="1" dirty="0">
                <a:solidFill>
                  <a:srgbClr val="006600"/>
                </a:solidFill>
                <a:latin typeface="Times New Roman" panose="02020603050405020304" pitchFamily="18" charset="0"/>
                <a:ea typeface="宋体" panose="02010600030101010101" pitchFamily="2" charset="-122"/>
              </a:rPr>
              <a:t>)( Q(x</a:t>
            </a:r>
            <a:r>
              <a:rPr lang="zh-CN" altLang="en-US" b="1" dirty="0">
                <a:solidFill>
                  <a:srgbClr val="006600"/>
                </a:solidFill>
                <a:latin typeface="Times New Roman" panose="02020603050405020304" pitchFamily="18" charset="0"/>
                <a:ea typeface="宋体" panose="02010600030101010101" pitchFamily="2" charset="-122"/>
              </a:rPr>
              <a:t>，</a:t>
            </a:r>
            <a:r>
              <a:rPr lang="en-US" altLang="zh-CN" b="1" dirty="0">
                <a:solidFill>
                  <a:srgbClr val="FF0000"/>
                </a:solidFill>
                <a:latin typeface="Times New Roman" panose="02020603050405020304" pitchFamily="18" charset="0"/>
                <a:ea typeface="宋体" panose="02010600030101010101" pitchFamily="2" charset="-122"/>
              </a:rPr>
              <a:t>z</a:t>
            </a:r>
            <a:r>
              <a:rPr lang="en-US" altLang="zh-CN" b="1" dirty="0">
                <a:solidFill>
                  <a:srgbClr val="006600"/>
                </a:solidFill>
                <a:latin typeface="Times New Roman" panose="02020603050405020304" pitchFamily="18" charset="0"/>
                <a:ea typeface="宋体" panose="02010600030101010101" pitchFamily="2" charset="-122"/>
              </a:rPr>
              <a:t>) </a:t>
            </a:r>
            <a:r>
              <a:rPr lang="en-US" altLang="zh-CN" b="1" dirty="0" smtClean="0">
                <a:solidFill>
                  <a:srgbClr val="006600"/>
                </a:solidFill>
                <a:latin typeface="Times New Roman" panose="02020603050405020304" pitchFamily="18" charset="0"/>
                <a:ea typeface="宋体" panose="02010600030101010101" pitchFamily="2" charset="-122"/>
              </a:rPr>
              <a:t>∧~R(x</a:t>
            </a:r>
            <a:r>
              <a:rPr lang="zh-CN" altLang="en-US" b="1" dirty="0">
                <a:solidFill>
                  <a:srgbClr val="006600"/>
                </a:solidFill>
                <a:latin typeface="Times New Roman" panose="02020603050405020304" pitchFamily="18" charset="0"/>
                <a:ea typeface="宋体" panose="02010600030101010101" pitchFamily="2" charset="-122"/>
              </a:rPr>
              <a:t>，</a:t>
            </a:r>
            <a:r>
              <a:rPr lang="en-US" altLang="zh-CN" b="1" dirty="0">
                <a:solidFill>
                  <a:srgbClr val="FF0000"/>
                </a:solidFill>
                <a:latin typeface="Times New Roman" panose="02020603050405020304" pitchFamily="18" charset="0"/>
                <a:ea typeface="宋体" panose="02010600030101010101" pitchFamily="2" charset="-122"/>
              </a:rPr>
              <a:t>z</a:t>
            </a:r>
            <a:r>
              <a:rPr lang="en-US" altLang="zh-CN" b="1" dirty="0" smtClean="0">
                <a:solidFill>
                  <a:srgbClr val="006600"/>
                </a:solidFill>
                <a:latin typeface="Times New Roman" panose="02020603050405020304" pitchFamily="18" charset="0"/>
                <a:ea typeface="宋体" panose="02010600030101010101" pitchFamily="2" charset="-122"/>
              </a:rPr>
              <a:t>)))</a:t>
            </a:r>
          </a:p>
          <a:p>
            <a:pPr>
              <a:spcBef>
                <a:spcPct val="15000"/>
              </a:spcBef>
              <a:spcAft>
                <a:spcPct val="15000"/>
              </a:spcAft>
              <a:buFont typeface="Wingdings" panose="05000000000000000000" pitchFamily="2" charset="2"/>
              <a:buNone/>
            </a:pPr>
            <a:endParaRPr lang="en-US" altLang="zh-CN" sz="800" b="1" dirty="0" smtClean="0">
              <a:solidFill>
                <a:srgbClr val="006600"/>
              </a:solidFill>
              <a:latin typeface="Times New Roman" panose="02020603050405020304" pitchFamily="18" charset="0"/>
              <a:ea typeface="宋体" panose="02010600030101010101" pitchFamily="2" charset="-122"/>
            </a:endParaRPr>
          </a:p>
          <a:p>
            <a:pPr>
              <a:spcBef>
                <a:spcPct val="15000"/>
              </a:spcBef>
              <a:spcAft>
                <a:spcPct val="15000"/>
              </a:spcAft>
              <a:buFont typeface="Wingdings" panose="05000000000000000000" pitchFamily="2" charset="2"/>
              <a:buNone/>
            </a:pPr>
            <a:endParaRPr lang="en-US" altLang="zh-CN" sz="800" b="1" dirty="0">
              <a:solidFill>
                <a:srgbClr val="006600"/>
              </a:solidFill>
              <a:latin typeface="Times New Roman" panose="02020603050405020304" pitchFamily="18" charset="0"/>
              <a:ea typeface="宋体" panose="02010600030101010101" pitchFamily="2" charset="-122"/>
            </a:endParaRPr>
          </a:p>
          <a:p>
            <a:pPr lvl="1">
              <a:spcBef>
                <a:spcPct val="30000"/>
              </a:spcBef>
              <a:spcAft>
                <a:spcPct val="15000"/>
              </a:spcAft>
              <a:buClr>
                <a:schemeClr val="hlink"/>
              </a:buClr>
              <a:buFont typeface="Wingdings" panose="05000000000000000000" pitchFamily="2" charset="2"/>
              <a:buChar char="ü"/>
            </a:pPr>
            <a:r>
              <a:rPr lang="en-US" altLang="zh-CN" sz="2000" b="1" dirty="0">
                <a:solidFill>
                  <a:srgbClr val="006600"/>
                </a:solidFill>
                <a:latin typeface="Times New Roman" panose="02020603050405020304" pitchFamily="18" charset="0"/>
                <a:ea typeface="隶书" panose="02010509060101010101" pitchFamily="49" charset="-122"/>
              </a:rPr>
              <a:t>Step 4</a:t>
            </a:r>
            <a:r>
              <a:rPr lang="zh-CN" altLang="en-US" sz="2000" b="1" dirty="0">
                <a:solidFill>
                  <a:srgbClr val="006600"/>
                </a:solidFill>
                <a:latin typeface="Times New Roman" panose="02020603050405020304" pitchFamily="18" charset="0"/>
                <a:ea typeface="隶书" panose="02010509060101010101" pitchFamily="49" charset="-122"/>
              </a:rPr>
              <a:t>：消去存在量词</a:t>
            </a:r>
            <a:endParaRPr lang="en-US" altLang="zh-CN" sz="2000" b="1" dirty="0">
              <a:solidFill>
                <a:srgbClr val="006600"/>
              </a:solidFill>
              <a:latin typeface="Times New Roman" panose="02020603050405020304" pitchFamily="18" charset="0"/>
              <a:ea typeface="隶书" panose="02010509060101010101" pitchFamily="49" charset="-122"/>
            </a:endParaRPr>
          </a:p>
          <a:p>
            <a:pPr marL="342900" lvl="1" indent="0">
              <a:spcBef>
                <a:spcPct val="30000"/>
              </a:spcBef>
              <a:spcAft>
                <a:spcPct val="15000"/>
              </a:spcAft>
              <a:buClr>
                <a:schemeClr val="hlink"/>
              </a:buClr>
              <a:buNone/>
            </a:pPr>
            <a:r>
              <a:rPr lang="en-US" altLang="zh-CN" sz="2000" b="1" dirty="0">
                <a:ea typeface="宋体" panose="02010600030101010101" pitchFamily="2" charset="-122"/>
              </a:rPr>
              <a:t> </a:t>
            </a:r>
            <a:r>
              <a:rPr lang="en-US" altLang="zh-CN" sz="2000" b="1" dirty="0" smtClean="0">
                <a:ea typeface="宋体" panose="02010600030101010101" pitchFamily="2" charset="-122"/>
              </a:rPr>
              <a:t>    </a:t>
            </a:r>
            <a:r>
              <a:rPr lang="zh-CN" altLang="en-US" sz="2000" b="1" dirty="0" smtClean="0">
                <a:ea typeface="宋体" panose="02010600030101010101" pitchFamily="2" charset="-122"/>
              </a:rPr>
              <a:t>消</a:t>
            </a:r>
            <a:r>
              <a:rPr lang="zh-CN" altLang="en-US" sz="2000" b="1" dirty="0">
                <a:ea typeface="宋体" panose="02010600030101010101" pitchFamily="2" charset="-122"/>
              </a:rPr>
              <a:t>去存在量词时，需要区分以下两种情况：</a:t>
            </a:r>
          </a:p>
          <a:p>
            <a:pPr lvl="2">
              <a:spcBef>
                <a:spcPct val="15000"/>
              </a:spcBef>
              <a:spcAft>
                <a:spcPct val="15000"/>
              </a:spcAft>
              <a:buClr>
                <a:srgbClr val="3E1D81"/>
              </a:buClr>
              <a:buFont typeface="Wingdings" panose="05000000000000000000" pitchFamily="2" charset="2"/>
              <a:buChar char="p"/>
            </a:pPr>
            <a:r>
              <a:rPr lang="en-US" altLang="zh-CN" sz="2000" b="1" dirty="0" smtClean="0">
                <a:latin typeface="Times New Roman" panose="02020603050405020304" pitchFamily="18" charset="0"/>
                <a:ea typeface="宋体" panose="02010600030101010101" pitchFamily="2" charset="-122"/>
              </a:rPr>
              <a:t>1</a:t>
            </a:r>
            <a:r>
              <a:rPr lang="zh-CN" altLang="en-US" sz="2000" b="1" dirty="0" smtClean="0">
                <a:latin typeface="Times New Roman" panose="02020603050405020304" pitchFamily="18" charset="0"/>
                <a:ea typeface="宋体" panose="02010600030101010101" pitchFamily="2" charset="-122"/>
              </a:rPr>
              <a:t>）存在量词不出现在全称量词的辖域内，只要用一个新的个体</a:t>
            </a:r>
            <a:r>
              <a:rPr lang="zh-CN" altLang="en-US" sz="2000" b="1" dirty="0">
                <a:latin typeface="Times New Roman" panose="02020603050405020304" pitchFamily="18" charset="0"/>
                <a:ea typeface="宋体" panose="02010600030101010101" pitchFamily="2" charset="-122"/>
              </a:rPr>
              <a:t>常量替换受该存在量词约束的变元，就可消去该存在量词。例如，</a:t>
            </a:r>
            <a:r>
              <a:rPr lang="en-US" altLang="zh-CN" sz="2000" b="1" dirty="0">
                <a:latin typeface="Times New Roman" panose="02020603050405020304" pitchFamily="18" charset="0"/>
                <a:ea typeface="宋体" panose="02010600030101010101" pitchFamily="2" charset="-122"/>
              </a:rPr>
              <a:t>(</a:t>
            </a:r>
            <a:r>
              <a:rPr lang="en-US" altLang="zh-CN" sz="2000" b="1" dirty="0" smtClean="0">
                <a:latin typeface="Times New Roman" panose="02020603050405020304" pitchFamily="18" charset="0"/>
                <a:ea typeface="宋体" panose="02010600030101010101" pitchFamily="2" charset="-122"/>
                <a:sym typeface="Symbol" panose="05050102010706020507" pitchFamily="18" charset="2"/>
              </a:rPr>
              <a:t></a:t>
            </a:r>
            <a:r>
              <a:rPr lang="en-US" altLang="zh-CN" sz="2000" b="1" dirty="0" smtClean="0">
                <a:latin typeface="Times New Roman" panose="02020603050405020304" pitchFamily="18" charset="0"/>
                <a:ea typeface="宋体" panose="02010600030101010101" pitchFamily="2" charset="-122"/>
              </a:rPr>
              <a:t>x)P(x</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化为</a:t>
            </a:r>
            <a:r>
              <a:rPr lang="en-US" altLang="zh-CN" sz="2000" b="1" dirty="0">
                <a:latin typeface="Times New Roman" panose="02020603050405020304" pitchFamily="18" charset="0"/>
                <a:ea typeface="宋体" panose="02010600030101010101" pitchFamily="2" charset="-122"/>
              </a:rPr>
              <a:t>P(A)</a:t>
            </a:r>
            <a:r>
              <a:rPr lang="zh-CN" altLang="en-US" sz="2000" b="1" dirty="0">
                <a:latin typeface="Times New Roman" panose="02020603050405020304" pitchFamily="18" charset="0"/>
                <a:ea typeface="宋体" panose="02010600030101010101" pitchFamily="2" charset="-122"/>
              </a:rPr>
              <a:t>。</a:t>
            </a:r>
          </a:p>
          <a:p>
            <a:pPr lvl="2">
              <a:spcBef>
                <a:spcPct val="15000"/>
              </a:spcBef>
              <a:spcAft>
                <a:spcPct val="15000"/>
              </a:spcAft>
              <a:buClr>
                <a:srgbClr val="3E1D81"/>
              </a:buClr>
              <a:buFont typeface="Wingdings" panose="05000000000000000000" pitchFamily="2" charset="2"/>
              <a:buChar char="p"/>
            </a:pPr>
            <a:r>
              <a:rPr lang="en-US" altLang="zh-CN" sz="2000" b="1" dirty="0" smtClean="0">
                <a:latin typeface="Times New Roman" panose="02020603050405020304" pitchFamily="18" charset="0"/>
                <a:ea typeface="宋体" panose="02010600030101010101" pitchFamily="2" charset="-122"/>
              </a:rPr>
              <a:t>2</a:t>
            </a:r>
            <a:r>
              <a:rPr lang="zh-CN" altLang="en-US" sz="2000" b="1" dirty="0">
                <a:latin typeface="Times New Roman" panose="02020603050405020304" pitchFamily="18" charset="0"/>
                <a:ea typeface="宋体" panose="02010600030101010101" pitchFamily="2" charset="-122"/>
              </a:rPr>
              <a:t>）存在量词位于一个或者多个全称量词的辖域内</a:t>
            </a:r>
          </a:p>
        </p:txBody>
      </p:sp>
    </p:spTree>
    <p:extLst>
      <p:ext uri="{BB962C8B-B14F-4D97-AF65-F5344CB8AC3E}">
        <p14:creationId xmlns:p14="http://schemas.microsoft.com/office/powerpoint/2010/main" val="232385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7043">
                                            <p:txEl>
                                              <p:pRg st="0" end="0"/>
                                            </p:txEl>
                                          </p:spTgt>
                                        </p:tgtEl>
                                        <p:attrNameLst>
                                          <p:attrName>style.visibility</p:attrName>
                                        </p:attrNameLst>
                                      </p:cBhvr>
                                      <p:to>
                                        <p:strVal val="visible"/>
                                      </p:to>
                                    </p:set>
                                    <p:animEffect transition="in" filter="fade">
                                      <p:cBhvr>
                                        <p:cTn id="7" dur="1000"/>
                                        <p:tgtEl>
                                          <p:spTgt spid="727043">
                                            <p:txEl>
                                              <p:pRg st="0" end="0"/>
                                            </p:txEl>
                                          </p:spTgt>
                                        </p:tgtEl>
                                      </p:cBhvr>
                                    </p:animEffect>
                                    <p:anim calcmode="lin" valueType="num">
                                      <p:cBhvr>
                                        <p:cTn id="8" dur="1000" fill="hold"/>
                                        <p:tgtEl>
                                          <p:spTgt spid="7270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270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27043">
                                            <p:txEl>
                                              <p:pRg st="1" end="1"/>
                                            </p:txEl>
                                          </p:spTgt>
                                        </p:tgtEl>
                                        <p:attrNameLst>
                                          <p:attrName>style.visibility</p:attrName>
                                        </p:attrNameLst>
                                      </p:cBhvr>
                                      <p:to>
                                        <p:strVal val="visible"/>
                                      </p:to>
                                    </p:set>
                                    <p:animEffect transition="in" filter="fade">
                                      <p:cBhvr>
                                        <p:cTn id="14" dur="1000"/>
                                        <p:tgtEl>
                                          <p:spTgt spid="727043">
                                            <p:txEl>
                                              <p:pRg st="1" end="1"/>
                                            </p:txEl>
                                          </p:spTgt>
                                        </p:tgtEl>
                                      </p:cBhvr>
                                    </p:animEffect>
                                    <p:anim calcmode="lin" valueType="num">
                                      <p:cBhvr>
                                        <p:cTn id="15" dur="1000" fill="hold"/>
                                        <p:tgtEl>
                                          <p:spTgt spid="7270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270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27043">
                                            <p:txEl>
                                              <p:pRg st="2" end="2"/>
                                            </p:txEl>
                                          </p:spTgt>
                                        </p:tgtEl>
                                        <p:attrNameLst>
                                          <p:attrName>style.visibility</p:attrName>
                                        </p:attrNameLst>
                                      </p:cBhvr>
                                      <p:to>
                                        <p:strVal val="visible"/>
                                      </p:to>
                                    </p:set>
                                    <p:animEffect transition="in" filter="fade">
                                      <p:cBhvr>
                                        <p:cTn id="21" dur="1000"/>
                                        <p:tgtEl>
                                          <p:spTgt spid="727043">
                                            <p:txEl>
                                              <p:pRg st="2" end="2"/>
                                            </p:txEl>
                                          </p:spTgt>
                                        </p:tgtEl>
                                      </p:cBhvr>
                                    </p:animEffect>
                                    <p:anim calcmode="lin" valueType="num">
                                      <p:cBhvr>
                                        <p:cTn id="22" dur="1000" fill="hold"/>
                                        <p:tgtEl>
                                          <p:spTgt spid="7270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270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27043">
                                            <p:txEl>
                                              <p:pRg st="3" end="3"/>
                                            </p:txEl>
                                          </p:spTgt>
                                        </p:tgtEl>
                                        <p:attrNameLst>
                                          <p:attrName>style.visibility</p:attrName>
                                        </p:attrNameLst>
                                      </p:cBhvr>
                                      <p:to>
                                        <p:strVal val="visible"/>
                                      </p:to>
                                    </p:set>
                                    <p:animEffect transition="in" filter="fade">
                                      <p:cBhvr>
                                        <p:cTn id="28" dur="1000"/>
                                        <p:tgtEl>
                                          <p:spTgt spid="727043">
                                            <p:txEl>
                                              <p:pRg st="3" end="3"/>
                                            </p:txEl>
                                          </p:spTgt>
                                        </p:tgtEl>
                                      </p:cBhvr>
                                    </p:animEffect>
                                    <p:anim calcmode="lin" valueType="num">
                                      <p:cBhvr>
                                        <p:cTn id="29" dur="1000" fill="hold"/>
                                        <p:tgtEl>
                                          <p:spTgt spid="72704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270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27043">
                                            <p:txEl>
                                              <p:pRg st="6" end="6"/>
                                            </p:txEl>
                                          </p:spTgt>
                                        </p:tgtEl>
                                        <p:attrNameLst>
                                          <p:attrName>style.visibility</p:attrName>
                                        </p:attrNameLst>
                                      </p:cBhvr>
                                      <p:to>
                                        <p:strVal val="visible"/>
                                      </p:to>
                                    </p:set>
                                    <p:animEffect transition="in" filter="fade">
                                      <p:cBhvr>
                                        <p:cTn id="35" dur="1000"/>
                                        <p:tgtEl>
                                          <p:spTgt spid="727043">
                                            <p:txEl>
                                              <p:pRg st="6" end="6"/>
                                            </p:txEl>
                                          </p:spTgt>
                                        </p:tgtEl>
                                      </p:cBhvr>
                                    </p:animEffect>
                                    <p:anim calcmode="lin" valueType="num">
                                      <p:cBhvr>
                                        <p:cTn id="36" dur="1000" fill="hold"/>
                                        <p:tgtEl>
                                          <p:spTgt spid="72704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72704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27043">
                                            <p:txEl>
                                              <p:pRg st="7" end="7"/>
                                            </p:txEl>
                                          </p:spTgt>
                                        </p:tgtEl>
                                        <p:attrNameLst>
                                          <p:attrName>style.visibility</p:attrName>
                                        </p:attrNameLst>
                                      </p:cBhvr>
                                      <p:to>
                                        <p:strVal val="visible"/>
                                      </p:to>
                                    </p:set>
                                    <p:animEffect transition="in" filter="fade">
                                      <p:cBhvr>
                                        <p:cTn id="42" dur="1000"/>
                                        <p:tgtEl>
                                          <p:spTgt spid="727043">
                                            <p:txEl>
                                              <p:pRg st="7" end="7"/>
                                            </p:txEl>
                                          </p:spTgt>
                                        </p:tgtEl>
                                      </p:cBhvr>
                                    </p:animEffect>
                                    <p:anim calcmode="lin" valueType="num">
                                      <p:cBhvr>
                                        <p:cTn id="43" dur="1000" fill="hold"/>
                                        <p:tgtEl>
                                          <p:spTgt spid="72704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72704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27043">
                                            <p:txEl>
                                              <p:pRg st="8" end="8"/>
                                            </p:txEl>
                                          </p:spTgt>
                                        </p:tgtEl>
                                        <p:attrNameLst>
                                          <p:attrName>style.visibility</p:attrName>
                                        </p:attrNameLst>
                                      </p:cBhvr>
                                      <p:to>
                                        <p:strVal val="visible"/>
                                      </p:to>
                                    </p:set>
                                    <p:animEffect transition="in" filter="fade">
                                      <p:cBhvr>
                                        <p:cTn id="49" dur="1000"/>
                                        <p:tgtEl>
                                          <p:spTgt spid="727043">
                                            <p:txEl>
                                              <p:pRg st="8" end="8"/>
                                            </p:txEl>
                                          </p:spTgt>
                                        </p:tgtEl>
                                      </p:cBhvr>
                                    </p:animEffect>
                                    <p:anim calcmode="lin" valueType="num">
                                      <p:cBhvr>
                                        <p:cTn id="50" dur="1000" fill="hold"/>
                                        <p:tgtEl>
                                          <p:spTgt spid="72704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72704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27043">
                                            <p:txEl>
                                              <p:pRg st="9" end="9"/>
                                            </p:txEl>
                                          </p:spTgt>
                                        </p:tgtEl>
                                        <p:attrNameLst>
                                          <p:attrName>style.visibility</p:attrName>
                                        </p:attrNameLst>
                                      </p:cBhvr>
                                      <p:to>
                                        <p:strVal val="visible"/>
                                      </p:to>
                                    </p:set>
                                    <p:animEffect transition="in" filter="fade">
                                      <p:cBhvr>
                                        <p:cTn id="56" dur="1000"/>
                                        <p:tgtEl>
                                          <p:spTgt spid="727043">
                                            <p:txEl>
                                              <p:pRg st="9" end="9"/>
                                            </p:txEl>
                                          </p:spTgt>
                                        </p:tgtEl>
                                      </p:cBhvr>
                                    </p:animEffect>
                                    <p:anim calcmode="lin" valueType="num">
                                      <p:cBhvr>
                                        <p:cTn id="57" dur="1000" fill="hold"/>
                                        <p:tgtEl>
                                          <p:spTgt spid="72704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72704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7" name="Rectangle 3"/>
          <p:cNvSpPr>
            <a:spLocks noGrp="1" noChangeArrowheads="1"/>
          </p:cNvSpPr>
          <p:nvPr>
            <p:ph type="body" idx="4294967295"/>
          </p:nvPr>
        </p:nvSpPr>
        <p:spPr>
          <a:xfrm>
            <a:off x="-99392" y="195486"/>
            <a:ext cx="6957392" cy="3394075"/>
          </a:xfrm>
        </p:spPr>
        <p:txBody>
          <a:bodyPr/>
          <a:lstStyle/>
          <a:p>
            <a:pPr marL="0" indent="-385763">
              <a:spcBef>
                <a:spcPts val="600"/>
              </a:spcBef>
              <a:spcAft>
                <a:spcPts val="0"/>
              </a:spcAft>
              <a:defRPr/>
            </a:pPr>
            <a:r>
              <a:rPr lang="zh-CN" altLang="en-US" sz="2000" b="1" dirty="0">
                <a:latin typeface="Times New Roman" panose="02020603050405020304" pitchFamily="18" charset="0"/>
                <a:ea typeface="宋体" panose="02010600030101010101" pitchFamily="2" charset="-122"/>
              </a:rPr>
              <a:t>公式</a:t>
            </a:r>
            <a:r>
              <a:rPr lang="en-US" altLang="zh-CN"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sym typeface="Symbol" pitchFamily="18" charset="2"/>
              </a:rPr>
              <a:t></a:t>
            </a:r>
            <a:r>
              <a:rPr lang="en-US" altLang="zh-CN" sz="2000" b="1" dirty="0">
                <a:latin typeface="Times New Roman" panose="02020603050405020304" pitchFamily="18" charset="0"/>
                <a:ea typeface="宋体" panose="02010600030101010101" pitchFamily="2" charset="-122"/>
              </a:rPr>
              <a:t>y)[(</a:t>
            </a:r>
            <a:r>
              <a:rPr lang="en-US" altLang="zh-CN" sz="2000" b="1" dirty="0">
                <a:latin typeface="Times New Roman" panose="02020603050405020304" pitchFamily="18" charset="0"/>
                <a:ea typeface="宋体" panose="02010600030101010101" pitchFamily="2" charset="-122"/>
                <a:sym typeface="Symbol" pitchFamily="18" charset="2"/>
              </a:rPr>
              <a:t></a:t>
            </a:r>
            <a:r>
              <a:rPr lang="en-US" altLang="zh-CN" sz="2000" b="1" dirty="0">
                <a:latin typeface="Times New Roman" panose="02020603050405020304" pitchFamily="18" charset="0"/>
                <a:ea typeface="宋体" panose="02010600030101010101" pitchFamily="2" charset="-122"/>
              </a:rPr>
              <a:t> x)P(x, y)]</a:t>
            </a:r>
            <a:r>
              <a:rPr lang="zh-CN" altLang="en-US" sz="2000" b="1" dirty="0">
                <a:latin typeface="Times New Roman" panose="02020603050405020304" pitchFamily="18" charset="0"/>
                <a:ea typeface="宋体" panose="02010600030101010101" pitchFamily="2" charset="-122"/>
              </a:rPr>
              <a:t>中，存在量词</a:t>
            </a:r>
            <a:r>
              <a:rPr lang="en-US" altLang="zh-CN" sz="2000" b="1" dirty="0">
                <a:latin typeface="Times New Roman" panose="02020603050405020304" pitchFamily="18" charset="0"/>
                <a:ea typeface="宋体" panose="02010600030101010101" pitchFamily="2" charset="-122"/>
              </a:rPr>
              <a:t>x</a:t>
            </a:r>
            <a:r>
              <a:rPr lang="zh-CN" altLang="en-US" sz="2000" b="1" dirty="0">
                <a:latin typeface="Times New Roman" panose="02020603050405020304" pitchFamily="18" charset="0"/>
                <a:ea typeface="宋体" panose="02010600030101010101" pitchFamily="2" charset="-122"/>
              </a:rPr>
              <a:t>在全称量词</a:t>
            </a:r>
            <a:r>
              <a:rPr lang="en-US" altLang="zh-CN" sz="2000" b="1" dirty="0">
                <a:latin typeface="Times New Roman" panose="02020603050405020304" pitchFamily="18" charset="0"/>
                <a:ea typeface="宋体" panose="02010600030101010101" pitchFamily="2" charset="-122"/>
              </a:rPr>
              <a:t>y</a:t>
            </a:r>
            <a:r>
              <a:rPr lang="zh-CN" altLang="en-US" sz="2000" b="1" dirty="0">
                <a:latin typeface="Times New Roman" panose="02020603050405020304" pitchFamily="18" charset="0"/>
                <a:ea typeface="宋体" panose="02010600030101010101" pitchFamily="2" charset="-122"/>
              </a:rPr>
              <a:t>的辖域内。</a:t>
            </a:r>
          </a:p>
          <a:p>
            <a:pPr marL="0">
              <a:spcBef>
                <a:spcPts val="600"/>
              </a:spcBef>
              <a:spcAft>
                <a:spcPts val="0"/>
              </a:spcAft>
              <a:defRPr/>
            </a:pPr>
            <a:r>
              <a:rPr lang="zh-CN" altLang="en-US" sz="2000" b="1" dirty="0" smtClean="0">
                <a:latin typeface="Times New Roman" panose="02020603050405020304" pitchFamily="18" charset="0"/>
                <a:ea typeface="宋体" panose="02010600030101010101" pitchFamily="2" charset="-122"/>
              </a:rPr>
              <a:t>存在量词</a:t>
            </a:r>
            <a:r>
              <a:rPr lang="en-US" altLang="zh-CN" sz="2000" b="1" dirty="0">
                <a:latin typeface="Times New Roman" panose="02020603050405020304" pitchFamily="18" charset="0"/>
                <a:ea typeface="宋体" panose="02010600030101010101" pitchFamily="2" charset="-122"/>
              </a:rPr>
              <a:t>x</a:t>
            </a:r>
            <a:r>
              <a:rPr lang="zh-CN" altLang="en-US" sz="2000" b="1" dirty="0">
                <a:latin typeface="Times New Roman" panose="02020603050405020304" pitchFamily="18" charset="0"/>
                <a:ea typeface="宋体" panose="02010600030101010101" pitchFamily="2" charset="-122"/>
              </a:rPr>
              <a:t>依赖于</a:t>
            </a:r>
            <a:r>
              <a:rPr lang="en-US" altLang="zh-CN" sz="2000" b="1" dirty="0">
                <a:latin typeface="Times New Roman" panose="02020603050405020304" pitchFamily="18" charset="0"/>
                <a:ea typeface="宋体" panose="02010600030101010101" pitchFamily="2" charset="-122"/>
              </a:rPr>
              <a:t>y</a:t>
            </a:r>
            <a:r>
              <a:rPr lang="zh-CN" altLang="en-US" sz="2000" b="1" dirty="0">
                <a:latin typeface="Times New Roman" panose="02020603050405020304" pitchFamily="18" charset="0"/>
                <a:ea typeface="宋体" panose="02010600030101010101" pitchFamily="2" charset="-122"/>
              </a:rPr>
              <a:t>，依赖关系由函数</a:t>
            </a:r>
            <a:r>
              <a:rPr lang="en-US" altLang="zh-CN" sz="2000" b="1" dirty="0">
                <a:latin typeface="Times New Roman" panose="02020603050405020304" pitchFamily="18" charset="0"/>
                <a:ea typeface="宋体" panose="02010600030101010101" pitchFamily="2" charset="-122"/>
              </a:rPr>
              <a:t>g(y)</a:t>
            </a:r>
            <a:r>
              <a:rPr lang="zh-CN" altLang="en-US" sz="2000" b="1" dirty="0">
                <a:latin typeface="Times New Roman" panose="02020603050405020304" pitchFamily="18" charset="0"/>
                <a:ea typeface="宋体" panose="02010600030101010101" pitchFamily="2" charset="-122"/>
              </a:rPr>
              <a:t>定义。</a:t>
            </a:r>
            <a:endParaRPr lang="en-US" altLang="zh-CN" sz="2000" b="1" dirty="0">
              <a:latin typeface="Times New Roman" panose="02020603050405020304" pitchFamily="18" charset="0"/>
              <a:ea typeface="宋体" panose="02010600030101010101" pitchFamily="2" charset="-122"/>
            </a:endParaRPr>
          </a:p>
          <a:p>
            <a:pPr marL="0">
              <a:spcBef>
                <a:spcPts val="600"/>
              </a:spcBef>
              <a:spcAft>
                <a:spcPts val="0"/>
              </a:spcAft>
              <a:defRPr/>
            </a:pPr>
            <a:r>
              <a:rPr lang="zh-CN" altLang="en-US" sz="2000" b="1" dirty="0" smtClean="0">
                <a:latin typeface="Times New Roman" panose="02020603050405020304" pitchFamily="18" charset="0"/>
                <a:ea typeface="宋体" panose="02010600030101010101" pitchFamily="2" charset="-122"/>
              </a:rPr>
              <a:t>把</a:t>
            </a:r>
            <a:r>
              <a:rPr lang="zh-CN" altLang="en-US" sz="2000" b="1" dirty="0">
                <a:latin typeface="Times New Roman" panose="02020603050405020304" pitchFamily="18" charset="0"/>
                <a:ea typeface="宋体" panose="02010600030101010101" pitchFamily="2" charset="-122"/>
              </a:rPr>
              <a:t>每个</a:t>
            </a:r>
            <a:r>
              <a:rPr lang="en-US" altLang="zh-CN" sz="2000" b="1" dirty="0">
                <a:latin typeface="Times New Roman" panose="02020603050405020304" pitchFamily="18" charset="0"/>
                <a:ea typeface="宋体" panose="02010600030101010101" pitchFamily="2" charset="-122"/>
              </a:rPr>
              <a:t>y</a:t>
            </a:r>
            <a:r>
              <a:rPr lang="zh-CN" altLang="en-US" sz="2000" b="1" dirty="0">
                <a:latin typeface="Times New Roman" panose="02020603050405020304" pitchFamily="18" charset="0"/>
                <a:ea typeface="宋体" panose="02010600030101010101" pitchFamily="2" charset="-122"/>
              </a:rPr>
              <a:t>映射到存在的那个</a:t>
            </a:r>
            <a:r>
              <a:rPr lang="en-US" altLang="zh-CN" sz="2000" b="1" dirty="0">
                <a:latin typeface="Times New Roman" panose="02020603050405020304" pitchFamily="18" charset="0"/>
                <a:ea typeface="宋体" panose="02010600030101010101" pitchFamily="2" charset="-122"/>
              </a:rPr>
              <a:t>x</a:t>
            </a:r>
            <a:r>
              <a:rPr lang="zh-CN" altLang="en-US" sz="2000" b="1" dirty="0">
                <a:latin typeface="Times New Roman" panose="02020603050405020304" pitchFamily="18" charset="0"/>
                <a:ea typeface="宋体" panose="02010600030101010101" pitchFamily="2" charset="-122"/>
              </a:rPr>
              <a:t>，这种函数叫做</a:t>
            </a:r>
            <a:r>
              <a:rPr lang="en-US" altLang="zh-CN" sz="2000" b="1" dirty="0" err="1">
                <a:latin typeface="Times New Roman" panose="02020603050405020304" pitchFamily="18" charset="0"/>
                <a:ea typeface="宋体" panose="02010600030101010101" pitchFamily="2" charset="-122"/>
              </a:rPr>
              <a:t>Skolem</a:t>
            </a:r>
            <a:r>
              <a:rPr lang="zh-CN" altLang="en-US" sz="2000" b="1" dirty="0">
                <a:latin typeface="Times New Roman" panose="02020603050405020304" pitchFamily="18" charset="0"/>
                <a:ea typeface="宋体" panose="02010600030101010101" pitchFamily="2" charset="-122"/>
              </a:rPr>
              <a:t>函数。 </a:t>
            </a:r>
            <a:endParaRPr lang="en-US" altLang="zh-CN" sz="2000" b="1" dirty="0">
              <a:latin typeface="Times New Roman" panose="02020603050405020304" pitchFamily="18" charset="0"/>
              <a:ea typeface="宋体" panose="02010600030101010101" pitchFamily="2" charset="-122"/>
            </a:endParaRPr>
          </a:p>
          <a:p>
            <a:pPr marL="0">
              <a:spcBef>
                <a:spcPts val="600"/>
              </a:spcBef>
              <a:spcAft>
                <a:spcPts val="0"/>
              </a:spcAft>
              <a:defRPr/>
            </a:pPr>
            <a:r>
              <a:rPr lang="zh-CN" altLang="en-US" sz="2000" b="1" dirty="0" smtClean="0">
                <a:latin typeface="Times New Roman" panose="02020603050405020304" pitchFamily="18" charset="0"/>
                <a:ea typeface="宋体" panose="02010600030101010101" pitchFamily="2" charset="-122"/>
              </a:rPr>
              <a:t>用</a:t>
            </a:r>
            <a:r>
              <a:rPr lang="en-US" altLang="zh-CN" sz="2000" b="1" dirty="0" err="1">
                <a:latin typeface="Times New Roman" panose="02020603050405020304" pitchFamily="18" charset="0"/>
                <a:ea typeface="宋体" panose="02010600030101010101" pitchFamily="2" charset="-122"/>
              </a:rPr>
              <a:t>Skolem</a:t>
            </a:r>
            <a:r>
              <a:rPr lang="zh-CN" altLang="en-US" sz="2000" b="1" dirty="0">
                <a:latin typeface="Times New Roman" panose="02020603050405020304" pitchFamily="18" charset="0"/>
                <a:ea typeface="宋体" panose="02010600030101010101" pitchFamily="2" charset="-122"/>
              </a:rPr>
              <a:t>函数代替存在</a:t>
            </a:r>
            <a:r>
              <a:rPr lang="en-US" altLang="zh-CN" sz="2000" b="1" dirty="0">
                <a:latin typeface="Times New Roman" panose="02020603050405020304" pitchFamily="18" charset="0"/>
                <a:ea typeface="宋体" panose="02010600030101010101" pitchFamily="2" charset="-122"/>
              </a:rPr>
              <a:t>x, </a:t>
            </a:r>
            <a:r>
              <a:rPr lang="zh-CN" altLang="en-US" sz="2000" b="1" dirty="0">
                <a:latin typeface="Times New Roman" panose="02020603050405020304" pitchFamily="18" charset="0"/>
                <a:ea typeface="宋体" panose="02010600030101010101" pitchFamily="2" charset="-122"/>
              </a:rPr>
              <a:t>消去全部存在量词，写成： </a:t>
            </a:r>
            <a:r>
              <a:rPr lang="en-US" altLang="zh-CN"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sym typeface="Symbol" pitchFamily="18" charset="2"/>
              </a:rPr>
              <a:t></a:t>
            </a:r>
            <a:r>
              <a:rPr lang="en-US" altLang="zh-CN" sz="2000" b="1" dirty="0">
                <a:latin typeface="Times New Roman" panose="02020603050405020304" pitchFamily="18" charset="0"/>
                <a:ea typeface="宋体" panose="02010600030101010101" pitchFamily="2" charset="-122"/>
              </a:rPr>
              <a:t>y)[P(g(y),y)] </a:t>
            </a:r>
          </a:p>
          <a:p>
            <a:pPr marL="0">
              <a:spcBef>
                <a:spcPts val="600"/>
              </a:spcBef>
              <a:spcAft>
                <a:spcPts val="0"/>
              </a:spcAft>
              <a:defRPr/>
            </a:pPr>
            <a:endParaRPr lang="zh-CN" altLang="en-US" sz="900" b="1" dirty="0">
              <a:latin typeface="Times New Roman" panose="02020603050405020304" pitchFamily="18" charset="0"/>
              <a:ea typeface="宋体" panose="02010600030101010101" pitchFamily="2" charset="-122"/>
            </a:endParaRPr>
          </a:p>
          <a:p>
            <a:pPr marL="0" lvl="2">
              <a:spcBef>
                <a:spcPts val="600"/>
              </a:spcBef>
              <a:spcAft>
                <a:spcPts val="0"/>
              </a:spcAft>
              <a:buClr>
                <a:srgbClr val="3E1D81"/>
              </a:buClr>
              <a:buFont typeface="Wingdings" panose="05000000000000000000" pitchFamily="2" charset="2"/>
              <a:buChar char="p"/>
            </a:pPr>
            <a:r>
              <a:rPr lang="zh-CN" altLang="en-US" b="1" dirty="0" smtClean="0">
                <a:solidFill>
                  <a:srgbClr val="3E1D81"/>
                </a:solidFill>
                <a:latin typeface="Times New Roman" panose="02020603050405020304" pitchFamily="18" charset="0"/>
                <a:ea typeface="宋体" panose="02010600030101010101" pitchFamily="2" charset="-122"/>
              </a:rPr>
              <a:t>例如</a:t>
            </a:r>
            <a:r>
              <a:rPr lang="zh-CN" altLang="en-US" b="1" dirty="0">
                <a:solidFill>
                  <a:srgbClr val="3E1D81"/>
                </a:solidFill>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继续上面的例子</a:t>
            </a:r>
          </a:p>
          <a:p>
            <a:pPr marL="0">
              <a:spcBef>
                <a:spcPts val="600"/>
              </a:spcBef>
              <a:spcAft>
                <a:spcPts val="0"/>
              </a:spcAft>
              <a:buFont typeface="Wingdings" panose="05000000000000000000" pitchFamily="2" charset="2"/>
              <a:buNone/>
            </a:pPr>
            <a:r>
              <a:rPr lang="en-US" altLang="zh-CN" b="1" dirty="0">
                <a:solidFill>
                  <a:srgbClr val="006600"/>
                </a:solidFill>
                <a:latin typeface="Times New Roman" panose="02020603050405020304" pitchFamily="18" charset="0"/>
                <a:ea typeface="宋体" panose="02010600030101010101" pitchFamily="2" charset="-122"/>
              </a:rPr>
              <a:t> </a:t>
            </a:r>
            <a:r>
              <a:rPr lang="en-US" altLang="zh-CN" b="1" dirty="0" smtClean="0">
                <a:solidFill>
                  <a:srgbClr val="006600"/>
                </a:solidFill>
                <a:latin typeface="Times New Roman" panose="02020603050405020304" pitchFamily="18" charset="0"/>
                <a:ea typeface="宋体" panose="02010600030101010101" pitchFamily="2" charset="-122"/>
              </a:rPr>
              <a:t> </a:t>
            </a:r>
            <a:r>
              <a:rPr lang="en-US" altLang="zh-CN" b="1" dirty="0">
                <a:solidFill>
                  <a:srgbClr val="006600"/>
                </a:solidFill>
                <a:latin typeface="Times New Roman" panose="02020603050405020304" pitchFamily="18" charset="0"/>
                <a:ea typeface="宋体" panose="02010600030101010101" pitchFamily="2" charset="-122"/>
              </a:rPr>
              <a:t>(</a:t>
            </a:r>
            <a:r>
              <a:rPr lang="en-US" altLang="zh-CN" b="1" dirty="0">
                <a:solidFill>
                  <a:srgbClr val="006600"/>
                </a:solidFill>
                <a:latin typeface="Times New Roman" panose="02020603050405020304" pitchFamily="18" charset="0"/>
                <a:ea typeface="Batang" panose="02030600000101010101" pitchFamily="18" charset="-127"/>
              </a:rPr>
              <a:t>∀</a:t>
            </a:r>
            <a:r>
              <a:rPr lang="en-US" altLang="zh-CN" b="1" dirty="0">
                <a:solidFill>
                  <a:srgbClr val="006600"/>
                </a:solidFill>
                <a:latin typeface="Times New Roman" panose="02020603050405020304" pitchFamily="18" charset="0"/>
                <a:ea typeface="宋体" panose="02010600030101010101" pitchFamily="2" charset="-122"/>
              </a:rPr>
              <a:t>x)((</a:t>
            </a:r>
            <a:r>
              <a:rPr lang="en-US" altLang="zh-CN" b="1" dirty="0">
                <a:solidFill>
                  <a:srgbClr val="006600"/>
                </a:solidFill>
                <a:latin typeface="Times New Roman" panose="02020603050405020304" pitchFamily="18" charset="0"/>
                <a:ea typeface="Batang" panose="02030600000101010101" pitchFamily="18" charset="-127"/>
              </a:rPr>
              <a:t>∃</a:t>
            </a:r>
            <a:r>
              <a:rPr lang="en-US" altLang="zh-CN" b="1" dirty="0">
                <a:solidFill>
                  <a:srgbClr val="FF0000"/>
                </a:solidFill>
                <a:latin typeface="Times New Roman" panose="02020603050405020304" pitchFamily="18" charset="0"/>
                <a:ea typeface="宋体" panose="02010600030101010101" pitchFamily="2" charset="-122"/>
              </a:rPr>
              <a:t>y</a:t>
            </a:r>
            <a:r>
              <a:rPr lang="en-US" altLang="zh-CN" b="1" dirty="0" smtClean="0">
                <a:solidFill>
                  <a:srgbClr val="006600"/>
                </a:solidFill>
                <a:latin typeface="Times New Roman" panose="02020603050405020304" pitchFamily="18" charset="0"/>
                <a:ea typeface="宋体" panose="02010600030101010101" pitchFamily="2" charset="-122"/>
              </a:rPr>
              <a:t>)~P(x</a:t>
            </a:r>
            <a:r>
              <a:rPr lang="zh-CN" altLang="en-US" b="1" dirty="0">
                <a:solidFill>
                  <a:srgbClr val="006600"/>
                </a:solidFill>
                <a:latin typeface="Times New Roman" panose="02020603050405020304" pitchFamily="18" charset="0"/>
                <a:ea typeface="宋体" panose="02010600030101010101" pitchFamily="2" charset="-122"/>
              </a:rPr>
              <a:t>，</a:t>
            </a:r>
            <a:r>
              <a:rPr lang="en-US" altLang="zh-CN" b="1" dirty="0">
                <a:solidFill>
                  <a:srgbClr val="006600"/>
                </a:solidFill>
                <a:latin typeface="Times New Roman" panose="02020603050405020304" pitchFamily="18" charset="0"/>
                <a:ea typeface="宋体" panose="02010600030101010101" pitchFamily="2" charset="-122"/>
              </a:rPr>
              <a:t>y)∨(</a:t>
            </a:r>
            <a:r>
              <a:rPr lang="en-US" altLang="zh-CN" b="1" dirty="0">
                <a:solidFill>
                  <a:srgbClr val="006600"/>
                </a:solidFill>
                <a:latin typeface="Times New Roman" panose="02020603050405020304" pitchFamily="18" charset="0"/>
                <a:ea typeface="Batang" panose="02030600000101010101" pitchFamily="18" charset="-127"/>
              </a:rPr>
              <a:t>∃</a:t>
            </a:r>
            <a:r>
              <a:rPr lang="en-US" altLang="zh-CN" b="1" dirty="0">
                <a:solidFill>
                  <a:srgbClr val="FF0000"/>
                </a:solidFill>
                <a:latin typeface="Times New Roman" panose="02020603050405020304" pitchFamily="18" charset="0"/>
                <a:ea typeface="宋体" panose="02010600030101010101" pitchFamily="2" charset="-122"/>
              </a:rPr>
              <a:t>z</a:t>
            </a:r>
            <a:r>
              <a:rPr lang="en-US" altLang="zh-CN" b="1" dirty="0">
                <a:solidFill>
                  <a:srgbClr val="006600"/>
                </a:solidFill>
                <a:latin typeface="Times New Roman" panose="02020603050405020304" pitchFamily="18" charset="0"/>
                <a:ea typeface="宋体" panose="02010600030101010101" pitchFamily="2" charset="-122"/>
              </a:rPr>
              <a:t>)( Q(x</a:t>
            </a:r>
            <a:r>
              <a:rPr lang="zh-CN" altLang="en-US" b="1" dirty="0">
                <a:solidFill>
                  <a:srgbClr val="006600"/>
                </a:solidFill>
                <a:latin typeface="Times New Roman" panose="02020603050405020304" pitchFamily="18" charset="0"/>
                <a:ea typeface="宋体" panose="02010600030101010101" pitchFamily="2" charset="-122"/>
              </a:rPr>
              <a:t>，</a:t>
            </a:r>
            <a:r>
              <a:rPr lang="en-US" altLang="zh-CN" b="1" dirty="0">
                <a:solidFill>
                  <a:srgbClr val="006600"/>
                </a:solidFill>
                <a:latin typeface="Times New Roman" panose="02020603050405020304" pitchFamily="18" charset="0"/>
                <a:ea typeface="宋体" panose="02010600030101010101" pitchFamily="2" charset="-122"/>
              </a:rPr>
              <a:t>z) </a:t>
            </a:r>
            <a:r>
              <a:rPr lang="en-US" altLang="zh-CN" b="1" dirty="0" smtClean="0">
                <a:solidFill>
                  <a:srgbClr val="006600"/>
                </a:solidFill>
                <a:latin typeface="Times New Roman" panose="02020603050405020304" pitchFamily="18" charset="0"/>
                <a:ea typeface="宋体" panose="02010600030101010101" pitchFamily="2" charset="-122"/>
              </a:rPr>
              <a:t>∧~R(x</a:t>
            </a:r>
            <a:r>
              <a:rPr lang="zh-CN" altLang="en-US" b="1" dirty="0">
                <a:solidFill>
                  <a:srgbClr val="006600"/>
                </a:solidFill>
                <a:latin typeface="Times New Roman" panose="02020603050405020304" pitchFamily="18" charset="0"/>
                <a:ea typeface="宋体" panose="02010600030101010101" pitchFamily="2" charset="-122"/>
              </a:rPr>
              <a:t>，</a:t>
            </a:r>
            <a:r>
              <a:rPr lang="en-US" altLang="zh-CN" b="1" dirty="0">
                <a:solidFill>
                  <a:srgbClr val="006600"/>
                </a:solidFill>
                <a:latin typeface="Times New Roman" panose="02020603050405020304" pitchFamily="18" charset="0"/>
                <a:ea typeface="宋体" panose="02010600030101010101" pitchFamily="2" charset="-122"/>
              </a:rPr>
              <a:t>z</a:t>
            </a:r>
            <a:r>
              <a:rPr lang="en-US" altLang="zh-CN" b="1" dirty="0" smtClean="0">
                <a:solidFill>
                  <a:srgbClr val="006600"/>
                </a:solidFill>
                <a:latin typeface="Times New Roman" panose="02020603050405020304" pitchFamily="18" charset="0"/>
                <a:ea typeface="宋体" panose="02010600030101010101" pitchFamily="2" charset="-122"/>
              </a:rPr>
              <a:t>)))</a:t>
            </a:r>
          </a:p>
          <a:p>
            <a:pPr marL="0">
              <a:spcBef>
                <a:spcPts val="600"/>
              </a:spcBef>
              <a:spcAft>
                <a:spcPts val="0"/>
              </a:spcAft>
              <a:buFont typeface="Wingdings" panose="05000000000000000000" pitchFamily="2" charset="2"/>
              <a:buNone/>
            </a:pPr>
            <a:r>
              <a:rPr lang="en-US" altLang="zh-CN" sz="2000" b="1" dirty="0">
                <a:solidFill>
                  <a:srgbClr val="006600"/>
                </a:solidFill>
                <a:latin typeface="Times New Roman" panose="02020603050405020304" pitchFamily="18" charset="0"/>
                <a:ea typeface="宋体" panose="02010600030101010101" pitchFamily="2" charset="-122"/>
              </a:rPr>
              <a:t> </a:t>
            </a:r>
            <a:r>
              <a:rPr lang="en-US" altLang="zh-CN" sz="2000" b="1" dirty="0" smtClean="0">
                <a:solidFill>
                  <a:srgbClr val="006600"/>
                </a:solidFill>
                <a:latin typeface="Times New Roman" panose="02020603050405020304" pitchFamily="18" charset="0"/>
                <a:ea typeface="宋体" panose="02010600030101010101" pitchFamily="2" charset="-122"/>
              </a:rPr>
              <a:t>   </a:t>
            </a:r>
            <a:r>
              <a:rPr lang="zh-CN" altLang="en-US" sz="2000" b="1" dirty="0" smtClean="0">
                <a:latin typeface="Times New Roman" panose="02020603050405020304" pitchFamily="18" charset="0"/>
                <a:ea typeface="宋体" panose="02010600030101010101" pitchFamily="2" charset="-122"/>
              </a:rPr>
              <a:t>式子</a:t>
            </a:r>
            <a:r>
              <a:rPr lang="zh-CN" altLang="en-US" sz="2000" b="1" dirty="0">
                <a:latin typeface="Times New Roman" panose="02020603050405020304" pitchFamily="18" charset="0"/>
                <a:ea typeface="宋体" panose="02010600030101010101" pitchFamily="2" charset="-122"/>
              </a:rPr>
              <a:t>中存在量词</a:t>
            </a:r>
            <a:r>
              <a:rPr lang="en-US" altLang="zh-CN"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000" b="1" dirty="0">
                <a:solidFill>
                  <a:srgbClr val="FF0000"/>
                </a:solidFill>
                <a:latin typeface="Times New Roman" panose="02020603050405020304" pitchFamily="18" charset="0"/>
                <a:ea typeface="宋体" panose="02010600030101010101" pitchFamily="2" charset="-122"/>
              </a:rPr>
              <a:t>y)</a:t>
            </a:r>
            <a:r>
              <a:rPr lang="zh-CN" altLang="en-US" sz="2000" b="1" dirty="0">
                <a:latin typeface="Times New Roman" panose="02020603050405020304" pitchFamily="18" charset="0"/>
                <a:ea typeface="宋体" panose="02010600030101010101" pitchFamily="2" charset="-122"/>
              </a:rPr>
              <a:t>及</a:t>
            </a:r>
            <a:r>
              <a:rPr lang="en-US" altLang="zh-CN"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000" b="1" dirty="0">
                <a:solidFill>
                  <a:srgbClr val="FF0000"/>
                </a:solidFill>
                <a:latin typeface="Times New Roman" panose="02020603050405020304" pitchFamily="18" charset="0"/>
                <a:ea typeface="宋体" panose="02010600030101010101" pitchFamily="2" charset="-122"/>
              </a:rPr>
              <a:t>z)</a:t>
            </a:r>
            <a:r>
              <a:rPr lang="zh-CN" altLang="en-US" sz="2000" b="1" dirty="0">
                <a:latin typeface="Times New Roman" panose="02020603050405020304" pitchFamily="18" charset="0"/>
                <a:ea typeface="宋体" panose="02010600030101010101" pitchFamily="2" charset="-122"/>
              </a:rPr>
              <a:t>都位于</a:t>
            </a:r>
            <a:r>
              <a:rPr lang="en-US" altLang="zh-CN"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sym typeface="Symbol" panose="05050102010706020507" pitchFamily="18" charset="2"/>
              </a:rPr>
              <a:t></a:t>
            </a:r>
            <a:r>
              <a:rPr lang="en-US" altLang="zh-CN" sz="2000" b="1" dirty="0">
                <a:latin typeface="Times New Roman" panose="02020603050405020304" pitchFamily="18" charset="0"/>
                <a:ea typeface="宋体" panose="02010600030101010101" pitchFamily="2" charset="-122"/>
              </a:rPr>
              <a:t>x)</a:t>
            </a:r>
            <a:r>
              <a:rPr lang="zh-CN" altLang="en-US" sz="2000" b="1" dirty="0">
                <a:latin typeface="Times New Roman" panose="02020603050405020304" pitchFamily="18" charset="0"/>
                <a:ea typeface="宋体" panose="02010600030101010101" pitchFamily="2" charset="-122"/>
              </a:rPr>
              <a:t>的辖域内，所以需要用</a:t>
            </a:r>
            <a:r>
              <a:rPr lang="en-US" altLang="zh-CN" sz="2000" b="1" dirty="0" err="1">
                <a:latin typeface="Times New Roman" panose="02020603050405020304" pitchFamily="18" charset="0"/>
                <a:ea typeface="宋体" panose="02010600030101010101" pitchFamily="2" charset="-122"/>
              </a:rPr>
              <a:t>Skolem</a:t>
            </a:r>
            <a:r>
              <a:rPr lang="zh-CN" altLang="en-US" sz="2000" b="1" dirty="0">
                <a:latin typeface="Times New Roman" panose="02020603050405020304" pitchFamily="18" charset="0"/>
                <a:ea typeface="宋体" panose="02010600030101010101" pitchFamily="2" charset="-122"/>
              </a:rPr>
              <a:t>函数替换，设替换</a:t>
            </a:r>
            <a:r>
              <a:rPr lang="en-US" altLang="zh-CN" sz="2000" b="1" dirty="0">
                <a:latin typeface="Times New Roman" panose="02020603050405020304" pitchFamily="18" charset="0"/>
                <a:ea typeface="宋体" panose="02010600030101010101" pitchFamily="2" charset="-122"/>
              </a:rPr>
              <a:t>y</a:t>
            </a:r>
            <a:r>
              <a:rPr lang="zh-CN" altLang="en-US" sz="2000" b="1" dirty="0">
                <a:latin typeface="Times New Roman" panose="02020603050405020304" pitchFamily="18" charset="0"/>
                <a:ea typeface="宋体" panose="02010600030101010101" pitchFamily="2" charset="-122"/>
              </a:rPr>
              <a:t>和</a:t>
            </a:r>
            <a:r>
              <a:rPr lang="en-US" altLang="zh-CN" sz="2000" b="1" dirty="0">
                <a:latin typeface="Times New Roman" panose="02020603050405020304" pitchFamily="18" charset="0"/>
                <a:ea typeface="宋体" panose="02010600030101010101" pitchFamily="2" charset="-122"/>
              </a:rPr>
              <a:t>z</a:t>
            </a:r>
            <a:r>
              <a:rPr lang="zh-CN" altLang="en-US" sz="2000" b="1" dirty="0">
                <a:latin typeface="Times New Roman" panose="02020603050405020304" pitchFamily="18" charset="0"/>
                <a:ea typeface="宋体" panose="02010600030101010101" pitchFamily="2" charset="-122"/>
              </a:rPr>
              <a:t>的</a:t>
            </a:r>
            <a:r>
              <a:rPr lang="en-US" altLang="zh-CN" sz="2000" b="1" dirty="0" err="1">
                <a:latin typeface="Times New Roman" panose="02020603050405020304" pitchFamily="18" charset="0"/>
                <a:ea typeface="宋体" panose="02010600030101010101" pitchFamily="2" charset="-122"/>
              </a:rPr>
              <a:t>Skolem</a:t>
            </a:r>
            <a:r>
              <a:rPr lang="zh-CN" altLang="en-US" sz="2000" b="1" dirty="0">
                <a:latin typeface="Times New Roman" panose="02020603050405020304" pitchFamily="18" charset="0"/>
                <a:ea typeface="宋体" panose="02010600030101010101" pitchFamily="2" charset="-122"/>
              </a:rPr>
              <a:t>函数分别是</a:t>
            </a:r>
            <a:r>
              <a:rPr lang="en-US" altLang="zh-CN" sz="2000" b="1" dirty="0">
                <a:latin typeface="Times New Roman" panose="02020603050405020304" pitchFamily="18" charset="0"/>
                <a:ea typeface="宋体" panose="02010600030101010101" pitchFamily="2" charset="-122"/>
              </a:rPr>
              <a:t>f(x)</a:t>
            </a:r>
            <a:r>
              <a:rPr lang="zh-CN" altLang="en-US" sz="2000" b="1" dirty="0">
                <a:latin typeface="Times New Roman" panose="02020603050405020304" pitchFamily="18" charset="0"/>
                <a:ea typeface="宋体" panose="02010600030101010101" pitchFamily="2" charset="-122"/>
              </a:rPr>
              <a:t>和</a:t>
            </a:r>
            <a:r>
              <a:rPr lang="en-US" altLang="zh-CN" sz="2000" b="1" dirty="0">
                <a:latin typeface="Times New Roman" panose="02020603050405020304" pitchFamily="18" charset="0"/>
                <a:ea typeface="宋体" panose="02010600030101010101" pitchFamily="2" charset="-122"/>
              </a:rPr>
              <a:t>g(x)</a:t>
            </a:r>
            <a:r>
              <a:rPr lang="zh-CN" altLang="en-US" sz="2000" b="1" dirty="0">
                <a:latin typeface="Times New Roman" panose="02020603050405020304" pitchFamily="18" charset="0"/>
                <a:ea typeface="宋体" panose="02010600030101010101" pitchFamily="2" charset="-122"/>
              </a:rPr>
              <a:t>，则替换后得到：</a:t>
            </a:r>
          </a:p>
          <a:p>
            <a:pPr marL="0">
              <a:spcBef>
                <a:spcPts val="600"/>
              </a:spcBef>
              <a:spcAft>
                <a:spcPts val="0"/>
              </a:spcAft>
              <a:buFont typeface="Wingdings" panose="05000000000000000000" pitchFamily="2" charset="2"/>
              <a:buNone/>
            </a:pPr>
            <a:r>
              <a:rPr lang="en-US" altLang="zh-CN" b="1" dirty="0">
                <a:solidFill>
                  <a:srgbClr val="006600"/>
                </a:solidFill>
                <a:latin typeface="Times New Roman" panose="02020603050405020304" pitchFamily="18" charset="0"/>
                <a:ea typeface="宋体" panose="02010600030101010101" pitchFamily="2" charset="-122"/>
              </a:rPr>
              <a:t>     </a:t>
            </a:r>
            <a:r>
              <a:rPr lang="en-US" altLang="zh-CN" b="1" dirty="0" smtClean="0">
                <a:solidFill>
                  <a:srgbClr val="006600"/>
                </a:solidFill>
                <a:latin typeface="Times New Roman" panose="02020603050405020304" pitchFamily="18" charset="0"/>
                <a:ea typeface="宋体" panose="02010600030101010101" pitchFamily="2" charset="-122"/>
              </a:rPr>
              <a:t> </a:t>
            </a:r>
            <a:r>
              <a:rPr lang="en-US" altLang="zh-CN" b="1" dirty="0">
                <a:solidFill>
                  <a:srgbClr val="006600"/>
                </a:solidFill>
                <a:latin typeface="Times New Roman" panose="02020603050405020304" pitchFamily="18" charset="0"/>
                <a:ea typeface="宋体" panose="02010600030101010101" pitchFamily="2" charset="-122"/>
              </a:rPr>
              <a:t>(∀x</a:t>
            </a:r>
            <a:r>
              <a:rPr lang="en-US" altLang="zh-CN" b="1" dirty="0" smtClean="0">
                <a:solidFill>
                  <a:srgbClr val="006600"/>
                </a:solidFill>
                <a:latin typeface="Times New Roman" panose="02020603050405020304" pitchFamily="18" charset="0"/>
                <a:ea typeface="宋体" panose="02010600030101010101" pitchFamily="2" charset="-122"/>
              </a:rPr>
              <a:t>)(~P(x </a:t>
            </a:r>
            <a:r>
              <a:rPr lang="en-US" altLang="zh-CN" b="1" dirty="0">
                <a:solidFill>
                  <a:srgbClr val="006600"/>
                </a:solidFill>
                <a:latin typeface="Times New Roman" panose="02020603050405020304" pitchFamily="18" charset="0"/>
                <a:ea typeface="宋体" panose="02010600030101010101" pitchFamily="2" charset="-122"/>
              </a:rPr>
              <a:t>, </a:t>
            </a:r>
            <a:r>
              <a:rPr lang="en-US" altLang="zh-CN" b="1" dirty="0">
                <a:solidFill>
                  <a:srgbClr val="FF0000"/>
                </a:solidFill>
                <a:latin typeface="Times New Roman" panose="02020603050405020304" pitchFamily="18" charset="0"/>
                <a:ea typeface="宋体" panose="02010600030101010101" pitchFamily="2" charset="-122"/>
              </a:rPr>
              <a:t>f(x))</a:t>
            </a:r>
            <a:r>
              <a:rPr lang="en-US" altLang="zh-CN" b="1" dirty="0">
                <a:solidFill>
                  <a:srgbClr val="006600"/>
                </a:solidFill>
                <a:latin typeface="Times New Roman" panose="02020603050405020304" pitchFamily="18" charset="0"/>
                <a:ea typeface="宋体" panose="02010600030101010101" pitchFamily="2" charset="-122"/>
              </a:rPr>
              <a:t>∨(Q(x , </a:t>
            </a:r>
            <a:r>
              <a:rPr lang="en-US" altLang="zh-CN" b="1" dirty="0">
                <a:solidFill>
                  <a:srgbClr val="FF0000"/>
                </a:solidFill>
                <a:latin typeface="Times New Roman" panose="02020603050405020304" pitchFamily="18" charset="0"/>
                <a:ea typeface="宋体" panose="02010600030101010101" pitchFamily="2" charset="-122"/>
              </a:rPr>
              <a:t>g(x)</a:t>
            </a:r>
            <a:r>
              <a:rPr lang="en-US" altLang="zh-CN" b="1" dirty="0">
                <a:solidFill>
                  <a:srgbClr val="006600"/>
                </a:solidFill>
                <a:latin typeface="Times New Roman" panose="02020603050405020304" pitchFamily="18" charset="0"/>
                <a:ea typeface="宋体" panose="02010600030101010101" pitchFamily="2" charset="-122"/>
              </a:rPr>
              <a:t>)</a:t>
            </a:r>
            <a:r>
              <a:rPr lang="en-US" altLang="zh-CN" b="1" dirty="0" smtClean="0">
                <a:solidFill>
                  <a:srgbClr val="006600"/>
                </a:solidFill>
                <a:latin typeface="Times New Roman" panose="02020603050405020304" pitchFamily="18" charset="0"/>
                <a:ea typeface="宋体" panose="02010600030101010101" pitchFamily="2" charset="-122"/>
              </a:rPr>
              <a:t>∧~R(x </a:t>
            </a:r>
            <a:r>
              <a:rPr lang="en-US" altLang="zh-CN" b="1" dirty="0">
                <a:solidFill>
                  <a:srgbClr val="006600"/>
                </a:solidFill>
                <a:latin typeface="Times New Roman" panose="02020603050405020304" pitchFamily="18" charset="0"/>
                <a:ea typeface="宋体" panose="02010600030101010101" pitchFamily="2" charset="-122"/>
              </a:rPr>
              <a:t>, </a:t>
            </a:r>
            <a:r>
              <a:rPr lang="en-US" altLang="zh-CN" b="1" dirty="0">
                <a:solidFill>
                  <a:srgbClr val="FF0000"/>
                </a:solidFill>
                <a:latin typeface="Times New Roman" panose="02020603050405020304" pitchFamily="18" charset="0"/>
                <a:ea typeface="宋体" panose="02010600030101010101" pitchFamily="2" charset="-122"/>
              </a:rPr>
              <a:t>g(x)</a:t>
            </a:r>
            <a:r>
              <a:rPr lang="en-US" altLang="zh-CN" b="1" dirty="0">
                <a:solidFill>
                  <a:srgbClr val="006600"/>
                </a:solidFill>
                <a:latin typeface="Times New Roman" panose="02020603050405020304" pitchFamily="18" charset="0"/>
                <a:ea typeface="宋体" panose="02010600030101010101" pitchFamily="2" charset="-122"/>
              </a:rPr>
              <a:t>)))</a:t>
            </a:r>
            <a:endParaRPr lang="zh-CN" altLang="en-US" b="1" dirty="0">
              <a:solidFill>
                <a:srgbClr val="0066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2526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8067">
                                            <p:txEl>
                                              <p:pRg st="0" end="0"/>
                                            </p:txEl>
                                          </p:spTgt>
                                        </p:tgtEl>
                                        <p:attrNameLst>
                                          <p:attrName>style.visibility</p:attrName>
                                        </p:attrNameLst>
                                      </p:cBhvr>
                                      <p:to>
                                        <p:strVal val="visible"/>
                                      </p:to>
                                    </p:set>
                                    <p:animEffect transition="in" filter="fade">
                                      <p:cBhvr>
                                        <p:cTn id="7" dur="1000"/>
                                        <p:tgtEl>
                                          <p:spTgt spid="728067">
                                            <p:txEl>
                                              <p:pRg st="0" end="0"/>
                                            </p:txEl>
                                          </p:spTgt>
                                        </p:tgtEl>
                                      </p:cBhvr>
                                    </p:animEffect>
                                    <p:anim calcmode="lin" valueType="num">
                                      <p:cBhvr>
                                        <p:cTn id="8" dur="1000" fill="hold"/>
                                        <p:tgtEl>
                                          <p:spTgt spid="7280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280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28067">
                                            <p:txEl>
                                              <p:pRg st="1" end="1"/>
                                            </p:txEl>
                                          </p:spTgt>
                                        </p:tgtEl>
                                        <p:attrNameLst>
                                          <p:attrName>style.visibility</p:attrName>
                                        </p:attrNameLst>
                                      </p:cBhvr>
                                      <p:to>
                                        <p:strVal val="visible"/>
                                      </p:to>
                                    </p:set>
                                    <p:animEffect transition="in" filter="fade">
                                      <p:cBhvr>
                                        <p:cTn id="14" dur="1000"/>
                                        <p:tgtEl>
                                          <p:spTgt spid="728067">
                                            <p:txEl>
                                              <p:pRg st="1" end="1"/>
                                            </p:txEl>
                                          </p:spTgt>
                                        </p:tgtEl>
                                      </p:cBhvr>
                                    </p:animEffect>
                                    <p:anim calcmode="lin" valueType="num">
                                      <p:cBhvr>
                                        <p:cTn id="15" dur="1000" fill="hold"/>
                                        <p:tgtEl>
                                          <p:spTgt spid="7280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280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28067">
                                            <p:txEl>
                                              <p:pRg st="2" end="2"/>
                                            </p:txEl>
                                          </p:spTgt>
                                        </p:tgtEl>
                                        <p:attrNameLst>
                                          <p:attrName>style.visibility</p:attrName>
                                        </p:attrNameLst>
                                      </p:cBhvr>
                                      <p:to>
                                        <p:strVal val="visible"/>
                                      </p:to>
                                    </p:set>
                                    <p:animEffect transition="in" filter="fade">
                                      <p:cBhvr>
                                        <p:cTn id="21" dur="1000"/>
                                        <p:tgtEl>
                                          <p:spTgt spid="728067">
                                            <p:txEl>
                                              <p:pRg st="2" end="2"/>
                                            </p:txEl>
                                          </p:spTgt>
                                        </p:tgtEl>
                                      </p:cBhvr>
                                    </p:animEffect>
                                    <p:anim calcmode="lin" valueType="num">
                                      <p:cBhvr>
                                        <p:cTn id="22" dur="1000" fill="hold"/>
                                        <p:tgtEl>
                                          <p:spTgt spid="72806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280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28067">
                                            <p:txEl>
                                              <p:pRg st="3" end="3"/>
                                            </p:txEl>
                                          </p:spTgt>
                                        </p:tgtEl>
                                        <p:attrNameLst>
                                          <p:attrName>style.visibility</p:attrName>
                                        </p:attrNameLst>
                                      </p:cBhvr>
                                      <p:to>
                                        <p:strVal val="visible"/>
                                      </p:to>
                                    </p:set>
                                    <p:animEffect transition="in" filter="fade">
                                      <p:cBhvr>
                                        <p:cTn id="28" dur="1000"/>
                                        <p:tgtEl>
                                          <p:spTgt spid="728067">
                                            <p:txEl>
                                              <p:pRg st="3" end="3"/>
                                            </p:txEl>
                                          </p:spTgt>
                                        </p:tgtEl>
                                      </p:cBhvr>
                                    </p:animEffect>
                                    <p:anim calcmode="lin" valueType="num">
                                      <p:cBhvr>
                                        <p:cTn id="29" dur="1000" fill="hold"/>
                                        <p:tgtEl>
                                          <p:spTgt spid="72806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280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28067">
                                            <p:txEl>
                                              <p:pRg st="5" end="5"/>
                                            </p:txEl>
                                          </p:spTgt>
                                        </p:tgtEl>
                                        <p:attrNameLst>
                                          <p:attrName>style.visibility</p:attrName>
                                        </p:attrNameLst>
                                      </p:cBhvr>
                                      <p:to>
                                        <p:strVal val="visible"/>
                                      </p:to>
                                    </p:set>
                                    <p:animEffect transition="in" filter="fade">
                                      <p:cBhvr>
                                        <p:cTn id="35" dur="1000"/>
                                        <p:tgtEl>
                                          <p:spTgt spid="728067">
                                            <p:txEl>
                                              <p:pRg st="5" end="5"/>
                                            </p:txEl>
                                          </p:spTgt>
                                        </p:tgtEl>
                                      </p:cBhvr>
                                    </p:animEffect>
                                    <p:anim calcmode="lin" valueType="num">
                                      <p:cBhvr>
                                        <p:cTn id="36" dur="1000" fill="hold"/>
                                        <p:tgtEl>
                                          <p:spTgt spid="72806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2806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28067">
                                            <p:txEl>
                                              <p:pRg st="6" end="6"/>
                                            </p:txEl>
                                          </p:spTgt>
                                        </p:tgtEl>
                                        <p:attrNameLst>
                                          <p:attrName>style.visibility</p:attrName>
                                        </p:attrNameLst>
                                      </p:cBhvr>
                                      <p:to>
                                        <p:strVal val="visible"/>
                                      </p:to>
                                    </p:set>
                                    <p:animEffect transition="in" filter="fade">
                                      <p:cBhvr>
                                        <p:cTn id="42" dur="1000"/>
                                        <p:tgtEl>
                                          <p:spTgt spid="728067">
                                            <p:txEl>
                                              <p:pRg st="6" end="6"/>
                                            </p:txEl>
                                          </p:spTgt>
                                        </p:tgtEl>
                                      </p:cBhvr>
                                    </p:animEffect>
                                    <p:anim calcmode="lin" valueType="num">
                                      <p:cBhvr>
                                        <p:cTn id="43" dur="1000" fill="hold"/>
                                        <p:tgtEl>
                                          <p:spTgt spid="72806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2806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28067">
                                            <p:txEl>
                                              <p:pRg st="7" end="7"/>
                                            </p:txEl>
                                          </p:spTgt>
                                        </p:tgtEl>
                                        <p:attrNameLst>
                                          <p:attrName>style.visibility</p:attrName>
                                        </p:attrNameLst>
                                      </p:cBhvr>
                                      <p:to>
                                        <p:strVal val="visible"/>
                                      </p:to>
                                    </p:set>
                                    <p:animEffect transition="in" filter="fade">
                                      <p:cBhvr>
                                        <p:cTn id="49" dur="1000"/>
                                        <p:tgtEl>
                                          <p:spTgt spid="728067">
                                            <p:txEl>
                                              <p:pRg st="7" end="7"/>
                                            </p:txEl>
                                          </p:spTgt>
                                        </p:tgtEl>
                                      </p:cBhvr>
                                    </p:animEffect>
                                    <p:anim calcmode="lin" valueType="num">
                                      <p:cBhvr>
                                        <p:cTn id="50" dur="1000" fill="hold"/>
                                        <p:tgtEl>
                                          <p:spTgt spid="72806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72806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28067">
                                            <p:txEl>
                                              <p:pRg st="8" end="8"/>
                                            </p:txEl>
                                          </p:spTgt>
                                        </p:tgtEl>
                                        <p:attrNameLst>
                                          <p:attrName>style.visibility</p:attrName>
                                        </p:attrNameLst>
                                      </p:cBhvr>
                                      <p:to>
                                        <p:strVal val="visible"/>
                                      </p:to>
                                    </p:set>
                                    <p:animEffect transition="in" filter="fade">
                                      <p:cBhvr>
                                        <p:cTn id="56" dur="1000"/>
                                        <p:tgtEl>
                                          <p:spTgt spid="728067">
                                            <p:txEl>
                                              <p:pRg st="8" end="8"/>
                                            </p:txEl>
                                          </p:spTgt>
                                        </p:tgtEl>
                                      </p:cBhvr>
                                    </p:animEffect>
                                    <p:anim calcmode="lin" valueType="num">
                                      <p:cBhvr>
                                        <p:cTn id="57" dur="1000" fill="hold"/>
                                        <p:tgtEl>
                                          <p:spTgt spid="728067">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72806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1" name="Rectangle 3"/>
          <p:cNvSpPr>
            <a:spLocks noGrp="1" noChangeArrowheads="1"/>
          </p:cNvSpPr>
          <p:nvPr>
            <p:ph type="body" idx="4294967295"/>
          </p:nvPr>
        </p:nvSpPr>
        <p:spPr>
          <a:xfrm>
            <a:off x="0" y="48126"/>
            <a:ext cx="6726201" cy="4587974"/>
          </a:xfrm>
        </p:spPr>
        <p:txBody>
          <a:bodyPr/>
          <a:lstStyle/>
          <a:p>
            <a:pPr lvl="1">
              <a:spcBef>
                <a:spcPts val="600"/>
              </a:spcBef>
              <a:spcAft>
                <a:spcPts val="600"/>
              </a:spcAft>
              <a:buClr>
                <a:schemeClr val="hlink"/>
              </a:buClr>
              <a:buFont typeface="Wingdings" panose="05000000000000000000" pitchFamily="2" charset="2"/>
              <a:buChar char="ü"/>
            </a:pPr>
            <a:r>
              <a:rPr lang="en-US" altLang="zh-CN"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Step 5</a:t>
            </a:r>
            <a:r>
              <a:rPr lang="zh-CN" altLang="en-US" sz="2000" b="1" dirty="0" smtClean="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：化为前束形</a:t>
            </a:r>
            <a:endParaRPr lang="en-US" altLang="zh-CN"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marL="0" indent="0" eaLnBrk="1" fontAlgn="auto" hangingPunct="1">
              <a:spcBef>
                <a:spcPts val="600"/>
              </a:spcBef>
              <a:spcAft>
                <a:spcPts val="600"/>
              </a:spcAft>
              <a:buNone/>
              <a:defRPr/>
            </a:pP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把全称量词全部移到公式的左边，量词辖域包括整个公式；结果称为前束形，前束形公式由前缀和母式组成</a:t>
            </a:r>
            <a:r>
              <a:rPr lang="zh-CN" altLang="en-US" sz="2000" b="1" dirty="0" smtClean="0">
                <a:latin typeface="Times New Roman" panose="02020603050405020304" pitchFamily="18" charset="0"/>
                <a:ea typeface="宋体" panose="02010600030101010101" pitchFamily="2" charset="-122"/>
              </a:rPr>
              <a:t>；</a:t>
            </a:r>
            <a:endParaRPr lang="en-US" altLang="zh-CN" sz="2000" b="1" dirty="0">
              <a:latin typeface="Times New Roman" panose="02020603050405020304" pitchFamily="18" charset="0"/>
              <a:ea typeface="宋体" panose="02010600030101010101" pitchFamily="2" charset="-122"/>
            </a:endParaRPr>
          </a:p>
          <a:p>
            <a:pPr marL="0" indent="0" eaLnBrk="1" fontAlgn="auto" hangingPunct="1">
              <a:spcBef>
                <a:spcPts val="600"/>
              </a:spcBef>
              <a:spcAft>
                <a:spcPts val="600"/>
              </a:spcAft>
              <a:buNone/>
              <a:defRPr/>
            </a:pPr>
            <a:r>
              <a:rPr lang="en-US" altLang="zh-CN" sz="2000" b="1" dirty="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       </a:t>
            </a:r>
            <a:r>
              <a:rPr lang="zh-CN" altLang="en-US" sz="2000" b="1" dirty="0" smtClean="0">
                <a:latin typeface="Times New Roman" panose="02020603050405020304" pitchFamily="18" charset="0"/>
                <a:ea typeface="宋体" panose="02010600030101010101" pitchFamily="2" charset="-122"/>
              </a:rPr>
              <a:t>前缀</a:t>
            </a:r>
            <a:r>
              <a:rPr lang="zh-CN" altLang="en-US" sz="2000" b="1" dirty="0">
                <a:latin typeface="Times New Roman" panose="02020603050405020304" pitchFamily="18" charset="0"/>
                <a:ea typeface="宋体" panose="02010600030101010101" pitchFamily="2" charset="-122"/>
              </a:rPr>
              <a:t>由全称量词串组成，母式由不含量词的公式组成，即 </a:t>
            </a:r>
            <a:br>
              <a:rPr lang="zh-CN" altLang="en-US" sz="2000" b="1" dirty="0">
                <a:latin typeface="Times New Roman" panose="02020603050405020304" pitchFamily="18" charset="0"/>
                <a:ea typeface="宋体" panose="02010600030101010101" pitchFamily="2" charset="-122"/>
              </a:rPr>
            </a:br>
            <a:r>
              <a:rPr lang="zh-CN" altLang="en-US" sz="2000" b="1" dirty="0">
                <a:latin typeface="Times New Roman" panose="02020603050405020304" pitchFamily="18" charset="0"/>
                <a:ea typeface="宋体" panose="02010600030101010101" pitchFamily="2" charset="-122"/>
              </a:rPr>
              <a:t>        </a:t>
            </a:r>
            <a:r>
              <a:rPr lang="zh-CN" altLang="en-US" b="1" dirty="0">
                <a:solidFill>
                  <a:srgbClr val="006600"/>
                </a:solidFill>
                <a:latin typeface="Times New Roman" panose="02020603050405020304" pitchFamily="18" charset="0"/>
                <a:ea typeface="宋体" panose="02010600030101010101" pitchFamily="2" charset="-122"/>
              </a:rPr>
              <a:t>前束形 </a:t>
            </a:r>
            <a:r>
              <a:rPr lang="en-US" altLang="zh-CN" b="1" dirty="0">
                <a:solidFill>
                  <a:srgbClr val="006600"/>
                </a:solidFill>
                <a:latin typeface="Times New Roman" panose="02020603050405020304" pitchFamily="18" charset="0"/>
                <a:ea typeface="宋体" panose="02010600030101010101" pitchFamily="2" charset="-122"/>
              </a:rPr>
              <a:t>= (</a:t>
            </a:r>
            <a:r>
              <a:rPr lang="zh-CN" altLang="en-US" b="1" dirty="0" smtClean="0">
                <a:solidFill>
                  <a:srgbClr val="006600"/>
                </a:solidFill>
                <a:latin typeface="Times New Roman" panose="02020603050405020304" pitchFamily="18" charset="0"/>
                <a:ea typeface="宋体" panose="02010600030101010101" pitchFamily="2" charset="-122"/>
              </a:rPr>
              <a:t>前   缀</a:t>
            </a:r>
            <a:r>
              <a:rPr lang="en-US" altLang="zh-CN" b="1" dirty="0">
                <a:solidFill>
                  <a:srgbClr val="006600"/>
                </a:solidFill>
                <a:latin typeface="Times New Roman" panose="02020603050405020304" pitchFamily="18" charset="0"/>
                <a:ea typeface="宋体" panose="02010600030101010101" pitchFamily="2" charset="-122"/>
              </a:rPr>
              <a:t>) </a:t>
            </a:r>
            <a:r>
              <a:rPr lang="en-US" altLang="zh-CN" b="1" dirty="0" smtClean="0">
                <a:solidFill>
                  <a:srgbClr val="006600"/>
                </a:solidFill>
                <a:latin typeface="Times New Roman" panose="02020603050405020304" pitchFamily="18" charset="0"/>
                <a:ea typeface="宋体" panose="02010600030101010101" pitchFamily="2" charset="-122"/>
              </a:rPr>
              <a:t>  (</a:t>
            </a:r>
            <a:r>
              <a:rPr lang="zh-CN" altLang="en-US" b="1" dirty="0" smtClean="0">
                <a:solidFill>
                  <a:srgbClr val="006600"/>
                </a:solidFill>
                <a:latin typeface="Times New Roman" panose="02020603050405020304" pitchFamily="18" charset="0"/>
                <a:ea typeface="宋体" panose="02010600030101010101" pitchFamily="2" charset="-122"/>
              </a:rPr>
              <a:t>母    式</a:t>
            </a:r>
            <a:r>
              <a:rPr lang="en-US" altLang="zh-CN" b="1" dirty="0">
                <a:solidFill>
                  <a:srgbClr val="006600"/>
                </a:solidFill>
                <a:latin typeface="Times New Roman" panose="02020603050405020304" pitchFamily="18" charset="0"/>
                <a:ea typeface="宋体" panose="02010600030101010101" pitchFamily="2" charset="-122"/>
              </a:rPr>
              <a:t>) </a:t>
            </a:r>
            <a:br>
              <a:rPr lang="en-US" altLang="zh-CN" b="1" dirty="0">
                <a:solidFill>
                  <a:srgbClr val="006600"/>
                </a:solidFill>
                <a:latin typeface="Times New Roman" panose="02020603050405020304" pitchFamily="18" charset="0"/>
                <a:ea typeface="宋体" panose="02010600030101010101" pitchFamily="2" charset="-122"/>
              </a:rPr>
            </a:br>
            <a:r>
              <a:rPr lang="en-US" altLang="zh-CN" b="1" dirty="0">
                <a:solidFill>
                  <a:srgbClr val="006600"/>
                </a:solidFill>
                <a:latin typeface="Times New Roman" panose="02020603050405020304" pitchFamily="18" charset="0"/>
                <a:ea typeface="宋体" panose="02010600030101010101" pitchFamily="2" charset="-122"/>
              </a:rPr>
              <a:t>                 </a:t>
            </a:r>
            <a:r>
              <a:rPr lang="en-US" altLang="zh-CN" b="1" dirty="0" smtClean="0">
                <a:solidFill>
                  <a:srgbClr val="006600"/>
                </a:solidFill>
                <a:latin typeface="Times New Roman" panose="02020603050405020304" pitchFamily="18" charset="0"/>
                <a:ea typeface="宋体" panose="02010600030101010101" pitchFamily="2" charset="-122"/>
              </a:rPr>
              <a:t>     </a:t>
            </a:r>
            <a:r>
              <a:rPr lang="zh-CN" altLang="en-US" sz="2000" b="1" dirty="0" smtClean="0">
                <a:solidFill>
                  <a:srgbClr val="006600"/>
                </a:solidFill>
                <a:latin typeface="Times New Roman" panose="02020603050405020304" pitchFamily="18" charset="0"/>
                <a:ea typeface="宋体" panose="02010600030101010101" pitchFamily="2" charset="-122"/>
              </a:rPr>
              <a:t>全称量词</a:t>
            </a:r>
            <a:r>
              <a:rPr lang="zh-CN" altLang="en-US" sz="2000" b="1" dirty="0">
                <a:solidFill>
                  <a:srgbClr val="006600"/>
                </a:solidFill>
                <a:latin typeface="Times New Roman" panose="02020603050405020304" pitchFamily="18" charset="0"/>
                <a:ea typeface="宋体" panose="02010600030101010101" pitchFamily="2" charset="-122"/>
              </a:rPr>
              <a:t>串 无量词公式 </a:t>
            </a:r>
          </a:p>
          <a:p>
            <a:pPr lvl="2">
              <a:spcBef>
                <a:spcPts val="600"/>
              </a:spcBef>
              <a:spcAft>
                <a:spcPts val="600"/>
              </a:spcAft>
              <a:buClr>
                <a:srgbClr val="3E1D81"/>
              </a:buClr>
              <a:buFont typeface="Wingdings" panose="05000000000000000000" pitchFamily="2" charset="2"/>
              <a:buChar char="p"/>
            </a:pPr>
            <a:r>
              <a:rPr lang="zh-CN" altLang="en-US" sz="2000" b="1" dirty="0">
                <a:latin typeface="Times New Roman" panose="02020603050405020304" pitchFamily="18" charset="0"/>
                <a:ea typeface="宋体" panose="02010600030101010101" pitchFamily="2" charset="-122"/>
              </a:rPr>
              <a:t>上式中由于只有一个全称量词，而且它位于公式的最左边，所以这里不需要做任何工作。</a:t>
            </a:r>
          </a:p>
          <a:p>
            <a:pPr lvl="2">
              <a:spcBef>
                <a:spcPts val="600"/>
              </a:spcBef>
              <a:spcAft>
                <a:spcPts val="600"/>
              </a:spcAft>
              <a:buClr>
                <a:srgbClr val="3E1D81"/>
              </a:buClr>
              <a:buFont typeface="Wingdings" panose="05000000000000000000" pitchFamily="2" charset="2"/>
              <a:buChar char="p"/>
            </a:pPr>
            <a:r>
              <a:rPr lang="zh-CN" altLang="en-US" sz="2000" b="1" dirty="0">
                <a:latin typeface="Times New Roman" panose="02020603050405020304" pitchFamily="18" charset="0"/>
                <a:ea typeface="宋体" panose="02010600030101010101" pitchFamily="2" charset="-122"/>
              </a:rPr>
              <a:t>如果在公式内部有全称量词，就需要把它们都移到公式的左边</a:t>
            </a:r>
            <a:r>
              <a:rPr lang="zh-CN" altLang="en-US" sz="2000" b="1" dirty="0" smtClean="0">
                <a:latin typeface="Times New Roman" panose="02020603050405020304" pitchFamily="18" charset="0"/>
                <a:ea typeface="宋体" panose="02010600030101010101" pitchFamily="2" charset="-122"/>
              </a:rPr>
              <a:t>。</a:t>
            </a:r>
            <a:endParaRPr lang="zh-CN" altLang="en-US" sz="20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1638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9091">
                                            <p:txEl>
                                              <p:pRg st="0" end="0"/>
                                            </p:txEl>
                                          </p:spTgt>
                                        </p:tgtEl>
                                        <p:attrNameLst>
                                          <p:attrName>style.visibility</p:attrName>
                                        </p:attrNameLst>
                                      </p:cBhvr>
                                      <p:to>
                                        <p:strVal val="visible"/>
                                      </p:to>
                                    </p:set>
                                    <p:anim calcmode="lin" valueType="num">
                                      <p:cBhvr additive="base">
                                        <p:cTn id="7" dur="500" fill="hold"/>
                                        <p:tgtEl>
                                          <p:spTgt spid="7290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9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9091">
                                            <p:txEl>
                                              <p:pRg st="1" end="1"/>
                                            </p:txEl>
                                          </p:spTgt>
                                        </p:tgtEl>
                                        <p:attrNameLst>
                                          <p:attrName>style.visibility</p:attrName>
                                        </p:attrNameLst>
                                      </p:cBhvr>
                                      <p:to>
                                        <p:strVal val="visible"/>
                                      </p:to>
                                    </p:set>
                                    <p:anim calcmode="lin" valueType="num">
                                      <p:cBhvr additive="base">
                                        <p:cTn id="13" dur="500" fill="hold"/>
                                        <p:tgtEl>
                                          <p:spTgt spid="7290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90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29091">
                                            <p:txEl>
                                              <p:pRg st="2" end="2"/>
                                            </p:txEl>
                                          </p:spTgt>
                                        </p:tgtEl>
                                        <p:attrNameLst>
                                          <p:attrName>style.visibility</p:attrName>
                                        </p:attrNameLst>
                                      </p:cBhvr>
                                      <p:to>
                                        <p:strVal val="visible"/>
                                      </p:to>
                                    </p:set>
                                    <p:anim calcmode="lin" valueType="num">
                                      <p:cBhvr additive="base">
                                        <p:cTn id="19" dur="500" fill="hold"/>
                                        <p:tgtEl>
                                          <p:spTgt spid="7290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290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29091">
                                            <p:txEl>
                                              <p:pRg st="3" end="3"/>
                                            </p:txEl>
                                          </p:spTgt>
                                        </p:tgtEl>
                                        <p:attrNameLst>
                                          <p:attrName>style.visibility</p:attrName>
                                        </p:attrNameLst>
                                      </p:cBhvr>
                                      <p:to>
                                        <p:strVal val="visible"/>
                                      </p:to>
                                    </p:set>
                                    <p:anim calcmode="lin" valueType="num">
                                      <p:cBhvr additive="base">
                                        <p:cTn id="25" dur="500" fill="hold"/>
                                        <p:tgtEl>
                                          <p:spTgt spid="7290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290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29091">
                                            <p:txEl>
                                              <p:pRg st="4" end="4"/>
                                            </p:txEl>
                                          </p:spTgt>
                                        </p:tgtEl>
                                        <p:attrNameLst>
                                          <p:attrName>style.visibility</p:attrName>
                                        </p:attrNameLst>
                                      </p:cBhvr>
                                      <p:to>
                                        <p:strVal val="visible"/>
                                      </p:to>
                                    </p:set>
                                    <p:anim calcmode="lin" valueType="num">
                                      <p:cBhvr additive="base">
                                        <p:cTn id="31" dur="500" fill="hold"/>
                                        <p:tgtEl>
                                          <p:spTgt spid="7290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290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9" name="Rectangle 3"/>
          <p:cNvSpPr>
            <a:spLocks noGrp="1" noChangeArrowheads="1"/>
          </p:cNvSpPr>
          <p:nvPr>
            <p:ph type="body" idx="4294967295"/>
          </p:nvPr>
        </p:nvSpPr>
        <p:spPr>
          <a:xfrm>
            <a:off x="-187460" y="-33867"/>
            <a:ext cx="7045460" cy="3486150"/>
          </a:xfrm>
        </p:spPr>
        <p:txBody>
          <a:bodyPr/>
          <a:lstStyle/>
          <a:p>
            <a:pPr lvl="1">
              <a:spcBef>
                <a:spcPts val="0"/>
              </a:spcBef>
              <a:spcAft>
                <a:spcPct val="15000"/>
              </a:spcAft>
              <a:buClr>
                <a:schemeClr val="hlink"/>
              </a:buClr>
              <a:buFont typeface="Wingdings" panose="05000000000000000000" pitchFamily="2" charset="2"/>
              <a:buChar char="ü"/>
            </a:pPr>
            <a:r>
              <a:rPr lang="en-US" altLang="zh-CN" sz="2000" b="1" dirty="0" smtClean="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Step </a:t>
            </a:r>
            <a:r>
              <a:rPr lang="en-US" altLang="zh-CN"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6</a:t>
            </a:r>
            <a:r>
              <a:rPr lang="zh-CN" altLang="en-US"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：把母式化为合取范式</a:t>
            </a:r>
          </a:p>
          <a:p>
            <a:pPr marL="342900" lvl="1" indent="0">
              <a:spcBef>
                <a:spcPts val="0"/>
              </a:spcBef>
              <a:spcAft>
                <a:spcPct val="15000"/>
              </a:spcAft>
              <a:buClr>
                <a:schemeClr val="hlink"/>
              </a:buClr>
              <a:buNone/>
            </a:pPr>
            <a:r>
              <a:rPr lang="zh-CN" altLang="en-US" sz="2000" b="1" dirty="0" smtClean="0">
                <a:latin typeface="Times New Roman" panose="02020603050405020304" pitchFamily="18" charset="0"/>
                <a:ea typeface="宋体" panose="02010600030101010101" pitchFamily="2" charset="-122"/>
              </a:rPr>
              <a:t>    任何</a:t>
            </a:r>
            <a:r>
              <a:rPr lang="zh-CN" altLang="en-US" sz="2000" b="1" dirty="0">
                <a:latin typeface="Times New Roman" panose="02020603050405020304" pitchFamily="18" charset="0"/>
                <a:ea typeface="宋体" panose="02010600030101010101" pitchFamily="2" charset="-122"/>
              </a:rPr>
              <a:t>母式可写成由一些谓词公式和（或）的否定及析取有限集组成的合取</a:t>
            </a:r>
            <a:r>
              <a:rPr lang="zh-CN" altLang="en-US" sz="2000" b="1" dirty="0" smtClean="0">
                <a:latin typeface="Times New Roman" panose="02020603050405020304" pitchFamily="18" charset="0"/>
                <a:ea typeface="宋体" panose="02010600030101010101" pitchFamily="2" charset="-122"/>
              </a:rPr>
              <a:t>。这种</a:t>
            </a:r>
            <a:r>
              <a:rPr lang="zh-CN" altLang="en-US" sz="2000" b="1" dirty="0">
                <a:latin typeface="Times New Roman" panose="02020603050405020304" pitchFamily="18" charset="0"/>
                <a:ea typeface="宋体" panose="02010600030101010101" pitchFamily="2" charset="-122"/>
              </a:rPr>
              <a:t>母式叫做合取范式。</a:t>
            </a:r>
          </a:p>
          <a:p>
            <a:pPr marL="342900" lvl="1" indent="0">
              <a:spcBef>
                <a:spcPts val="0"/>
              </a:spcBef>
              <a:spcAft>
                <a:spcPct val="15000"/>
              </a:spcAft>
              <a:buClr>
                <a:schemeClr val="hlink"/>
              </a:buClr>
              <a:buNone/>
            </a:pPr>
            <a:r>
              <a:rPr lang="zh-CN" altLang="en-US" sz="2000" b="1" dirty="0">
                <a:latin typeface="Times New Roman" panose="02020603050405020304" pitchFamily="18" charset="0"/>
                <a:ea typeface="宋体" panose="02010600030101010101" pitchFamily="2" charset="-122"/>
              </a:rPr>
              <a:t>    反复应用分配律</a:t>
            </a:r>
            <a:r>
              <a:rPr lang="en-US" altLang="zh-CN" sz="2000" b="1" dirty="0">
                <a:latin typeface="Times New Roman" panose="02020603050405020304" pitchFamily="18" charset="0"/>
                <a:ea typeface="宋体" panose="02010600030101010101" pitchFamily="2" charset="-122"/>
              </a:rPr>
              <a:t> </a:t>
            </a:r>
            <a:r>
              <a:rPr lang="en-US" altLang="zh-CN" sz="2400" b="1" dirty="0" smtClean="0">
                <a:solidFill>
                  <a:srgbClr val="FF0000"/>
                </a:solidFill>
                <a:latin typeface="Times New Roman" panose="02020603050405020304" pitchFamily="18" charset="0"/>
                <a:ea typeface="宋体" panose="02010600030101010101" pitchFamily="2" charset="-122"/>
              </a:rPr>
              <a:t>A∨(B∧C) </a:t>
            </a:r>
            <a:r>
              <a:rPr lang="en-US" altLang="zh-CN" sz="2400" b="1" dirty="0">
                <a:solidFill>
                  <a:srgbClr val="FF0000"/>
                </a:solidFill>
                <a:latin typeface="Times New Roman" panose="02020603050405020304" pitchFamily="18" charset="0"/>
                <a:ea typeface="宋体" panose="02010600030101010101" pitchFamily="2" charset="-122"/>
              </a:rPr>
              <a:t>⇔</a:t>
            </a:r>
            <a:r>
              <a:rPr lang="en-US" altLang="zh-CN" sz="2400" b="1" dirty="0" smtClean="0">
                <a:solidFill>
                  <a:srgbClr val="FF0000"/>
                </a:solidFill>
                <a:latin typeface="Times New Roman" panose="02020603050405020304" pitchFamily="18" charset="0"/>
                <a:ea typeface="宋体" panose="02010600030101010101" pitchFamily="2" charset="-122"/>
              </a:rPr>
              <a:t>(A∨B) </a:t>
            </a:r>
            <a:r>
              <a:rPr lang="en-US" altLang="zh-CN" sz="2400" b="1" dirty="0">
                <a:solidFill>
                  <a:srgbClr val="FF0000"/>
                </a:solidFill>
                <a:latin typeface="Times New Roman" panose="02020603050405020304" pitchFamily="18" charset="0"/>
                <a:ea typeface="宋体" panose="02010600030101010101" pitchFamily="2" charset="-122"/>
              </a:rPr>
              <a:t>∧ </a:t>
            </a:r>
            <a:r>
              <a:rPr lang="en-US" altLang="zh-CN" sz="2400" b="1" dirty="0" smtClean="0">
                <a:solidFill>
                  <a:srgbClr val="FF0000"/>
                </a:solidFill>
                <a:latin typeface="Times New Roman" panose="02020603050405020304" pitchFamily="18" charset="0"/>
                <a:ea typeface="宋体" panose="02010600030101010101" pitchFamily="2" charset="-122"/>
              </a:rPr>
              <a:t>(A∨C)</a:t>
            </a:r>
            <a:r>
              <a:rPr lang="en-US" altLang="zh-CN" sz="2400" b="1" dirty="0" smtClean="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。任一母式化成合取范式。</a:t>
            </a:r>
          </a:p>
          <a:p>
            <a:pPr lvl="2">
              <a:spcBef>
                <a:spcPts val="0"/>
              </a:spcBef>
              <a:spcAft>
                <a:spcPct val="15000"/>
              </a:spcAft>
              <a:buClr>
                <a:srgbClr val="3E1D81"/>
              </a:buClr>
              <a:buFont typeface="Wingdings" panose="05000000000000000000" pitchFamily="2" charset="2"/>
              <a:buChar char="p"/>
            </a:pPr>
            <a:r>
              <a:rPr lang="zh-CN" altLang="en-US" sz="2000" b="1" dirty="0" smtClean="0">
                <a:solidFill>
                  <a:srgbClr val="3E1D81"/>
                </a:solidFill>
                <a:latin typeface="Times New Roman" panose="02020603050405020304" pitchFamily="18" charset="0"/>
                <a:ea typeface="宋体" panose="02010600030101010101" pitchFamily="2" charset="-122"/>
              </a:rPr>
              <a:t>例如：</a:t>
            </a:r>
            <a:r>
              <a:rPr lang="zh-CN" altLang="en-US" sz="2000" b="1" dirty="0" smtClean="0">
                <a:latin typeface="Times New Roman" panose="02020603050405020304" pitchFamily="18" charset="0"/>
                <a:ea typeface="宋体" panose="02010600030101010101" pitchFamily="2" charset="-122"/>
              </a:rPr>
              <a:t>前面的公式化为合取范式后为</a:t>
            </a:r>
            <a:endParaRPr lang="en-US" altLang="zh-CN" sz="2000" b="1" dirty="0" smtClean="0">
              <a:latin typeface="Times New Roman" panose="02020603050405020304" pitchFamily="18" charset="0"/>
              <a:ea typeface="宋体" panose="02010600030101010101" pitchFamily="2" charset="-122"/>
            </a:endParaRPr>
          </a:p>
          <a:p>
            <a:pPr marL="352425" lvl="2" indent="-255588">
              <a:spcBef>
                <a:spcPts val="0"/>
              </a:spcBef>
              <a:spcAft>
                <a:spcPct val="15000"/>
              </a:spcAft>
              <a:buClr>
                <a:srgbClr val="3E1D81"/>
              </a:buClr>
              <a:buNone/>
            </a:pPr>
            <a:r>
              <a:rPr lang="en-US" altLang="zh-CN" sz="2000" b="1" dirty="0" smtClean="0">
                <a:latin typeface="Times New Roman" panose="02020603050405020304" pitchFamily="18" charset="0"/>
                <a:ea typeface="宋体" panose="02010600030101010101" pitchFamily="2" charset="-122"/>
              </a:rPr>
              <a:t> (∀x)(</a:t>
            </a:r>
            <a:r>
              <a:rPr lang="en-US" altLang="zh-CN" sz="2000" b="1" dirty="0" smtClean="0">
                <a:solidFill>
                  <a:srgbClr val="002774"/>
                </a:solidFill>
                <a:latin typeface="Times New Roman" panose="02020603050405020304" pitchFamily="18" charset="0"/>
                <a:ea typeface="宋体" panose="02010600030101010101" pitchFamily="2" charset="-122"/>
              </a:rPr>
              <a:t> </a:t>
            </a:r>
            <a:r>
              <a:rPr lang="en-US" altLang="zh-CN" sz="2000" b="1" dirty="0" smtClean="0">
                <a:solidFill>
                  <a:srgbClr val="006600"/>
                </a:solidFill>
                <a:latin typeface="Times New Roman" panose="02020603050405020304" pitchFamily="18" charset="0"/>
                <a:ea typeface="宋体" panose="02010600030101010101" pitchFamily="2" charset="-122"/>
              </a:rPr>
              <a:t>(~P(x , f(x))∨Q(x , g(x)))</a:t>
            </a:r>
            <a:r>
              <a:rPr lang="en-US" altLang="zh-CN" sz="2000" b="1" dirty="0" smtClean="0">
                <a:solidFill>
                  <a:srgbClr val="002774"/>
                </a:solidFill>
                <a:latin typeface="Times New Roman" panose="02020603050405020304" pitchFamily="18" charset="0"/>
                <a:ea typeface="宋体" panose="02010600030101010101" pitchFamily="2" charset="-122"/>
              </a:rPr>
              <a:t> </a:t>
            </a:r>
            <a:r>
              <a:rPr lang="en-US" altLang="zh-CN" sz="2000" b="1" dirty="0" smtClean="0">
                <a:solidFill>
                  <a:srgbClr val="FF0000"/>
                </a:solidFill>
                <a:latin typeface="Times New Roman" panose="02020603050405020304" pitchFamily="18" charset="0"/>
                <a:ea typeface="宋体" panose="02010600030101010101" pitchFamily="2" charset="-122"/>
              </a:rPr>
              <a:t>∧</a:t>
            </a:r>
            <a:r>
              <a:rPr lang="en-US" altLang="zh-CN" sz="2000" b="1" dirty="0" smtClean="0">
                <a:solidFill>
                  <a:srgbClr val="006600"/>
                </a:solidFill>
                <a:latin typeface="Times New Roman" panose="02020603050405020304" pitchFamily="18" charset="0"/>
                <a:ea typeface="宋体" panose="02010600030101010101" pitchFamily="2" charset="-122"/>
              </a:rPr>
              <a:t>(~P(x , f(x)) ∨~R(x , g(x))) </a:t>
            </a:r>
            <a:r>
              <a:rPr lang="en-US" altLang="zh-CN" sz="2000" b="1" dirty="0" smtClean="0">
                <a:latin typeface="Times New Roman" panose="02020603050405020304" pitchFamily="18" charset="0"/>
                <a:ea typeface="宋体" panose="02010600030101010101" pitchFamily="2" charset="-122"/>
              </a:rPr>
              <a:t>)</a:t>
            </a:r>
          </a:p>
          <a:p>
            <a:pPr marL="352425" lvl="2" indent="-255588">
              <a:spcBef>
                <a:spcPts val="0"/>
              </a:spcBef>
              <a:spcAft>
                <a:spcPct val="15000"/>
              </a:spcAft>
              <a:buClr>
                <a:srgbClr val="3E1D81"/>
              </a:buClr>
              <a:buNone/>
            </a:pPr>
            <a:endParaRPr lang="en-US" altLang="zh-CN" sz="1000" b="1" dirty="0" smtClean="0">
              <a:latin typeface="Times New Roman" panose="02020603050405020304" pitchFamily="18" charset="0"/>
              <a:ea typeface="宋体" panose="02010600030101010101" pitchFamily="2" charset="-122"/>
            </a:endParaRPr>
          </a:p>
          <a:p>
            <a:pPr marL="352425" lvl="2" indent="-255588">
              <a:spcBef>
                <a:spcPts val="0"/>
              </a:spcBef>
              <a:spcAft>
                <a:spcPct val="15000"/>
              </a:spcAft>
              <a:buClr>
                <a:srgbClr val="3E1D81"/>
              </a:buClr>
              <a:buNone/>
            </a:pPr>
            <a:endParaRPr lang="en-US" altLang="zh-CN" sz="1000" b="1" dirty="0" smtClean="0">
              <a:latin typeface="Times New Roman" panose="02020603050405020304" pitchFamily="18" charset="0"/>
              <a:ea typeface="宋体" panose="02010600030101010101" pitchFamily="2" charset="-122"/>
            </a:endParaRPr>
          </a:p>
          <a:p>
            <a:pPr lvl="1">
              <a:spcBef>
                <a:spcPts val="0"/>
              </a:spcBef>
              <a:spcAft>
                <a:spcPct val="15000"/>
              </a:spcAft>
              <a:buClr>
                <a:schemeClr val="hlink"/>
              </a:buClr>
              <a:buFont typeface="Wingdings" panose="05000000000000000000" pitchFamily="2" charset="2"/>
              <a:buChar char="ü"/>
            </a:pPr>
            <a:r>
              <a:rPr lang="en-US" altLang="zh-CN"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Step 7</a:t>
            </a:r>
            <a:r>
              <a:rPr lang="zh-CN" altLang="en-US"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：消去</a:t>
            </a:r>
            <a:r>
              <a:rPr lang="zh-CN" altLang="en-US" sz="2000" b="1" dirty="0" smtClean="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全称量词</a:t>
            </a:r>
            <a:endParaRPr lang="en-US" altLang="zh-CN" sz="2000" b="1" dirty="0" smtClean="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marL="342900" lvl="1" indent="0">
              <a:spcBef>
                <a:spcPts val="0"/>
              </a:spcBef>
              <a:spcAft>
                <a:spcPct val="15000"/>
              </a:spcAft>
              <a:buClr>
                <a:schemeClr val="hlink"/>
              </a:buClr>
              <a:buNone/>
            </a:pPr>
            <a:r>
              <a:rPr lang="en-US" altLang="zh-CN" sz="20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宋体" panose="02010600030101010101" pitchFamily="2" charset="-122"/>
              </a:rPr>
              <a:t>由于</a:t>
            </a:r>
            <a:r>
              <a:rPr lang="zh-CN" altLang="en-US" sz="2000" b="1" dirty="0">
                <a:latin typeface="Times New Roman" panose="02020603050405020304" pitchFamily="18" charset="0"/>
                <a:ea typeface="宋体" panose="02010600030101010101" pitchFamily="2" charset="-122"/>
              </a:rPr>
              <a:t>母式中的全部变元均受全称量词的约束，并且全称量词的次序已无关紧要，因此可以省掉全称量词。</a:t>
            </a:r>
          </a:p>
          <a:p>
            <a:pPr lvl="2">
              <a:spcBef>
                <a:spcPts val="0"/>
              </a:spcBef>
              <a:spcAft>
                <a:spcPct val="15000"/>
              </a:spcAft>
              <a:buClr>
                <a:srgbClr val="3E1D81"/>
              </a:buClr>
              <a:buFont typeface="Wingdings" panose="05000000000000000000" pitchFamily="2" charset="2"/>
              <a:buChar char="p"/>
            </a:pPr>
            <a:r>
              <a:rPr lang="zh-CN" altLang="en-US" sz="2000" b="1" dirty="0">
                <a:solidFill>
                  <a:srgbClr val="3E1D81"/>
                </a:solidFill>
                <a:latin typeface="Times New Roman" panose="02020603050405020304" pitchFamily="18" charset="0"/>
                <a:ea typeface="宋体" panose="02010600030101010101" pitchFamily="2" charset="-122"/>
              </a:rPr>
              <a:t>例如：</a:t>
            </a:r>
            <a:r>
              <a:rPr lang="zh-CN" altLang="en-US" sz="2000" b="1" dirty="0">
                <a:latin typeface="Times New Roman" panose="02020603050405020304" pitchFamily="18" charset="0"/>
                <a:ea typeface="宋体" panose="02010600030101010101" pitchFamily="2" charset="-122"/>
              </a:rPr>
              <a:t>上式消去全称量词后</a:t>
            </a:r>
            <a:r>
              <a:rPr lang="zh-CN" altLang="en-US" sz="2000" b="1" dirty="0" smtClean="0">
                <a:latin typeface="Times New Roman" panose="02020603050405020304" pitchFamily="18" charset="0"/>
                <a:ea typeface="宋体" panose="02010600030101010101" pitchFamily="2" charset="-122"/>
              </a:rPr>
              <a:t>为</a:t>
            </a:r>
          </a:p>
          <a:p>
            <a:pPr lvl="1">
              <a:spcBef>
                <a:spcPts val="0"/>
              </a:spcBef>
              <a:spcAft>
                <a:spcPct val="15000"/>
              </a:spcAft>
              <a:buClr>
                <a:srgbClr val="3E1D81"/>
              </a:buClr>
              <a:buFont typeface="Wingdings" panose="05000000000000000000" pitchFamily="2" charset="2"/>
              <a:buNone/>
            </a:pPr>
            <a:r>
              <a:rPr lang="en-US" altLang="zh-CN" sz="2000" b="1" dirty="0">
                <a:solidFill>
                  <a:srgbClr val="006600"/>
                </a:solidFill>
                <a:latin typeface="Times New Roman" panose="02020603050405020304" pitchFamily="18" charset="0"/>
                <a:ea typeface="宋体" panose="02010600030101010101" pitchFamily="2" charset="-122"/>
              </a:rPr>
              <a:t> </a:t>
            </a:r>
            <a:r>
              <a:rPr lang="en-US" altLang="zh-CN" sz="2000" b="1" dirty="0" smtClean="0">
                <a:solidFill>
                  <a:srgbClr val="006600"/>
                </a:solidFill>
                <a:latin typeface="Times New Roman" panose="02020603050405020304" pitchFamily="18" charset="0"/>
                <a:ea typeface="宋体" panose="02010600030101010101" pitchFamily="2" charset="-122"/>
              </a:rPr>
              <a:t>(~P(x </a:t>
            </a:r>
            <a:r>
              <a:rPr lang="en-US" altLang="zh-CN" sz="2000" b="1" dirty="0">
                <a:solidFill>
                  <a:srgbClr val="006600"/>
                </a:solidFill>
                <a:latin typeface="Times New Roman" panose="02020603050405020304" pitchFamily="18" charset="0"/>
                <a:ea typeface="宋体" panose="02010600030101010101" pitchFamily="2" charset="-122"/>
              </a:rPr>
              <a:t>, f(x))∨Q(x , g(x)) ∧</a:t>
            </a:r>
            <a:r>
              <a:rPr lang="en-US" altLang="zh-CN" sz="2000" b="1" dirty="0" smtClean="0">
                <a:solidFill>
                  <a:srgbClr val="006600"/>
                </a:solidFill>
                <a:latin typeface="Times New Roman" panose="02020603050405020304" pitchFamily="18" charset="0"/>
                <a:ea typeface="宋体" panose="02010600030101010101" pitchFamily="2" charset="-122"/>
              </a:rPr>
              <a:t>(~P(x </a:t>
            </a:r>
            <a:r>
              <a:rPr lang="en-US" altLang="zh-CN" sz="2000" b="1" dirty="0">
                <a:solidFill>
                  <a:srgbClr val="006600"/>
                </a:solidFill>
                <a:latin typeface="Times New Roman" panose="02020603050405020304" pitchFamily="18" charset="0"/>
                <a:ea typeface="宋体" panose="02010600030101010101" pitchFamily="2" charset="-122"/>
              </a:rPr>
              <a:t>, f(x))</a:t>
            </a:r>
            <a:r>
              <a:rPr lang="en-US" altLang="zh-CN" sz="2000" b="1" dirty="0" smtClean="0">
                <a:solidFill>
                  <a:srgbClr val="006600"/>
                </a:solidFill>
                <a:latin typeface="Times New Roman" panose="02020603050405020304" pitchFamily="18" charset="0"/>
                <a:ea typeface="宋体" panose="02010600030101010101" pitchFamily="2" charset="-122"/>
              </a:rPr>
              <a:t>∨~R(x </a:t>
            </a:r>
            <a:r>
              <a:rPr lang="en-US" altLang="zh-CN" sz="2000" b="1" dirty="0">
                <a:solidFill>
                  <a:srgbClr val="006600"/>
                </a:solidFill>
                <a:latin typeface="Times New Roman" panose="02020603050405020304" pitchFamily="18" charset="0"/>
                <a:ea typeface="宋体" panose="02010600030101010101" pitchFamily="2" charset="-122"/>
              </a:rPr>
              <a:t>, g(x)))</a:t>
            </a:r>
            <a:endParaRPr lang="zh-CN" altLang="en-US" sz="2000" b="1" dirty="0">
              <a:solidFill>
                <a:srgbClr val="0066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0412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1139">
                                            <p:txEl>
                                              <p:pRg st="0" end="0"/>
                                            </p:txEl>
                                          </p:spTgt>
                                        </p:tgtEl>
                                        <p:attrNameLst>
                                          <p:attrName>style.visibility</p:attrName>
                                        </p:attrNameLst>
                                      </p:cBhvr>
                                      <p:to>
                                        <p:strVal val="visible"/>
                                      </p:to>
                                    </p:set>
                                    <p:anim calcmode="lin" valueType="num">
                                      <p:cBhvr additive="base">
                                        <p:cTn id="7" dur="500" fill="hold"/>
                                        <p:tgtEl>
                                          <p:spTgt spid="731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1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1139">
                                            <p:txEl>
                                              <p:pRg st="1" end="1"/>
                                            </p:txEl>
                                          </p:spTgt>
                                        </p:tgtEl>
                                        <p:attrNameLst>
                                          <p:attrName>style.visibility</p:attrName>
                                        </p:attrNameLst>
                                      </p:cBhvr>
                                      <p:to>
                                        <p:strVal val="visible"/>
                                      </p:to>
                                    </p:set>
                                    <p:anim calcmode="lin" valueType="num">
                                      <p:cBhvr additive="base">
                                        <p:cTn id="13" dur="500" fill="hold"/>
                                        <p:tgtEl>
                                          <p:spTgt spid="7311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1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31139">
                                            <p:txEl>
                                              <p:pRg st="2" end="2"/>
                                            </p:txEl>
                                          </p:spTgt>
                                        </p:tgtEl>
                                        <p:attrNameLst>
                                          <p:attrName>style.visibility</p:attrName>
                                        </p:attrNameLst>
                                      </p:cBhvr>
                                      <p:to>
                                        <p:strVal val="visible"/>
                                      </p:to>
                                    </p:set>
                                    <p:anim calcmode="lin" valueType="num">
                                      <p:cBhvr additive="base">
                                        <p:cTn id="19" dur="500" fill="hold"/>
                                        <p:tgtEl>
                                          <p:spTgt spid="7311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1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1139">
                                            <p:txEl>
                                              <p:pRg st="3" end="3"/>
                                            </p:txEl>
                                          </p:spTgt>
                                        </p:tgtEl>
                                        <p:attrNameLst>
                                          <p:attrName>style.visibility</p:attrName>
                                        </p:attrNameLst>
                                      </p:cBhvr>
                                      <p:to>
                                        <p:strVal val="visible"/>
                                      </p:to>
                                    </p:set>
                                    <p:anim calcmode="lin" valueType="num">
                                      <p:cBhvr additive="base">
                                        <p:cTn id="25" dur="500" fill="hold"/>
                                        <p:tgtEl>
                                          <p:spTgt spid="7311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11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31139">
                                            <p:txEl>
                                              <p:pRg st="4" end="4"/>
                                            </p:txEl>
                                          </p:spTgt>
                                        </p:tgtEl>
                                        <p:attrNameLst>
                                          <p:attrName>style.visibility</p:attrName>
                                        </p:attrNameLst>
                                      </p:cBhvr>
                                      <p:to>
                                        <p:strVal val="visible"/>
                                      </p:to>
                                    </p:set>
                                    <p:anim calcmode="lin" valueType="num">
                                      <p:cBhvr additive="base">
                                        <p:cTn id="31" dur="500" fill="hold"/>
                                        <p:tgtEl>
                                          <p:spTgt spid="7311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11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31139">
                                            <p:txEl>
                                              <p:pRg st="7" end="7"/>
                                            </p:txEl>
                                          </p:spTgt>
                                        </p:tgtEl>
                                        <p:attrNameLst>
                                          <p:attrName>style.visibility</p:attrName>
                                        </p:attrNameLst>
                                      </p:cBhvr>
                                      <p:to>
                                        <p:strVal val="visible"/>
                                      </p:to>
                                    </p:set>
                                    <p:anim calcmode="lin" valueType="num">
                                      <p:cBhvr additive="base">
                                        <p:cTn id="37" dur="500" fill="hold"/>
                                        <p:tgtEl>
                                          <p:spTgt spid="73113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11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31139">
                                            <p:txEl>
                                              <p:pRg st="8" end="8"/>
                                            </p:txEl>
                                          </p:spTgt>
                                        </p:tgtEl>
                                        <p:attrNameLst>
                                          <p:attrName>style.visibility</p:attrName>
                                        </p:attrNameLst>
                                      </p:cBhvr>
                                      <p:to>
                                        <p:strVal val="visible"/>
                                      </p:to>
                                    </p:set>
                                    <p:anim calcmode="lin" valueType="num">
                                      <p:cBhvr additive="base">
                                        <p:cTn id="43" dur="500" fill="hold"/>
                                        <p:tgtEl>
                                          <p:spTgt spid="73113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311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31139">
                                            <p:txEl>
                                              <p:pRg st="9" end="9"/>
                                            </p:txEl>
                                          </p:spTgt>
                                        </p:tgtEl>
                                        <p:attrNameLst>
                                          <p:attrName>style.visibility</p:attrName>
                                        </p:attrNameLst>
                                      </p:cBhvr>
                                      <p:to>
                                        <p:strVal val="visible"/>
                                      </p:to>
                                    </p:set>
                                    <p:anim calcmode="lin" valueType="num">
                                      <p:cBhvr additive="base">
                                        <p:cTn id="49" dur="500" fill="hold"/>
                                        <p:tgtEl>
                                          <p:spTgt spid="73113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3113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31139">
                                            <p:txEl>
                                              <p:pRg st="10" end="10"/>
                                            </p:txEl>
                                          </p:spTgt>
                                        </p:tgtEl>
                                        <p:attrNameLst>
                                          <p:attrName>style.visibility</p:attrName>
                                        </p:attrNameLst>
                                      </p:cBhvr>
                                      <p:to>
                                        <p:strVal val="visible"/>
                                      </p:to>
                                    </p:set>
                                    <p:anim calcmode="lin" valueType="num">
                                      <p:cBhvr additive="base">
                                        <p:cTn id="55" dur="500" fill="hold"/>
                                        <p:tgtEl>
                                          <p:spTgt spid="731139">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3113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5" name="Rectangle 3"/>
          <p:cNvSpPr>
            <a:spLocks noGrp="1" noChangeArrowheads="1"/>
          </p:cNvSpPr>
          <p:nvPr>
            <p:ph type="body" idx="4294967295"/>
          </p:nvPr>
        </p:nvSpPr>
        <p:spPr>
          <a:xfrm>
            <a:off x="0" y="12853"/>
            <a:ext cx="6669360" cy="5143500"/>
          </a:xfrm>
        </p:spPr>
        <p:txBody>
          <a:bodyPr/>
          <a:lstStyle/>
          <a:p>
            <a:pPr lvl="1">
              <a:spcBef>
                <a:spcPct val="10000"/>
              </a:spcBef>
              <a:spcAft>
                <a:spcPct val="10000"/>
              </a:spcAft>
              <a:buClr>
                <a:schemeClr val="hlink"/>
              </a:buClr>
              <a:buFont typeface="Wingdings" panose="05000000000000000000" pitchFamily="2" charset="2"/>
              <a:buChar char="ü"/>
            </a:pPr>
            <a:r>
              <a:rPr lang="en-US" altLang="zh-CN" sz="18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Step 8</a:t>
            </a:r>
            <a:r>
              <a:rPr lang="zh-CN" altLang="en-US" sz="18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：消去连词符号∧</a:t>
            </a:r>
            <a:endParaRPr lang="en-US" altLang="zh-CN" sz="1800" b="1" dirty="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marL="0" indent="0" eaLnBrk="1" hangingPunct="1">
              <a:buNone/>
            </a:pPr>
            <a:r>
              <a:rPr lang="zh-CN" altLang="en-US" sz="1875" b="1" dirty="0" smtClean="0">
                <a:latin typeface="Times New Roman" panose="02020603050405020304" pitchFamily="18" charset="0"/>
                <a:ea typeface="宋体" panose="02010600030101010101" pitchFamily="2" charset="-122"/>
              </a:rPr>
              <a:t>         用</a:t>
            </a:r>
            <a:r>
              <a:rPr lang="en-US" altLang="zh-CN" sz="1875" b="1" dirty="0" smtClean="0">
                <a:latin typeface="Times New Roman" panose="02020603050405020304" pitchFamily="18" charset="0"/>
                <a:ea typeface="宋体" panose="02010600030101010101" pitchFamily="2" charset="-122"/>
              </a:rPr>
              <a:t>{A</a:t>
            </a:r>
            <a:r>
              <a:rPr lang="zh-CN" altLang="en-US" sz="1875" b="1" dirty="0" smtClean="0">
                <a:latin typeface="Times New Roman" panose="02020603050405020304" pitchFamily="18" charset="0"/>
                <a:ea typeface="宋体" panose="02010600030101010101" pitchFamily="2" charset="-122"/>
              </a:rPr>
              <a:t>，</a:t>
            </a:r>
            <a:r>
              <a:rPr lang="en-US" altLang="zh-CN" sz="1875" b="1" dirty="0" smtClean="0">
                <a:latin typeface="Times New Roman" panose="02020603050405020304" pitchFamily="18" charset="0"/>
                <a:ea typeface="宋体" panose="02010600030101010101" pitchFamily="2" charset="-122"/>
              </a:rPr>
              <a:t>B}</a:t>
            </a:r>
            <a:r>
              <a:rPr lang="zh-CN" altLang="en-US" sz="1875" b="1" dirty="0">
                <a:latin typeface="Times New Roman" panose="02020603050405020304" pitchFamily="18" charset="0"/>
                <a:ea typeface="宋体" panose="02010600030101010101" pitchFamily="2" charset="-122"/>
              </a:rPr>
              <a:t>代替</a:t>
            </a:r>
            <a:r>
              <a:rPr lang="en-US" altLang="zh-CN" sz="1875" b="1" dirty="0">
                <a:latin typeface="Times New Roman" panose="02020603050405020304" pitchFamily="18" charset="0"/>
                <a:ea typeface="宋体" panose="02010600030101010101" pitchFamily="2" charset="-122"/>
              </a:rPr>
              <a:t>(A∧B)</a:t>
            </a:r>
            <a:r>
              <a:rPr lang="zh-CN" altLang="en-US" sz="1875" b="1" dirty="0">
                <a:latin typeface="Times New Roman" panose="02020603050405020304" pitchFamily="18" charset="0"/>
                <a:ea typeface="宋体" panose="02010600030101010101" pitchFamily="2" charset="-122"/>
              </a:rPr>
              <a:t>，以消去符号∧。反复代替的结果，最后得到一个有限集合，其中每个公式是文字的</a:t>
            </a:r>
            <a:r>
              <a:rPr lang="zh-CN" altLang="en-US" sz="1875" b="1" dirty="0" smtClean="0">
                <a:latin typeface="Times New Roman" panose="02020603050405020304" pitchFamily="18" charset="0"/>
                <a:ea typeface="宋体" panose="02010600030101010101" pitchFamily="2" charset="-122"/>
              </a:rPr>
              <a:t>析取</a:t>
            </a:r>
            <a:r>
              <a:rPr lang="zh-CN" altLang="en-US" sz="1875" b="1" dirty="0">
                <a:latin typeface="Times New Roman" panose="02020603050405020304" pitchFamily="18" charset="0"/>
                <a:ea typeface="宋体" panose="02010600030101010101" pitchFamily="2" charset="-122"/>
              </a:rPr>
              <a:t>。</a:t>
            </a:r>
            <a:r>
              <a:rPr lang="zh-CN" altLang="en-US" sz="1875" b="1" dirty="0" smtClean="0">
                <a:latin typeface="Times New Roman" panose="02020603050405020304" pitchFamily="18" charset="0"/>
                <a:ea typeface="宋体" panose="02010600030101010101" pitchFamily="2" charset="-122"/>
              </a:rPr>
              <a:t>只</a:t>
            </a:r>
            <a:r>
              <a:rPr lang="zh-CN" altLang="en-US" sz="1875" b="1" dirty="0">
                <a:latin typeface="Times New Roman" panose="02020603050405020304" pitchFamily="18" charset="0"/>
                <a:ea typeface="宋体" panose="02010600030101010101" pitchFamily="2" charset="-122"/>
              </a:rPr>
              <a:t>由文字析取构成的</a:t>
            </a:r>
            <a:r>
              <a:rPr lang="zh-CN" altLang="en-US" sz="1875" b="1" dirty="0" smtClean="0">
                <a:latin typeface="Times New Roman" panose="02020603050405020304" pitchFamily="18" charset="0"/>
                <a:ea typeface="宋体" panose="02010600030101010101" pitchFamily="2" charset="-122"/>
              </a:rPr>
              <a:t>合式公式</a:t>
            </a:r>
            <a:r>
              <a:rPr lang="zh-CN" altLang="en-US" sz="1875" b="1" dirty="0">
                <a:latin typeface="Times New Roman" panose="02020603050405020304" pitchFamily="18" charset="0"/>
                <a:ea typeface="宋体" panose="02010600030101010101" pitchFamily="2" charset="-122"/>
              </a:rPr>
              <a:t>叫一个子句</a:t>
            </a:r>
            <a:r>
              <a:rPr lang="zh-CN" altLang="en-US" sz="1875" b="1" dirty="0" smtClean="0">
                <a:latin typeface="Times New Roman" panose="02020603050405020304" pitchFamily="18" charset="0"/>
                <a:ea typeface="宋体" panose="02010600030101010101" pitchFamily="2" charset="-122"/>
              </a:rPr>
              <a:t>。</a:t>
            </a:r>
            <a:endParaRPr lang="zh-CN" altLang="en-US" sz="1875" b="1" dirty="0">
              <a:latin typeface="Times New Roman" panose="02020603050405020304" pitchFamily="18" charset="0"/>
              <a:ea typeface="宋体" panose="02010600030101010101" pitchFamily="2" charset="-122"/>
            </a:endParaRPr>
          </a:p>
          <a:p>
            <a:pPr lvl="2">
              <a:spcBef>
                <a:spcPct val="10000"/>
              </a:spcBef>
              <a:spcAft>
                <a:spcPct val="10000"/>
              </a:spcAft>
              <a:buClr>
                <a:srgbClr val="3E1D81"/>
              </a:buClr>
              <a:buFont typeface="Wingdings" panose="05000000000000000000" pitchFamily="2" charset="2"/>
              <a:buChar char="p"/>
            </a:pPr>
            <a:r>
              <a:rPr lang="zh-CN" altLang="en-US" b="1" dirty="0">
                <a:solidFill>
                  <a:srgbClr val="3E1D81"/>
                </a:solidFill>
                <a:latin typeface="Times New Roman" panose="02020603050405020304" pitchFamily="18" charset="0"/>
                <a:ea typeface="宋体" panose="02010600030101010101" pitchFamily="2" charset="-122"/>
              </a:rPr>
              <a:t>例如</a:t>
            </a:r>
            <a:r>
              <a:rPr lang="zh-CN" altLang="en-US" b="1" dirty="0" smtClean="0">
                <a:solidFill>
                  <a:srgbClr val="3E1D81"/>
                </a:solidFill>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消去合取词</a:t>
            </a:r>
            <a:r>
              <a:rPr lang="zh-CN" altLang="en-US" b="1" dirty="0" smtClean="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上式就变为</a:t>
            </a:r>
            <a:r>
              <a:rPr lang="zh-CN" altLang="en-US" b="1" dirty="0" smtClean="0">
                <a:latin typeface="Times New Roman" panose="02020603050405020304" pitchFamily="18" charset="0"/>
                <a:ea typeface="宋体" panose="02010600030101010101" pitchFamily="2" charset="-122"/>
              </a:rPr>
              <a:t>下述</a:t>
            </a:r>
            <a:r>
              <a:rPr lang="zh-CN" altLang="en-US" b="1" dirty="0" smtClean="0">
                <a:solidFill>
                  <a:srgbClr val="FF0000"/>
                </a:solidFill>
                <a:latin typeface="Times New Roman" panose="02020603050405020304" pitchFamily="18" charset="0"/>
                <a:ea typeface="宋体" panose="02010600030101010101" pitchFamily="2" charset="-122"/>
              </a:rPr>
              <a:t>子句集</a:t>
            </a:r>
            <a:endParaRPr lang="zh-CN" altLang="en-US" b="1" dirty="0">
              <a:latin typeface="Times New Roman" panose="02020603050405020304" pitchFamily="18" charset="0"/>
              <a:ea typeface="宋体" panose="02010600030101010101" pitchFamily="2" charset="-122"/>
            </a:endParaRPr>
          </a:p>
          <a:p>
            <a:pPr lvl="4">
              <a:spcBef>
                <a:spcPct val="10000"/>
              </a:spcBef>
              <a:spcAft>
                <a:spcPct val="10000"/>
              </a:spcAft>
              <a:buClr>
                <a:schemeClr val="hlink"/>
              </a:buClr>
              <a:buFont typeface="Wingdings" panose="05000000000000000000" pitchFamily="2" charset="2"/>
              <a:buNone/>
            </a:pPr>
            <a:r>
              <a:rPr lang="en-US" altLang="zh-CN" sz="1800" b="1" dirty="0">
                <a:solidFill>
                  <a:srgbClr val="006600"/>
                </a:solidFill>
                <a:latin typeface="Times New Roman" panose="02020603050405020304" pitchFamily="18" charset="0"/>
                <a:ea typeface="宋体" panose="02010600030101010101" pitchFamily="2" charset="-122"/>
              </a:rPr>
              <a:t> </a:t>
            </a:r>
            <a:r>
              <a:rPr lang="en-US" altLang="zh-CN" sz="1800" b="1" dirty="0" smtClean="0">
                <a:solidFill>
                  <a:srgbClr val="006600"/>
                </a:solidFill>
                <a:latin typeface="Times New Roman" panose="02020603050405020304" pitchFamily="18" charset="0"/>
                <a:ea typeface="宋体" panose="02010600030101010101" pitchFamily="2" charset="-122"/>
              </a:rPr>
              <a:t>~</a:t>
            </a:r>
            <a:r>
              <a:rPr lang="en-US" altLang="zh-CN" sz="1800" b="1" dirty="0">
                <a:solidFill>
                  <a:srgbClr val="006600"/>
                </a:solidFill>
                <a:latin typeface="Times New Roman" panose="02020603050405020304" pitchFamily="18" charset="0"/>
                <a:ea typeface="宋体" panose="02010600030101010101" pitchFamily="2" charset="-122"/>
              </a:rPr>
              <a:t>P(x , f(x))∨Q(x , g(x)) </a:t>
            </a:r>
            <a:endParaRPr lang="en-US" altLang="zh-CN" sz="1800" b="1" dirty="0" smtClean="0">
              <a:solidFill>
                <a:srgbClr val="006600"/>
              </a:solidFill>
              <a:latin typeface="Times New Roman" panose="02020603050405020304" pitchFamily="18" charset="0"/>
              <a:ea typeface="宋体" panose="02010600030101010101" pitchFamily="2" charset="-122"/>
            </a:endParaRPr>
          </a:p>
          <a:p>
            <a:pPr lvl="4">
              <a:spcBef>
                <a:spcPct val="10000"/>
              </a:spcBef>
              <a:spcAft>
                <a:spcPct val="10000"/>
              </a:spcAft>
              <a:buClr>
                <a:schemeClr val="hlink"/>
              </a:buClr>
              <a:buNone/>
            </a:pPr>
            <a:r>
              <a:rPr lang="en-US" altLang="zh-CN" sz="1800" b="1" dirty="0" smtClean="0">
                <a:solidFill>
                  <a:srgbClr val="006600"/>
                </a:solidFill>
                <a:latin typeface="Times New Roman" panose="02020603050405020304" pitchFamily="18" charset="0"/>
                <a:ea typeface="宋体" panose="02010600030101010101" pitchFamily="2" charset="-122"/>
              </a:rPr>
              <a:t> ~</a:t>
            </a:r>
            <a:r>
              <a:rPr lang="en-US" altLang="zh-CN" sz="1800" b="1" dirty="0">
                <a:solidFill>
                  <a:srgbClr val="006600"/>
                </a:solidFill>
                <a:latin typeface="Times New Roman" panose="02020603050405020304" pitchFamily="18" charset="0"/>
                <a:ea typeface="宋体" panose="02010600030101010101" pitchFamily="2" charset="-122"/>
              </a:rPr>
              <a:t>P(x , f(x))∨~R(x , g(x</a:t>
            </a:r>
            <a:r>
              <a:rPr lang="en-US" altLang="zh-CN" sz="1800" b="1" dirty="0" smtClean="0">
                <a:solidFill>
                  <a:srgbClr val="006600"/>
                </a:solidFill>
                <a:latin typeface="Times New Roman" panose="02020603050405020304" pitchFamily="18" charset="0"/>
                <a:ea typeface="宋体" panose="02010600030101010101" pitchFamily="2" charset="-122"/>
              </a:rPr>
              <a:t>))</a:t>
            </a:r>
          </a:p>
          <a:p>
            <a:pPr lvl="1">
              <a:spcBef>
                <a:spcPct val="10000"/>
              </a:spcBef>
              <a:spcAft>
                <a:spcPct val="10000"/>
              </a:spcAft>
              <a:buClr>
                <a:schemeClr val="hlink"/>
              </a:buClr>
              <a:buFont typeface="Wingdings" panose="05000000000000000000" pitchFamily="2" charset="2"/>
              <a:buChar char="ü"/>
              <a:defRPr/>
            </a:pPr>
            <a:r>
              <a:rPr lang="en-US" altLang="zh-CN" sz="1800" b="1" dirty="0" smtClean="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Step 9</a:t>
            </a:r>
            <a:r>
              <a:rPr lang="zh-CN" altLang="en-US" sz="1800" b="1" dirty="0" smtClean="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rPr>
              <a:t>：更换变量名称</a:t>
            </a:r>
            <a:endParaRPr lang="en-US" altLang="zh-CN" sz="1800" b="1" dirty="0" smtClean="0">
              <a:solidFill>
                <a:srgbClr val="0066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marL="342900" lvl="1" indent="0">
              <a:spcBef>
                <a:spcPct val="10000"/>
              </a:spcBef>
              <a:spcAft>
                <a:spcPct val="10000"/>
              </a:spcAft>
              <a:buClr>
                <a:schemeClr val="hlink"/>
              </a:buClr>
              <a:buNone/>
              <a:defRPr/>
            </a:pPr>
            <a:r>
              <a:rPr lang="zh-CN" altLang="en-US" sz="2000" b="1" dirty="0" smtClean="0">
                <a:latin typeface="Times New Roman" panose="02020603050405020304" pitchFamily="18" charset="0"/>
                <a:ea typeface="宋体" panose="02010600030101010101" pitchFamily="2" charset="-122"/>
              </a:rPr>
              <a:t>    对</a:t>
            </a:r>
            <a:r>
              <a:rPr lang="zh-CN" altLang="en-US" sz="2000" b="1" dirty="0">
                <a:latin typeface="Times New Roman" panose="02020603050405020304" pitchFamily="18" charset="0"/>
                <a:ea typeface="宋体" panose="02010600030101010101" pitchFamily="2" charset="-122"/>
              </a:rPr>
              <a:t>变元更名，</a:t>
            </a:r>
            <a:r>
              <a:rPr lang="zh-CN" altLang="en-US" sz="2000" b="1" dirty="0">
                <a:solidFill>
                  <a:srgbClr val="FF0000"/>
                </a:solidFill>
                <a:latin typeface="Times New Roman" panose="02020603050405020304" pitchFamily="18" charset="0"/>
                <a:ea typeface="宋体" panose="02010600030101010101" pitchFamily="2" charset="-122"/>
              </a:rPr>
              <a:t>使不同子句中的变元不</a:t>
            </a:r>
            <a:r>
              <a:rPr lang="zh-CN" altLang="en-US" sz="2000" b="1" dirty="0" smtClean="0">
                <a:solidFill>
                  <a:srgbClr val="FF0000"/>
                </a:solidFill>
                <a:latin typeface="Times New Roman" panose="02020603050405020304" pitchFamily="18" charset="0"/>
                <a:ea typeface="宋体" panose="02010600030101010101" pitchFamily="2" charset="-122"/>
              </a:rPr>
              <a:t>同名</a:t>
            </a:r>
            <a:endParaRPr lang="en-US" altLang="zh-CN" sz="1875" b="1" dirty="0">
              <a:latin typeface="Times New Roman" panose="02020603050405020304" pitchFamily="18" charset="0"/>
              <a:ea typeface="宋体" panose="02010600030101010101" pitchFamily="2" charset="-122"/>
            </a:endParaRPr>
          </a:p>
          <a:p>
            <a:pPr lvl="2">
              <a:spcBef>
                <a:spcPct val="10000"/>
              </a:spcBef>
              <a:spcAft>
                <a:spcPct val="10000"/>
              </a:spcAft>
              <a:buClr>
                <a:srgbClr val="3E1D81"/>
              </a:buClr>
              <a:buFont typeface="Wingdings" panose="05000000000000000000" pitchFamily="2" charset="2"/>
              <a:buChar char="p"/>
            </a:pPr>
            <a:r>
              <a:rPr lang="zh-CN" altLang="en-US" b="1" dirty="0" smtClean="0">
                <a:latin typeface="Times New Roman" panose="02020603050405020304" pitchFamily="18" charset="0"/>
                <a:ea typeface="宋体" panose="02010600030101010101" pitchFamily="2" charset="-122"/>
              </a:rPr>
              <a:t>由于</a:t>
            </a:r>
            <a:r>
              <a:rPr lang="zh-CN" altLang="en-US" b="1" dirty="0">
                <a:latin typeface="Times New Roman" panose="02020603050405020304" pitchFamily="18" charset="0"/>
                <a:ea typeface="宋体" panose="02010600030101010101" pitchFamily="2" charset="-122"/>
              </a:rPr>
              <a:t>每一个子句都对应着母式中的一个合取元，并且所有变元都是由全称量词量化的，因此</a:t>
            </a:r>
            <a:r>
              <a:rPr lang="zh-CN" altLang="en-US" b="1" dirty="0">
                <a:solidFill>
                  <a:srgbClr val="FF0000"/>
                </a:solidFill>
                <a:latin typeface="Times New Roman" panose="02020603050405020304" pitchFamily="18" charset="0"/>
                <a:ea typeface="宋体" panose="02010600030101010101" pitchFamily="2" charset="-122"/>
              </a:rPr>
              <a:t>任意两个不同子句的变量之间实际上不存在任何关系，更换变量名不会影响公式的真值。</a:t>
            </a:r>
          </a:p>
          <a:p>
            <a:pPr lvl="2">
              <a:spcBef>
                <a:spcPct val="10000"/>
              </a:spcBef>
              <a:spcAft>
                <a:spcPct val="10000"/>
              </a:spcAft>
              <a:buClr>
                <a:srgbClr val="3E1D81"/>
              </a:buClr>
              <a:buFont typeface="Wingdings" panose="05000000000000000000" pitchFamily="2" charset="2"/>
              <a:buChar char="p"/>
            </a:pPr>
            <a:r>
              <a:rPr lang="zh-CN" altLang="en-US" b="1" dirty="0">
                <a:solidFill>
                  <a:srgbClr val="3E1D81"/>
                </a:solidFill>
                <a:latin typeface="Times New Roman" panose="02020603050405020304" pitchFamily="18" charset="0"/>
                <a:ea typeface="宋体" panose="02010600030101010101" pitchFamily="2" charset="-122"/>
              </a:rPr>
              <a:t>例如：</a:t>
            </a:r>
            <a:r>
              <a:rPr lang="zh-CN" altLang="en-US" b="1" dirty="0">
                <a:latin typeface="Times New Roman" panose="02020603050405020304" pitchFamily="18" charset="0"/>
                <a:ea typeface="宋体" panose="02010600030101010101" pitchFamily="2" charset="-122"/>
              </a:rPr>
              <a:t>上式经更名后</a:t>
            </a:r>
            <a:r>
              <a:rPr lang="zh-CN" altLang="en-US" b="1" dirty="0" smtClean="0">
                <a:latin typeface="Times New Roman" panose="02020603050405020304" pitchFamily="18" charset="0"/>
                <a:ea typeface="宋体" panose="02010600030101010101" pitchFamily="2" charset="-122"/>
              </a:rPr>
              <a:t>得到</a:t>
            </a:r>
            <a:endParaRPr lang="en-US" altLang="zh-CN" b="1" dirty="0" smtClean="0">
              <a:latin typeface="Times New Roman" panose="02020603050405020304" pitchFamily="18" charset="0"/>
              <a:ea typeface="宋体" panose="02010600030101010101" pitchFamily="2" charset="-122"/>
            </a:endParaRPr>
          </a:p>
          <a:p>
            <a:pPr marL="685800" lvl="2" indent="0">
              <a:spcBef>
                <a:spcPct val="10000"/>
              </a:spcBef>
              <a:spcAft>
                <a:spcPct val="10000"/>
              </a:spcAft>
              <a:buClr>
                <a:srgbClr val="3E1D81"/>
              </a:buClr>
              <a:buNone/>
            </a:pPr>
            <a:r>
              <a:rPr lang="en-US" altLang="zh-CN" sz="1800" b="1" dirty="0">
                <a:solidFill>
                  <a:srgbClr val="006600"/>
                </a:solidFill>
                <a:latin typeface="Times New Roman" panose="02020603050405020304" pitchFamily="18" charset="0"/>
                <a:ea typeface="宋体" panose="02010600030101010101" pitchFamily="2" charset="-122"/>
              </a:rPr>
              <a:t> </a:t>
            </a:r>
            <a:r>
              <a:rPr lang="en-US" altLang="zh-CN" sz="1800" b="1" dirty="0" smtClean="0">
                <a:solidFill>
                  <a:srgbClr val="006600"/>
                </a:solidFill>
                <a:latin typeface="Times New Roman" panose="02020603050405020304" pitchFamily="18" charset="0"/>
                <a:ea typeface="宋体" panose="02010600030101010101" pitchFamily="2" charset="-122"/>
              </a:rPr>
              <a:t>             ~P(x </a:t>
            </a:r>
            <a:r>
              <a:rPr lang="en-US" altLang="zh-CN" sz="1800" b="1" dirty="0">
                <a:solidFill>
                  <a:srgbClr val="006600"/>
                </a:solidFill>
                <a:latin typeface="Times New Roman" panose="02020603050405020304" pitchFamily="18" charset="0"/>
                <a:ea typeface="宋体" panose="02010600030101010101" pitchFamily="2" charset="-122"/>
              </a:rPr>
              <a:t>, f(x))∨Q(x , g(x</a:t>
            </a:r>
            <a:r>
              <a:rPr lang="en-US" altLang="zh-CN" sz="1800" b="1" dirty="0" smtClean="0">
                <a:solidFill>
                  <a:srgbClr val="006600"/>
                </a:solidFill>
                <a:latin typeface="Times New Roman" panose="02020603050405020304" pitchFamily="18" charset="0"/>
                <a:ea typeface="宋体" panose="02010600030101010101" pitchFamily="2" charset="-122"/>
              </a:rPr>
              <a:t>))</a:t>
            </a:r>
          </a:p>
          <a:p>
            <a:pPr marL="685800" lvl="2" indent="0">
              <a:spcBef>
                <a:spcPct val="10000"/>
              </a:spcBef>
              <a:spcAft>
                <a:spcPct val="10000"/>
              </a:spcAft>
              <a:buClr>
                <a:srgbClr val="3E1D81"/>
              </a:buClr>
              <a:buNone/>
            </a:pPr>
            <a:r>
              <a:rPr lang="en-US" altLang="zh-CN" b="1" dirty="0">
                <a:solidFill>
                  <a:srgbClr val="006600"/>
                </a:solidFill>
                <a:latin typeface="Times New Roman" panose="02020603050405020304" pitchFamily="18" charset="0"/>
                <a:ea typeface="宋体" panose="02010600030101010101" pitchFamily="2" charset="-122"/>
              </a:rPr>
              <a:t> </a:t>
            </a:r>
            <a:r>
              <a:rPr lang="en-US" altLang="zh-CN" b="1" dirty="0" smtClean="0">
                <a:solidFill>
                  <a:srgbClr val="006600"/>
                </a:solidFill>
                <a:latin typeface="Times New Roman" panose="02020603050405020304" pitchFamily="18" charset="0"/>
                <a:ea typeface="宋体" panose="02010600030101010101" pitchFamily="2" charset="-122"/>
              </a:rPr>
              <a:t>             </a:t>
            </a:r>
            <a:r>
              <a:rPr lang="en-US" altLang="zh-CN" sz="1800" b="1" dirty="0" smtClean="0">
                <a:solidFill>
                  <a:srgbClr val="006600"/>
                </a:solidFill>
                <a:latin typeface="Times New Roman" panose="02020603050405020304" pitchFamily="18" charset="0"/>
                <a:ea typeface="宋体" panose="02010600030101010101" pitchFamily="2" charset="-122"/>
              </a:rPr>
              <a:t>~P(</a:t>
            </a:r>
            <a:r>
              <a:rPr lang="en-US" altLang="zh-CN" sz="1800" b="1" dirty="0" smtClean="0">
                <a:solidFill>
                  <a:srgbClr val="FF0000"/>
                </a:solidFill>
                <a:latin typeface="Times New Roman" panose="02020603050405020304" pitchFamily="18" charset="0"/>
                <a:ea typeface="宋体" panose="02010600030101010101" pitchFamily="2" charset="-122"/>
              </a:rPr>
              <a:t>y</a:t>
            </a:r>
            <a:r>
              <a:rPr lang="en-US" altLang="zh-CN" sz="1800" b="1" dirty="0" smtClean="0">
                <a:solidFill>
                  <a:srgbClr val="006600"/>
                </a:solidFill>
                <a:latin typeface="Times New Roman" panose="02020603050405020304" pitchFamily="18" charset="0"/>
                <a:ea typeface="宋体" panose="02010600030101010101" pitchFamily="2" charset="-122"/>
              </a:rPr>
              <a:t> </a:t>
            </a:r>
            <a:r>
              <a:rPr lang="en-US" altLang="zh-CN" sz="1800" b="1" dirty="0">
                <a:solidFill>
                  <a:srgbClr val="006600"/>
                </a:solidFill>
                <a:latin typeface="Times New Roman" panose="02020603050405020304" pitchFamily="18" charset="0"/>
                <a:ea typeface="宋体" panose="02010600030101010101" pitchFamily="2" charset="-122"/>
              </a:rPr>
              <a:t>, f(</a:t>
            </a:r>
            <a:r>
              <a:rPr lang="en-US" altLang="zh-CN" sz="1800" b="1" dirty="0">
                <a:solidFill>
                  <a:srgbClr val="FF0000"/>
                </a:solidFill>
                <a:latin typeface="Times New Roman" panose="02020603050405020304" pitchFamily="18" charset="0"/>
                <a:ea typeface="宋体" panose="02010600030101010101" pitchFamily="2" charset="-122"/>
              </a:rPr>
              <a:t>y</a:t>
            </a:r>
            <a:r>
              <a:rPr lang="en-US" altLang="zh-CN" sz="1800" b="1" dirty="0">
                <a:solidFill>
                  <a:srgbClr val="006600"/>
                </a:solidFill>
                <a:latin typeface="Times New Roman" panose="02020603050405020304" pitchFamily="18" charset="0"/>
                <a:ea typeface="宋体" panose="02010600030101010101" pitchFamily="2" charset="-122"/>
              </a:rPr>
              <a:t>))</a:t>
            </a:r>
            <a:r>
              <a:rPr lang="en-US" altLang="zh-CN" sz="1800" b="1" dirty="0" smtClean="0">
                <a:solidFill>
                  <a:srgbClr val="006600"/>
                </a:solidFill>
                <a:latin typeface="Times New Roman" panose="02020603050405020304" pitchFamily="18" charset="0"/>
                <a:ea typeface="宋体" panose="02010600030101010101" pitchFamily="2" charset="-122"/>
              </a:rPr>
              <a:t>∨~R(</a:t>
            </a:r>
            <a:r>
              <a:rPr lang="en-US" altLang="zh-CN" sz="1800" b="1" dirty="0" smtClean="0">
                <a:solidFill>
                  <a:srgbClr val="FF0000"/>
                </a:solidFill>
                <a:latin typeface="Times New Roman" panose="02020603050405020304" pitchFamily="18" charset="0"/>
                <a:ea typeface="宋体" panose="02010600030101010101" pitchFamily="2" charset="-122"/>
              </a:rPr>
              <a:t>y</a:t>
            </a:r>
            <a:r>
              <a:rPr lang="en-US" altLang="zh-CN" sz="1800" b="1" dirty="0" smtClean="0">
                <a:solidFill>
                  <a:srgbClr val="006600"/>
                </a:solidFill>
                <a:latin typeface="Times New Roman" panose="02020603050405020304" pitchFamily="18" charset="0"/>
                <a:ea typeface="宋体" panose="02010600030101010101" pitchFamily="2" charset="-122"/>
              </a:rPr>
              <a:t> </a:t>
            </a:r>
            <a:r>
              <a:rPr lang="en-US" altLang="zh-CN" sz="1800" b="1" dirty="0">
                <a:solidFill>
                  <a:srgbClr val="006600"/>
                </a:solidFill>
                <a:latin typeface="Times New Roman" panose="02020603050405020304" pitchFamily="18" charset="0"/>
                <a:ea typeface="宋体" panose="02010600030101010101" pitchFamily="2" charset="-122"/>
              </a:rPr>
              <a:t>, g(</a:t>
            </a:r>
            <a:r>
              <a:rPr lang="en-US" altLang="zh-CN" sz="1800" b="1" dirty="0">
                <a:solidFill>
                  <a:srgbClr val="FF0000"/>
                </a:solidFill>
                <a:latin typeface="Times New Roman" panose="02020603050405020304" pitchFamily="18" charset="0"/>
                <a:ea typeface="宋体" panose="02010600030101010101" pitchFamily="2" charset="-122"/>
              </a:rPr>
              <a:t>y</a:t>
            </a:r>
            <a:r>
              <a:rPr lang="en-US" altLang="zh-CN" sz="1800" b="1" dirty="0" smtClean="0">
                <a:solidFill>
                  <a:srgbClr val="006600"/>
                </a:solidFill>
                <a:latin typeface="Times New Roman" panose="02020603050405020304" pitchFamily="18" charset="0"/>
                <a:ea typeface="宋体" panose="02010600030101010101" pitchFamily="2" charset="-122"/>
              </a:rPr>
              <a:t>))</a:t>
            </a:r>
            <a:endParaRPr lang="en-US" altLang="zh-CN" sz="1875"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786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0115">
                                            <p:txEl>
                                              <p:pRg st="0" end="0"/>
                                            </p:txEl>
                                          </p:spTgt>
                                        </p:tgtEl>
                                        <p:attrNameLst>
                                          <p:attrName>style.visibility</p:attrName>
                                        </p:attrNameLst>
                                      </p:cBhvr>
                                      <p:to>
                                        <p:strVal val="visible"/>
                                      </p:to>
                                    </p:set>
                                    <p:animEffect transition="in" filter="fade">
                                      <p:cBhvr>
                                        <p:cTn id="7" dur="1000"/>
                                        <p:tgtEl>
                                          <p:spTgt spid="730115">
                                            <p:txEl>
                                              <p:pRg st="0" end="0"/>
                                            </p:txEl>
                                          </p:spTgt>
                                        </p:tgtEl>
                                      </p:cBhvr>
                                    </p:animEffect>
                                    <p:anim calcmode="lin" valueType="num">
                                      <p:cBhvr>
                                        <p:cTn id="8" dur="1000" fill="hold"/>
                                        <p:tgtEl>
                                          <p:spTgt spid="7301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301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30115">
                                            <p:txEl>
                                              <p:pRg st="1" end="1"/>
                                            </p:txEl>
                                          </p:spTgt>
                                        </p:tgtEl>
                                        <p:attrNameLst>
                                          <p:attrName>style.visibility</p:attrName>
                                        </p:attrNameLst>
                                      </p:cBhvr>
                                      <p:to>
                                        <p:strVal val="visible"/>
                                      </p:to>
                                    </p:set>
                                    <p:animEffect transition="in" filter="fade">
                                      <p:cBhvr>
                                        <p:cTn id="14" dur="1000"/>
                                        <p:tgtEl>
                                          <p:spTgt spid="730115">
                                            <p:txEl>
                                              <p:pRg st="1" end="1"/>
                                            </p:txEl>
                                          </p:spTgt>
                                        </p:tgtEl>
                                      </p:cBhvr>
                                    </p:animEffect>
                                    <p:anim calcmode="lin" valueType="num">
                                      <p:cBhvr>
                                        <p:cTn id="15" dur="1000" fill="hold"/>
                                        <p:tgtEl>
                                          <p:spTgt spid="7301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301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30115">
                                            <p:txEl>
                                              <p:pRg st="2" end="2"/>
                                            </p:txEl>
                                          </p:spTgt>
                                        </p:tgtEl>
                                        <p:attrNameLst>
                                          <p:attrName>style.visibility</p:attrName>
                                        </p:attrNameLst>
                                      </p:cBhvr>
                                      <p:to>
                                        <p:strVal val="visible"/>
                                      </p:to>
                                    </p:set>
                                    <p:animEffect transition="in" filter="fade">
                                      <p:cBhvr>
                                        <p:cTn id="21" dur="1000"/>
                                        <p:tgtEl>
                                          <p:spTgt spid="730115">
                                            <p:txEl>
                                              <p:pRg st="2" end="2"/>
                                            </p:txEl>
                                          </p:spTgt>
                                        </p:tgtEl>
                                      </p:cBhvr>
                                    </p:animEffect>
                                    <p:anim calcmode="lin" valueType="num">
                                      <p:cBhvr>
                                        <p:cTn id="22" dur="1000" fill="hold"/>
                                        <p:tgtEl>
                                          <p:spTgt spid="7301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301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30115">
                                            <p:txEl>
                                              <p:pRg st="3" end="3"/>
                                            </p:txEl>
                                          </p:spTgt>
                                        </p:tgtEl>
                                        <p:attrNameLst>
                                          <p:attrName>style.visibility</p:attrName>
                                        </p:attrNameLst>
                                      </p:cBhvr>
                                      <p:to>
                                        <p:strVal val="visible"/>
                                      </p:to>
                                    </p:set>
                                    <p:animEffect transition="in" filter="fade">
                                      <p:cBhvr>
                                        <p:cTn id="28" dur="1000"/>
                                        <p:tgtEl>
                                          <p:spTgt spid="730115">
                                            <p:txEl>
                                              <p:pRg st="3" end="3"/>
                                            </p:txEl>
                                          </p:spTgt>
                                        </p:tgtEl>
                                      </p:cBhvr>
                                    </p:animEffect>
                                    <p:anim calcmode="lin" valueType="num">
                                      <p:cBhvr>
                                        <p:cTn id="29" dur="1000" fill="hold"/>
                                        <p:tgtEl>
                                          <p:spTgt spid="7301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301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30115">
                                            <p:txEl>
                                              <p:pRg st="4" end="4"/>
                                            </p:txEl>
                                          </p:spTgt>
                                        </p:tgtEl>
                                        <p:attrNameLst>
                                          <p:attrName>style.visibility</p:attrName>
                                        </p:attrNameLst>
                                      </p:cBhvr>
                                      <p:to>
                                        <p:strVal val="visible"/>
                                      </p:to>
                                    </p:set>
                                    <p:animEffect transition="in" filter="fade">
                                      <p:cBhvr>
                                        <p:cTn id="35" dur="1000"/>
                                        <p:tgtEl>
                                          <p:spTgt spid="730115">
                                            <p:txEl>
                                              <p:pRg st="4" end="4"/>
                                            </p:txEl>
                                          </p:spTgt>
                                        </p:tgtEl>
                                      </p:cBhvr>
                                    </p:animEffect>
                                    <p:anim calcmode="lin" valueType="num">
                                      <p:cBhvr>
                                        <p:cTn id="36" dur="1000" fill="hold"/>
                                        <p:tgtEl>
                                          <p:spTgt spid="7301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301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30115">
                                            <p:txEl>
                                              <p:pRg st="5" end="5"/>
                                            </p:txEl>
                                          </p:spTgt>
                                        </p:tgtEl>
                                        <p:attrNameLst>
                                          <p:attrName>style.visibility</p:attrName>
                                        </p:attrNameLst>
                                      </p:cBhvr>
                                      <p:to>
                                        <p:strVal val="visible"/>
                                      </p:to>
                                    </p:set>
                                    <p:animEffect transition="in" filter="fade">
                                      <p:cBhvr>
                                        <p:cTn id="42" dur="1000"/>
                                        <p:tgtEl>
                                          <p:spTgt spid="730115">
                                            <p:txEl>
                                              <p:pRg st="5" end="5"/>
                                            </p:txEl>
                                          </p:spTgt>
                                        </p:tgtEl>
                                      </p:cBhvr>
                                    </p:animEffect>
                                    <p:anim calcmode="lin" valueType="num">
                                      <p:cBhvr>
                                        <p:cTn id="43" dur="1000" fill="hold"/>
                                        <p:tgtEl>
                                          <p:spTgt spid="73011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301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30115">
                                            <p:txEl>
                                              <p:pRg st="6" end="6"/>
                                            </p:txEl>
                                          </p:spTgt>
                                        </p:tgtEl>
                                        <p:attrNameLst>
                                          <p:attrName>style.visibility</p:attrName>
                                        </p:attrNameLst>
                                      </p:cBhvr>
                                      <p:to>
                                        <p:strVal val="visible"/>
                                      </p:to>
                                    </p:set>
                                    <p:animEffect transition="in" filter="fade">
                                      <p:cBhvr>
                                        <p:cTn id="49" dur="1000"/>
                                        <p:tgtEl>
                                          <p:spTgt spid="730115">
                                            <p:txEl>
                                              <p:pRg st="6" end="6"/>
                                            </p:txEl>
                                          </p:spTgt>
                                        </p:tgtEl>
                                      </p:cBhvr>
                                    </p:animEffect>
                                    <p:anim calcmode="lin" valueType="num">
                                      <p:cBhvr>
                                        <p:cTn id="50" dur="1000" fill="hold"/>
                                        <p:tgtEl>
                                          <p:spTgt spid="73011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301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30115">
                                            <p:txEl>
                                              <p:pRg st="7" end="7"/>
                                            </p:txEl>
                                          </p:spTgt>
                                        </p:tgtEl>
                                        <p:attrNameLst>
                                          <p:attrName>style.visibility</p:attrName>
                                        </p:attrNameLst>
                                      </p:cBhvr>
                                      <p:to>
                                        <p:strVal val="visible"/>
                                      </p:to>
                                    </p:set>
                                    <p:animEffect transition="in" filter="fade">
                                      <p:cBhvr>
                                        <p:cTn id="56" dur="1000"/>
                                        <p:tgtEl>
                                          <p:spTgt spid="730115">
                                            <p:txEl>
                                              <p:pRg st="7" end="7"/>
                                            </p:txEl>
                                          </p:spTgt>
                                        </p:tgtEl>
                                      </p:cBhvr>
                                    </p:animEffect>
                                    <p:anim calcmode="lin" valueType="num">
                                      <p:cBhvr>
                                        <p:cTn id="57" dur="1000" fill="hold"/>
                                        <p:tgtEl>
                                          <p:spTgt spid="73011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73011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30115">
                                            <p:txEl>
                                              <p:pRg st="8" end="8"/>
                                            </p:txEl>
                                          </p:spTgt>
                                        </p:tgtEl>
                                        <p:attrNameLst>
                                          <p:attrName>style.visibility</p:attrName>
                                        </p:attrNameLst>
                                      </p:cBhvr>
                                      <p:to>
                                        <p:strVal val="visible"/>
                                      </p:to>
                                    </p:set>
                                    <p:animEffect transition="in" filter="fade">
                                      <p:cBhvr>
                                        <p:cTn id="63" dur="1000"/>
                                        <p:tgtEl>
                                          <p:spTgt spid="730115">
                                            <p:txEl>
                                              <p:pRg st="8" end="8"/>
                                            </p:txEl>
                                          </p:spTgt>
                                        </p:tgtEl>
                                      </p:cBhvr>
                                    </p:animEffect>
                                    <p:anim calcmode="lin" valueType="num">
                                      <p:cBhvr>
                                        <p:cTn id="64" dur="1000" fill="hold"/>
                                        <p:tgtEl>
                                          <p:spTgt spid="730115">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73011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30115">
                                            <p:txEl>
                                              <p:pRg st="9" end="9"/>
                                            </p:txEl>
                                          </p:spTgt>
                                        </p:tgtEl>
                                        <p:attrNameLst>
                                          <p:attrName>style.visibility</p:attrName>
                                        </p:attrNameLst>
                                      </p:cBhvr>
                                      <p:to>
                                        <p:strVal val="visible"/>
                                      </p:to>
                                    </p:set>
                                    <p:animEffect transition="in" filter="fade">
                                      <p:cBhvr>
                                        <p:cTn id="70" dur="1000"/>
                                        <p:tgtEl>
                                          <p:spTgt spid="730115">
                                            <p:txEl>
                                              <p:pRg st="9" end="9"/>
                                            </p:txEl>
                                          </p:spTgt>
                                        </p:tgtEl>
                                      </p:cBhvr>
                                    </p:animEffect>
                                    <p:anim calcmode="lin" valueType="num">
                                      <p:cBhvr>
                                        <p:cTn id="71" dur="1000" fill="hold"/>
                                        <p:tgtEl>
                                          <p:spTgt spid="730115">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73011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30115">
                                            <p:txEl>
                                              <p:pRg st="10" end="10"/>
                                            </p:txEl>
                                          </p:spTgt>
                                        </p:tgtEl>
                                        <p:attrNameLst>
                                          <p:attrName>style.visibility</p:attrName>
                                        </p:attrNameLst>
                                      </p:cBhvr>
                                      <p:to>
                                        <p:strVal val="visible"/>
                                      </p:to>
                                    </p:set>
                                    <p:animEffect transition="in" filter="fade">
                                      <p:cBhvr>
                                        <p:cTn id="77" dur="1000"/>
                                        <p:tgtEl>
                                          <p:spTgt spid="730115">
                                            <p:txEl>
                                              <p:pRg st="10" end="10"/>
                                            </p:txEl>
                                          </p:spTgt>
                                        </p:tgtEl>
                                      </p:cBhvr>
                                    </p:animEffect>
                                    <p:anim calcmode="lin" valueType="num">
                                      <p:cBhvr>
                                        <p:cTn id="78" dur="1000" fill="hold"/>
                                        <p:tgtEl>
                                          <p:spTgt spid="730115">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73011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3" name="Rectangle 3"/>
          <p:cNvSpPr>
            <a:spLocks noGrp="1" noChangeArrowheads="1"/>
          </p:cNvSpPr>
          <p:nvPr>
            <p:ph type="body" idx="4294967295"/>
          </p:nvPr>
        </p:nvSpPr>
        <p:spPr>
          <a:xfrm>
            <a:off x="35843" y="123478"/>
            <a:ext cx="6172200" cy="3394075"/>
          </a:xfrm>
        </p:spPr>
        <p:txBody>
          <a:bodyPr/>
          <a:lstStyle/>
          <a:p>
            <a:pPr>
              <a:spcAft>
                <a:spcPct val="20000"/>
              </a:spcAft>
            </a:pPr>
            <a:r>
              <a:rPr lang="zh-CN" altLang="en-US" sz="21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子句集的意义</a:t>
            </a:r>
          </a:p>
          <a:p>
            <a:pPr lvl="1">
              <a:spcAft>
                <a:spcPct val="20000"/>
              </a:spcAft>
              <a:buClr>
                <a:schemeClr val="hlink"/>
              </a:buClr>
              <a:buFont typeface="Wingdings" panose="05000000000000000000" pitchFamily="2" charset="2"/>
              <a:buChar char="ü"/>
            </a:pPr>
            <a:r>
              <a:rPr lang="zh-CN" altLang="en-US" sz="1800" b="1" dirty="0">
                <a:latin typeface="Times New Roman" panose="02020603050405020304" pitchFamily="18" charset="0"/>
                <a:ea typeface="宋体" panose="02010600030101010101" pitchFamily="2" charset="-122"/>
              </a:rPr>
              <a:t>在上述化简过程中，由于在消去存在量词时所用的</a:t>
            </a:r>
            <a:r>
              <a:rPr lang="en-US" altLang="zh-CN" sz="1800" b="1" dirty="0" err="1">
                <a:latin typeface="Times New Roman" panose="02020603050405020304" pitchFamily="18" charset="0"/>
                <a:ea typeface="宋体" panose="02010600030101010101" pitchFamily="2" charset="-122"/>
              </a:rPr>
              <a:t>Skolem</a:t>
            </a:r>
            <a:r>
              <a:rPr lang="zh-CN" altLang="en-US" sz="1800" b="1" dirty="0">
                <a:latin typeface="Times New Roman" panose="02020603050405020304" pitchFamily="18" charset="0"/>
                <a:ea typeface="宋体" panose="02010600030101010101" pitchFamily="2" charset="-122"/>
              </a:rPr>
              <a:t>函数可以不同，因此</a:t>
            </a:r>
            <a:r>
              <a:rPr lang="zh-CN" altLang="en-US" sz="1800" b="1" dirty="0">
                <a:solidFill>
                  <a:srgbClr val="FF0000"/>
                </a:solidFill>
                <a:latin typeface="Times New Roman" panose="02020603050405020304" pitchFamily="18" charset="0"/>
                <a:ea typeface="宋体" panose="02010600030101010101" pitchFamily="2" charset="-122"/>
              </a:rPr>
              <a:t>化简后的标准子句集是不唯一的</a:t>
            </a:r>
            <a:r>
              <a:rPr lang="zh-CN" altLang="en-US" sz="1800" b="1" dirty="0">
                <a:latin typeface="Times New Roman" panose="02020603050405020304" pitchFamily="18" charset="0"/>
                <a:ea typeface="宋体" panose="02010600030101010101" pitchFamily="2" charset="-122"/>
              </a:rPr>
              <a:t>。</a:t>
            </a:r>
          </a:p>
          <a:p>
            <a:pPr lvl="1">
              <a:spcAft>
                <a:spcPct val="20000"/>
              </a:spcAft>
              <a:buClr>
                <a:schemeClr val="hlink"/>
              </a:buClr>
              <a:buFont typeface="Wingdings" panose="05000000000000000000" pitchFamily="2" charset="2"/>
              <a:buChar char="ü"/>
            </a:pPr>
            <a:r>
              <a:rPr lang="zh-CN" altLang="en-US" sz="1800" b="1" dirty="0">
                <a:latin typeface="Times New Roman" panose="02020603050405020304" pitchFamily="18" charset="0"/>
                <a:ea typeface="宋体" panose="02010600030101010101" pitchFamily="2" charset="-122"/>
              </a:rPr>
              <a:t>因此，当原谓词公式为</a:t>
            </a:r>
            <a:r>
              <a:rPr lang="zh-CN" altLang="en-US" sz="1800" b="1" dirty="0">
                <a:solidFill>
                  <a:srgbClr val="FF0000"/>
                </a:solidFill>
                <a:latin typeface="Times New Roman" panose="02020603050405020304" pitchFamily="18" charset="0"/>
                <a:ea typeface="宋体" panose="02010600030101010101" pitchFamily="2" charset="-122"/>
              </a:rPr>
              <a:t>非永假</a:t>
            </a:r>
            <a:r>
              <a:rPr lang="zh-CN" altLang="en-US" sz="1800" b="1" dirty="0">
                <a:latin typeface="Times New Roman" panose="02020603050405020304" pitchFamily="18" charset="0"/>
                <a:ea typeface="宋体" panose="02010600030101010101" pitchFamily="2" charset="-122"/>
              </a:rPr>
              <a:t>时，它与其标准子句集并不等价。但当原谓词公式为永假（或不可满足）时，其标准子句集则一定是永假的，</a:t>
            </a:r>
            <a:r>
              <a:rPr lang="zh-CN" altLang="en-US" sz="1800" b="1" dirty="0">
                <a:solidFill>
                  <a:srgbClr val="FF0000"/>
                </a:solidFill>
                <a:latin typeface="Times New Roman" panose="02020603050405020304" pitchFamily="18" charset="0"/>
                <a:ea typeface="宋体" panose="02010600030101010101" pitchFamily="2" charset="-122"/>
              </a:rPr>
              <a:t>即</a:t>
            </a:r>
            <a:r>
              <a:rPr lang="en-US" altLang="zh-CN" sz="1800" b="1" dirty="0" err="1">
                <a:solidFill>
                  <a:srgbClr val="FF0000"/>
                </a:solidFill>
                <a:latin typeface="Times New Roman" panose="02020603050405020304" pitchFamily="18" charset="0"/>
                <a:ea typeface="宋体" panose="02010600030101010101" pitchFamily="2" charset="-122"/>
              </a:rPr>
              <a:t>Skolem</a:t>
            </a:r>
            <a:r>
              <a:rPr lang="zh-CN" altLang="en-US" sz="1800" b="1" dirty="0">
                <a:solidFill>
                  <a:srgbClr val="FF0000"/>
                </a:solidFill>
                <a:latin typeface="Times New Roman" panose="02020603050405020304" pitchFamily="18" charset="0"/>
                <a:ea typeface="宋体" panose="02010600030101010101" pitchFamily="2" charset="-122"/>
              </a:rPr>
              <a:t>化并不影响原谓词公式的永假性</a:t>
            </a:r>
            <a:r>
              <a:rPr lang="zh-CN" altLang="en-US" sz="1800" b="1" dirty="0">
                <a:latin typeface="Times New Roman" panose="02020603050405020304" pitchFamily="18" charset="0"/>
                <a:ea typeface="宋体" panose="02010600030101010101" pitchFamily="2" charset="-122"/>
              </a:rPr>
              <a:t>。</a:t>
            </a:r>
          </a:p>
          <a:p>
            <a:pPr>
              <a:spcAft>
                <a:spcPct val="20000"/>
              </a:spcAft>
            </a:pPr>
            <a:r>
              <a:rPr lang="zh-CN" altLang="en-US" sz="21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子句集</a:t>
            </a:r>
            <a:r>
              <a:rPr lang="en-US" altLang="zh-CN" sz="21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S</a:t>
            </a:r>
            <a:r>
              <a:rPr lang="zh-CN" altLang="en-US" sz="21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的不可满足性：</a:t>
            </a:r>
            <a:r>
              <a:rPr lang="zh-CN" altLang="en-US" b="1" dirty="0">
                <a:latin typeface="Times New Roman" panose="02020603050405020304" pitchFamily="18" charset="0"/>
                <a:ea typeface="宋体" panose="02010600030101010101" pitchFamily="2" charset="-122"/>
              </a:rPr>
              <a:t>对于</a:t>
            </a:r>
            <a:r>
              <a:rPr lang="zh-CN" altLang="en-US" b="1" dirty="0">
                <a:solidFill>
                  <a:srgbClr val="FF0000"/>
                </a:solidFill>
                <a:latin typeface="Times New Roman" panose="02020603050405020304" pitchFamily="18" charset="0"/>
                <a:ea typeface="宋体" panose="02010600030101010101" pitchFamily="2" charset="-122"/>
              </a:rPr>
              <a:t>任意论域中的任意一个解释</a:t>
            </a:r>
            <a:r>
              <a:rPr lang="zh-CN" altLang="en-US" b="1" dirty="0">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S</a:t>
            </a:r>
            <a:r>
              <a:rPr lang="zh-CN" altLang="en-US" b="1" dirty="0">
                <a:latin typeface="Times New Roman" panose="02020603050405020304" pitchFamily="18" charset="0"/>
                <a:ea typeface="宋体" panose="02010600030101010101" pitchFamily="2" charset="-122"/>
              </a:rPr>
              <a:t>中的子句不能同时取得真值</a:t>
            </a:r>
            <a:r>
              <a:rPr lang="en-US" altLang="zh-CN" b="1" dirty="0">
                <a:latin typeface="Times New Roman" panose="02020603050405020304" pitchFamily="18" charset="0"/>
                <a:ea typeface="宋体" panose="02010600030101010101" pitchFamily="2" charset="-122"/>
              </a:rPr>
              <a:t>T</a:t>
            </a:r>
            <a:r>
              <a:rPr lang="zh-CN" altLang="en-US" b="1" dirty="0">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419208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2163">
                                            <p:txEl>
                                              <p:pRg st="0" end="0"/>
                                            </p:txEl>
                                          </p:spTgt>
                                        </p:tgtEl>
                                        <p:attrNameLst>
                                          <p:attrName>style.visibility</p:attrName>
                                        </p:attrNameLst>
                                      </p:cBhvr>
                                      <p:to>
                                        <p:strVal val="visible"/>
                                      </p:to>
                                    </p:set>
                                    <p:animEffect transition="in" filter="fade">
                                      <p:cBhvr>
                                        <p:cTn id="7" dur="1000"/>
                                        <p:tgtEl>
                                          <p:spTgt spid="732163">
                                            <p:txEl>
                                              <p:pRg st="0" end="0"/>
                                            </p:txEl>
                                          </p:spTgt>
                                        </p:tgtEl>
                                      </p:cBhvr>
                                    </p:animEffect>
                                    <p:anim calcmode="lin" valueType="num">
                                      <p:cBhvr>
                                        <p:cTn id="8" dur="1000" fill="hold"/>
                                        <p:tgtEl>
                                          <p:spTgt spid="7321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321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32163">
                                            <p:txEl>
                                              <p:pRg st="1" end="1"/>
                                            </p:txEl>
                                          </p:spTgt>
                                        </p:tgtEl>
                                        <p:attrNameLst>
                                          <p:attrName>style.visibility</p:attrName>
                                        </p:attrNameLst>
                                      </p:cBhvr>
                                      <p:to>
                                        <p:strVal val="visible"/>
                                      </p:to>
                                    </p:set>
                                    <p:animEffect transition="in" filter="fade">
                                      <p:cBhvr>
                                        <p:cTn id="14" dur="1000"/>
                                        <p:tgtEl>
                                          <p:spTgt spid="732163">
                                            <p:txEl>
                                              <p:pRg st="1" end="1"/>
                                            </p:txEl>
                                          </p:spTgt>
                                        </p:tgtEl>
                                      </p:cBhvr>
                                    </p:animEffect>
                                    <p:anim calcmode="lin" valueType="num">
                                      <p:cBhvr>
                                        <p:cTn id="15" dur="1000" fill="hold"/>
                                        <p:tgtEl>
                                          <p:spTgt spid="7321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321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32163">
                                            <p:txEl>
                                              <p:pRg st="2" end="2"/>
                                            </p:txEl>
                                          </p:spTgt>
                                        </p:tgtEl>
                                        <p:attrNameLst>
                                          <p:attrName>style.visibility</p:attrName>
                                        </p:attrNameLst>
                                      </p:cBhvr>
                                      <p:to>
                                        <p:strVal val="visible"/>
                                      </p:to>
                                    </p:set>
                                    <p:animEffect transition="in" filter="fade">
                                      <p:cBhvr>
                                        <p:cTn id="21" dur="1000"/>
                                        <p:tgtEl>
                                          <p:spTgt spid="732163">
                                            <p:txEl>
                                              <p:pRg st="2" end="2"/>
                                            </p:txEl>
                                          </p:spTgt>
                                        </p:tgtEl>
                                      </p:cBhvr>
                                    </p:animEffect>
                                    <p:anim calcmode="lin" valueType="num">
                                      <p:cBhvr>
                                        <p:cTn id="22" dur="1000" fill="hold"/>
                                        <p:tgtEl>
                                          <p:spTgt spid="7321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321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32163">
                                            <p:txEl>
                                              <p:pRg st="3" end="3"/>
                                            </p:txEl>
                                          </p:spTgt>
                                        </p:tgtEl>
                                        <p:attrNameLst>
                                          <p:attrName>style.visibility</p:attrName>
                                        </p:attrNameLst>
                                      </p:cBhvr>
                                      <p:to>
                                        <p:strVal val="visible"/>
                                      </p:to>
                                    </p:set>
                                    <p:animEffect transition="in" filter="fade">
                                      <p:cBhvr>
                                        <p:cTn id="28" dur="1000"/>
                                        <p:tgtEl>
                                          <p:spTgt spid="732163">
                                            <p:txEl>
                                              <p:pRg st="3" end="3"/>
                                            </p:txEl>
                                          </p:spTgt>
                                        </p:tgtEl>
                                      </p:cBhvr>
                                    </p:animEffect>
                                    <p:anim calcmode="lin" valueType="num">
                                      <p:cBhvr>
                                        <p:cTn id="29" dur="1000" fill="hold"/>
                                        <p:tgtEl>
                                          <p:spTgt spid="7321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3216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7" name="Rectangle 3"/>
          <p:cNvSpPr>
            <a:spLocks noGrp="1" noChangeArrowheads="1"/>
          </p:cNvSpPr>
          <p:nvPr>
            <p:ph type="body" idx="4294967295"/>
          </p:nvPr>
        </p:nvSpPr>
        <p:spPr>
          <a:xfrm>
            <a:off x="116632" y="555526"/>
            <a:ext cx="6172200" cy="3394075"/>
          </a:xfrm>
        </p:spPr>
        <p:txBody>
          <a:bodyPr/>
          <a:lstStyle/>
          <a:p>
            <a:pPr>
              <a:lnSpc>
                <a:spcPct val="110000"/>
              </a:lnSpc>
              <a:spcAft>
                <a:spcPct val="20000"/>
              </a:spcAft>
            </a:pPr>
            <a:r>
              <a:rPr lang="zh-CN" altLang="en-US" sz="2100" b="1" dirty="0">
                <a:solidFill>
                  <a:schemeClr val="tx2"/>
                </a:solidFill>
                <a:effectLst>
                  <a:outerShdw blurRad="38100" dist="38100" dir="2700000" algn="tl">
                    <a:srgbClr val="C0C0C0"/>
                  </a:outerShdw>
                </a:effectLst>
                <a:latin typeface="Times New Roman" panose="02020603050405020304" pitchFamily="18" charset="0"/>
                <a:ea typeface="幼圆" panose="02010509060101010101" pitchFamily="49" charset="-122"/>
              </a:rPr>
              <a:t>定理：</a:t>
            </a:r>
            <a:r>
              <a:rPr lang="zh-CN" altLang="en-US" sz="2100" b="1" dirty="0">
                <a:latin typeface="Times New Roman" panose="02020603050405020304" pitchFamily="18" charset="0"/>
                <a:ea typeface="宋体" panose="02010600030101010101" pitchFamily="2" charset="-122"/>
              </a:rPr>
              <a:t>设有谓词公式</a:t>
            </a:r>
            <a:r>
              <a:rPr lang="en-US" altLang="zh-CN" sz="2100" b="1" dirty="0">
                <a:solidFill>
                  <a:srgbClr val="006600"/>
                </a:solidFill>
                <a:latin typeface="Times New Roman" panose="02020603050405020304" pitchFamily="18" charset="0"/>
                <a:ea typeface="宋体" panose="02010600030101010101" pitchFamily="2" charset="-122"/>
              </a:rPr>
              <a:t>F</a:t>
            </a:r>
            <a:r>
              <a:rPr lang="zh-CN" altLang="en-US" sz="2100" b="1" dirty="0">
                <a:latin typeface="Times New Roman" panose="02020603050405020304" pitchFamily="18" charset="0"/>
                <a:ea typeface="宋体" panose="02010600030101010101" pitchFamily="2" charset="-122"/>
              </a:rPr>
              <a:t>，其子句集为</a:t>
            </a:r>
            <a:r>
              <a:rPr lang="en-US" altLang="zh-CN" sz="2100" b="1" dirty="0">
                <a:solidFill>
                  <a:srgbClr val="006600"/>
                </a:solidFill>
                <a:latin typeface="Times New Roman" panose="02020603050405020304" pitchFamily="18" charset="0"/>
                <a:ea typeface="宋体" panose="02010600030101010101" pitchFamily="2" charset="-122"/>
              </a:rPr>
              <a:t>S</a:t>
            </a:r>
            <a:r>
              <a:rPr lang="zh-CN" altLang="en-US" sz="2100" b="1" dirty="0">
                <a:latin typeface="Times New Roman" panose="02020603050405020304" pitchFamily="18" charset="0"/>
                <a:ea typeface="宋体" panose="02010600030101010101" pitchFamily="2" charset="-122"/>
              </a:rPr>
              <a:t>，则</a:t>
            </a:r>
            <a:r>
              <a:rPr lang="en-US" altLang="zh-CN" sz="2100" b="1" dirty="0">
                <a:solidFill>
                  <a:srgbClr val="FF0000"/>
                </a:solidFill>
                <a:latin typeface="Times New Roman" panose="02020603050405020304" pitchFamily="18" charset="0"/>
                <a:ea typeface="宋体" panose="02010600030101010101" pitchFamily="2" charset="-122"/>
              </a:rPr>
              <a:t>F</a:t>
            </a:r>
            <a:r>
              <a:rPr lang="zh-CN" altLang="en-US" sz="2100" b="1" dirty="0">
                <a:solidFill>
                  <a:srgbClr val="FF0000"/>
                </a:solidFill>
                <a:latin typeface="Times New Roman" panose="02020603050405020304" pitchFamily="18" charset="0"/>
                <a:ea typeface="宋体" panose="02010600030101010101" pitchFamily="2" charset="-122"/>
              </a:rPr>
              <a:t>不可满足的充要条件是</a:t>
            </a:r>
            <a:r>
              <a:rPr lang="en-US" altLang="zh-CN" sz="2100" b="1" dirty="0">
                <a:solidFill>
                  <a:srgbClr val="FF0000"/>
                </a:solidFill>
                <a:latin typeface="Times New Roman" panose="02020603050405020304" pitchFamily="18" charset="0"/>
                <a:ea typeface="宋体" panose="02010600030101010101" pitchFamily="2" charset="-122"/>
              </a:rPr>
              <a:t>S</a:t>
            </a:r>
            <a:r>
              <a:rPr lang="zh-CN" altLang="en-US" sz="2100" b="1" dirty="0">
                <a:solidFill>
                  <a:srgbClr val="FF0000"/>
                </a:solidFill>
                <a:latin typeface="Times New Roman" panose="02020603050405020304" pitchFamily="18" charset="0"/>
                <a:ea typeface="宋体" panose="02010600030101010101" pitchFamily="2" charset="-122"/>
              </a:rPr>
              <a:t>不可满足</a:t>
            </a:r>
            <a:r>
              <a:rPr lang="zh-CN" altLang="en-US" sz="2100" b="1" dirty="0">
                <a:latin typeface="Times New Roman" panose="02020603050405020304" pitchFamily="18" charset="0"/>
                <a:ea typeface="宋体" panose="02010600030101010101" pitchFamily="2" charset="-122"/>
              </a:rPr>
              <a:t>。</a:t>
            </a:r>
          </a:p>
          <a:p>
            <a:pPr lvl="1">
              <a:lnSpc>
                <a:spcPct val="110000"/>
              </a:lnSpc>
              <a:spcAft>
                <a:spcPct val="20000"/>
              </a:spcAft>
              <a:buClr>
                <a:schemeClr val="hlink"/>
              </a:buClr>
              <a:buFont typeface="Wingdings" panose="05000000000000000000" pitchFamily="2" charset="2"/>
              <a:buChar char="ü"/>
            </a:pPr>
            <a:r>
              <a:rPr lang="zh-CN" altLang="en-US" sz="1800" b="1" dirty="0">
                <a:latin typeface="Times New Roman" panose="02020603050405020304" pitchFamily="18" charset="0"/>
                <a:ea typeface="宋体" panose="02010600030101010101" pitchFamily="2" charset="-122"/>
              </a:rPr>
              <a:t>由此定理可知，要证明一个谓词公式是不可满足的，只要证明其相应的标准子句集是不可满足的就可以了。</a:t>
            </a:r>
          </a:p>
          <a:p>
            <a:pPr lvl="1">
              <a:lnSpc>
                <a:spcPct val="110000"/>
              </a:lnSpc>
              <a:spcAft>
                <a:spcPct val="20000"/>
              </a:spcAft>
              <a:buClr>
                <a:schemeClr val="hlink"/>
              </a:buClr>
              <a:buFont typeface="Wingdings" panose="05000000000000000000" pitchFamily="2" charset="2"/>
              <a:buChar char="ü"/>
            </a:pPr>
            <a:r>
              <a:rPr lang="zh-CN" altLang="en-US" sz="1800" b="1" dirty="0">
                <a:ea typeface="宋体" panose="02010600030101010101" pitchFamily="2" charset="-122"/>
              </a:rPr>
              <a:t>由于子句集中的子句之间是合取关系，子句集中只要有一个子句为不可满足，则整个子句集就是不可满足的。</a:t>
            </a:r>
          </a:p>
          <a:p>
            <a:pPr lvl="1">
              <a:lnSpc>
                <a:spcPct val="110000"/>
              </a:lnSpc>
              <a:spcAft>
                <a:spcPct val="20000"/>
              </a:spcAft>
              <a:buClr>
                <a:schemeClr val="hlink"/>
              </a:buClr>
              <a:buFont typeface="Wingdings" panose="05000000000000000000" pitchFamily="2" charset="2"/>
              <a:buChar char="ü"/>
            </a:pPr>
            <a:r>
              <a:rPr lang="zh-CN" altLang="en-US" sz="1800" b="1" dirty="0">
                <a:ea typeface="宋体" panose="02010600030101010101" pitchFamily="2" charset="-122"/>
              </a:rPr>
              <a:t>空子句是不可满足的。因此，一个子句集中如果包含有空子句，则此子句集就一定是不可满足的。</a:t>
            </a:r>
          </a:p>
          <a:p>
            <a:pPr lvl="1">
              <a:lnSpc>
                <a:spcPct val="110000"/>
              </a:lnSpc>
              <a:spcAft>
                <a:spcPct val="20000"/>
              </a:spcAft>
              <a:buClr>
                <a:schemeClr val="hlink"/>
              </a:buClr>
              <a:buFont typeface="Wingdings" panose="05000000000000000000" pitchFamily="2" charset="2"/>
              <a:buChar char="ü"/>
            </a:pPr>
            <a:r>
              <a:rPr lang="zh-CN" altLang="en-US" sz="1800" b="1" dirty="0">
                <a:ea typeface="宋体" panose="02010600030101010101" pitchFamily="2" charset="-122"/>
              </a:rPr>
              <a:t>这个结论是</a:t>
            </a:r>
            <a:r>
              <a:rPr lang="zh-CN" altLang="en-US" sz="1800" b="1" dirty="0">
                <a:solidFill>
                  <a:srgbClr val="FF0000"/>
                </a:solidFill>
                <a:ea typeface="宋体" panose="02010600030101010101" pitchFamily="2" charset="-122"/>
              </a:rPr>
              <a:t>鲁滨逊归结原理的主要依据。</a:t>
            </a:r>
          </a:p>
        </p:txBody>
      </p:sp>
    </p:spTree>
    <p:extLst>
      <p:ext uri="{BB962C8B-B14F-4D97-AF65-F5344CB8AC3E}">
        <p14:creationId xmlns:p14="http://schemas.microsoft.com/office/powerpoint/2010/main" val="46158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3187">
                                            <p:txEl>
                                              <p:pRg st="0" end="0"/>
                                            </p:txEl>
                                          </p:spTgt>
                                        </p:tgtEl>
                                        <p:attrNameLst>
                                          <p:attrName>style.visibility</p:attrName>
                                        </p:attrNameLst>
                                      </p:cBhvr>
                                      <p:to>
                                        <p:strVal val="visible"/>
                                      </p:to>
                                    </p:set>
                                    <p:anim calcmode="lin" valueType="num">
                                      <p:cBhvr additive="base">
                                        <p:cTn id="7" dur="500" fill="hold"/>
                                        <p:tgtEl>
                                          <p:spTgt spid="7331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31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3187">
                                            <p:txEl>
                                              <p:pRg st="1" end="1"/>
                                            </p:txEl>
                                          </p:spTgt>
                                        </p:tgtEl>
                                        <p:attrNameLst>
                                          <p:attrName>style.visibility</p:attrName>
                                        </p:attrNameLst>
                                      </p:cBhvr>
                                      <p:to>
                                        <p:strVal val="visible"/>
                                      </p:to>
                                    </p:set>
                                    <p:anim calcmode="lin" valueType="num">
                                      <p:cBhvr additive="base">
                                        <p:cTn id="13" dur="500" fill="hold"/>
                                        <p:tgtEl>
                                          <p:spTgt spid="7331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31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33187">
                                            <p:txEl>
                                              <p:pRg st="2" end="2"/>
                                            </p:txEl>
                                          </p:spTgt>
                                        </p:tgtEl>
                                        <p:attrNameLst>
                                          <p:attrName>style.visibility</p:attrName>
                                        </p:attrNameLst>
                                      </p:cBhvr>
                                      <p:to>
                                        <p:strVal val="visible"/>
                                      </p:to>
                                    </p:set>
                                    <p:anim calcmode="lin" valueType="num">
                                      <p:cBhvr additive="base">
                                        <p:cTn id="19" dur="500" fill="hold"/>
                                        <p:tgtEl>
                                          <p:spTgt spid="7331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31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3187">
                                            <p:txEl>
                                              <p:pRg st="3" end="3"/>
                                            </p:txEl>
                                          </p:spTgt>
                                        </p:tgtEl>
                                        <p:attrNameLst>
                                          <p:attrName>style.visibility</p:attrName>
                                        </p:attrNameLst>
                                      </p:cBhvr>
                                      <p:to>
                                        <p:strVal val="visible"/>
                                      </p:to>
                                    </p:set>
                                    <p:anim calcmode="lin" valueType="num">
                                      <p:cBhvr additive="base">
                                        <p:cTn id="25" dur="500" fill="hold"/>
                                        <p:tgtEl>
                                          <p:spTgt spid="7331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31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33187">
                                            <p:txEl>
                                              <p:pRg st="4" end="4"/>
                                            </p:txEl>
                                          </p:spTgt>
                                        </p:tgtEl>
                                        <p:attrNameLst>
                                          <p:attrName>style.visibility</p:attrName>
                                        </p:attrNameLst>
                                      </p:cBhvr>
                                      <p:to>
                                        <p:strVal val="visible"/>
                                      </p:to>
                                    </p:set>
                                    <p:anim calcmode="lin" valueType="num">
                                      <p:cBhvr additive="base">
                                        <p:cTn id="31" dur="500" fill="hold"/>
                                        <p:tgtEl>
                                          <p:spTgt spid="7331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318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43408" y="267494"/>
            <a:ext cx="684076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20000"/>
              </a:lnSpc>
              <a:spcBef>
                <a:spcPts val="0"/>
              </a:spcBef>
              <a:spcAft>
                <a:spcPct val="15000"/>
              </a:spcAft>
              <a:buClr>
                <a:schemeClr val="hlink"/>
              </a:buClr>
              <a:buFont typeface="Wingdings" panose="05000000000000000000" pitchFamily="2" charset="2"/>
              <a:buChar char="ü"/>
            </a:pPr>
            <a:r>
              <a:rPr lang="zh-CN" altLang="en-US" sz="2000" b="1" dirty="0">
                <a:latin typeface="Times New Roman" panose="02020603050405020304" pitchFamily="18" charset="0"/>
                <a:ea typeface="宋体" panose="02010600030101010101" pitchFamily="2" charset="-122"/>
              </a:rPr>
              <a:t>必须指出，一个句子内的文字可含有变量，但这些变量总是被理解为全称量词量化了的变量。</a:t>
            </a:r>
            <a:endParaRPr lang="en-US" altLang="zh-CN" sz="2000" b="1" dirty="0">
              <a:latin typeface="Times New Roman" panose="02020603050405020304" pitchFamily="18" charset="0"/>
              <a:ea typeface="宋体" panose="02010600030101010101" pitchFamily="2" charset="-122"/>
            </a:endParaRPr>
          </a:p>
          <a:p>
            <a:pPr lvl="1">
              <a:lnSpc>
                <a:spcPct val="120000"/>
              </a:lnSpc>
              <a:spcBef>
                <a:spcPts val="0"/>
              </a:spcBef>
              <a:spcAft>
                <a:spcPct val="15000"/>
              </a:spcAft>
              <a:buClr>
                <a:schemeClr val="hlink"/>
              </a:buClr>
              <a:buFont typeface="Wingdings" panose="05000000000000000000" pitchFamily="2" charset="2"/>
              <a:buChar char="ü"/>
            </a:pPr>
            <a:r>
              <a:rPr lang="zh-CN" altLang="en-US" sz="2000" b="1" dirty="0">
                <a:latin typeface="Times New Roman" panose="02020603050405020304" pitchFamily="18" charset="0"/>
                <a:ea typeface="宋体" panose="02010600030101010101" pitchFamily="2" charset="-122"/>
              </a:rPr>
              <a:t>如果一个表达式中的变量被不含变量的项所置换，则得到成为文字基例的结果</a:t>
            </a:r>
            <a:r>
              <a:rPr lang="zh-CN" altLang="en-US" sz="2000" b="1" dirty="0" smtClean="0">
                <a:latin typeface="Times New Roman" panose="02020603050405020304" pitchFamily="18" charset="0"/>
                <a:ea typeface="宋体" panose="02010600030101010101" pitchFamily="2" charset="-122"/>
              </a:rPr>
              <a:t>。</a:t>
            </a:r>
            <a:endParaRPr lang="en-US" altLang="zh-CN" sz="2000" b="1" dirty="0" smtClean="0">
              <a:latin typeface="Times New Roman" panose="02020603050405020304" pitchFamily="18" charset="0"/>
              <a:ea typeface="宋体" panose="02010600030101010101" pitchFamily="2" charset="-122"/>
            </a:endParaRPr>
          </a:p>
          <a:p>
            <a:pPr marL="342900" lvl="1" indent="0">
              <a:lnSpc>
                <a:spcPct val="120000"/>
              </a:lnSpc>
              <a:spcBef>
                <a:spcPts val="0"/>
              </a:spcBef>
              <a:spcAft>
                <a:spcPct val="15000"/>
              </a:spcAft>
              <a:buClr>
                <a:schemeClr val="hlink"/>
              </a:buClr>
              <a:buNone/>
            </a:pPr>
            <a:r>
              <a:rPr lang="en-US" altLang="zh-CN" sz="2000" b="1" dirty="0">
                <a:solidFill>
                  <a:srgbClr val="92D050"/>
                </a:solidFill>
                <a:latin typeface="Times New Roman" panose="02020603050405020304" pitchFamily="18" charset="0"/>
                <a:ea typeface="宋体" panose="02010600030101010101" pitchFamily="2" charset="-122"/>
              </a:rPr>
              <a:t> </a:t>
            </a:r>
            <a:r>
              <a:rPr lang="en-US" altLang="zh-CN" sz="2000" b="1" dirty="0" smtClean="0">
                <a:solidFill>
                  <a:srgbClr val="92D050"/>
                </a:solidFill>
                <a:latin typeface="Times New Roman" panose="02020603050405020304" pitchFamily="18" charset="0"/>
                <a:ea typeface="宋体" panose="02010600030101010101" pitchFamily="2" charset="-122"/>
              </a:rPr>
              <a:t>   </a:t>
            </a:r>
            <a:r>
              <a:rPr lang="zh-CN" altLang="en-US" sz="2000" b="1" dirty="0" smtClean="0">
                <a:solidFill>
                  <a:srgbClr val="92D050"/>
                </a:solidFill>
                <a:latin typeface="Times New Roman" panose="02020603050405020304" pitchFamily="18" charset="0"/>
                <a:ea typeface="宋体" panose="02010600030101010101" pitchFamily="2" charset="-122"/>
              </a:rPr>
              <a:t>例子：</a:t>
            </a:r>
            <a:r>
              <a:rPr lang="en-US" altLang="zh-CN" sz="2000" b="1" dirty="0" smtClean="0">
                <a:solidFill>
                  <a:srgbClr val="92D050"/>
                </a:solidFill>
                <a:latin typeface="Times New Roman" panose="02020603050405020304" pitchFamily="18" charset="0"/>
                <a:ea typeface="宋体" panose="02010600030101010101" pitchFamily="2" charset="-122"/>
              </a:rPr>
              <a:t>Q[</a:t>
            </a:r>
            <a:r>
              <a:rPr lang="en-US" altLang="zh-CN" sz="2000" b="1" dirty="0" err="1" smtClean="0">
                <a:solidFill>
                  <a:srgbClr val="92D050"/>
                </a:solidFill>
                <a:latin typeface="Times New Roman" panose="02020603050405020304" pitchFamily="18" charset="0"/>
                <a:ea typeface="宋体" panose="02010600030101010101" pitchFamily="2" charset="-122"/>
              </a:rPr>
              <a:t>A,f</a:t>
            </a:r>
            <a:r>
              <a:rPr lang="en-US" altLang="zh-CN" sz="2000" b="1" dirty="0" smtClean="0">
                <a:solidFill>
                  <a:srgbClr val="92D050"/>
                </a:solidFill>
                <a:latin typeface="Times New Roman" panose="02020603050405020304" pitchFamily="18" charset="0"/>
                <a:ea typeface="宋体" panose="02010600030101010101" pitchFamily="2" charset="-122"/>
              </a:rPr>
              <a:t>(g(B))]</a:t>
            </a:r>
            <a:r>
              <a:rPr lang="zh-CN" altLang="en-US" sz="2000" b="1" dirty="0" smtClean="0">
                <a:solidFill>
                  <a:srgbClr val="92D050"/>
                </a:solidFill>
                <a:latin typeface="Times New Roman" panose="02020603050405020304" pitchFamily="18" charset="0"/>
                <a:ea typeface="宋体" panose="02010600030101010101" pitchFamily="2" charset="-122"/>
              </a:rPr>
              <a:t>就是</a:t>
            </a:r>
            <a:r>
              <a:rPr lang="en-US" altLang="zh-CN" sz="2000" b="1" dirty="0" smtClean="0">
                <a:solidFill>
                  <a:srgbClr val="92D050"/>
                </a:solidFill>
                <a:latin typeface="Times New Roman" panose="02020603050405020304" pitchFamily="18" charset="0"/>
                <a:ea typeface="宋体" panose="02010600030101010101" pitchFamily="2" charset="-122"/>
              </a:rPr>
              <a:t>Q(</a:t>
            </a:r>
            <a:r>
              <a:rPr lang="en-US" altLang="zh-CN" sz="2000" b="1" dirty="0" err="1" smtClean="0">
                <a:solidFill>
                  <a:srgbClr val="92D050"/>
                </a:solidFill>
                <a:latin typeface="Times New Roman" panose="02020603050405020304" pitchFamily="18" charset="0"/>
                <a:ea typeface="宋体" panose="02010600030101010101" pitchFamily="2" charset="-122"/>
              </a:rPr>
              <a:t>x,y</a:t>
            </a:r>
            <a:r>
              <a:rPr lang="en-US" altLang="zh-CN" sz="2000" b="1" dirty="0" smtClean="0">
                <a:solidFill>
                  <a:srgbClr val="92D050"/>
                </a:solidFill>
                <a:latin typeface="Times New Roman" panose="02020603050405020304" pitchFamily="18" charset="0"/>
                <a:ea typeface="宋体" panose="02010600030101010101" pitchFamily="2" charset="-122"/>
              </a:rPr>
              <a:t>)</a:t>
            </a:r>
            <a:r>
              <a:rPr lang="zh-CN" altLang="en-US" sz="2000" b="1" dirty="0" smtClean="0">
                <a:solidFill>
                  <a:srgbClr val="92D050"/>
                </a:solidFill>
                <a:latin typeface="Times New Roman" panose="02020603050405020304" pitchFamily="18" charset="0"/>
                <a:ea typeface="宋体" panose="02010600030101010101" pitchFamily="2" charset="-122"/>
              </a:rPr>
              <a:t>的一个基例。</a:t>
            </a:r>
            <a:endParaRPr lang="en-US" altLang="zh-CN" sz="2000" b="1" dirty="0">
              <a:solidFill>
                <a:srgbClr val="92D050"/>
              </a:solidFill>
              <a:latin typeface="Times New Roman" panose="02020603050405020304" pitchFamily="18" charset="0"/>
              <a:ea typeface="宋体" panose="02010600030101010101" pitchFamily="2" charset="-122"/>
            </a:endParaRPr>
          </a:p>
          <a:p>
            <a:pPr lvl="1">
              <a:lnSpc>
                <a:spcPct val="120000"/>
              </a:lnSpc>
              <a:spcBef>
                <a:spcPts val="0"/>
              </a:spcBef>
              <a:spcAft>
                <a:spcPct val="15000"/>
              </a:spcAft>
              <a:buClr>
                <a:schemeClr val="hlink"/>
              </a:buClr>
              <a:buFont typeface="Wingdings" panose="05000000000000000000" pitchFamily="2" charset="2"/>
              <a:buChar char="ü"/>
            </a:pPr>
            <a:r>
              <a:rPr lang="zh-CN" altLang="en-US" sz="2000" b="1" dirty="0">
                <a:latin typeface="Times New Roman" panose="02020603050405020304" pitchFamily="18" charset="0"/>
                <a:ea typeface="宋体" panose="02010600030101010101" pitchFamily="2" charset="-122"/>
              </a:rPr>
              <a:t>在定理证明系统中，消解作为推理规则使用时，希望从公式集来证明某个定理，首先就要把公式集化为子句集。可以证明，如果公式</a:t>
            </a:r>
            <a:r>
              <a:rPr lang="en-US" altLang="zh-CN" sz="2000" b="1" dirty="0">
                <a:latin typeface="Times New Roman" panose="02020603050405020304" pitchFamily="18" charset="0"/>
                <a:ea typeface="宋体" panose="02010600030101010101" pitchFamily="2" charset="-122"/>
              </a:rPr>
              <a:t>X</a:t>
            </a:r>
            <a:r>
              <a:rPr lang="zh-CN" altLang="en-US" sz="2000" b="1" dirty="0">
                <a:latin typeface="Times New Roman" panose="02020603050405020304" pitchFamily="18" charset="0"/>
                <a:ea typeface="宋体" panose="02010600030101010101" pitchFamily="2" charset="-122"/>
              </a:rPr>
              <a:t>在逻辑上遵循公式集</a:t>
            </a:r>
            <a:r>
              <a:rPr lang="en-US" altLang="zh-CN" sz="2000" b="1" dirty="0">
                <a:latin typeface="Times New Roman" panose="02020603050405020304" pitchFamily="18" charset="0"/>
                <a:ea typeface="宋体" panose="02010600030101010101" pitchFamily="2" charset="-122"/>
              </a:rPr>
              <a:t>S</a:t>
            </a:r>
            <a:r>
              <a:rPr lang="zh-CN" altLang="en-US" sz="2000" b="1" dirty="0">
                <a:latin typeface="Times New Roman" panose="02020603050405020304" pitchFamily="18" charset="0"/>
                <a:ea typeface="宋体" panose="02010600030101010101" pitchFamily="2" charset="-122"/>
              </a:rPr>
              <a:t>，那么</a:t>
            </a:r>
            <a:r>
              <a:rPr lang="en-US" altLang="zh-CN" sz="2000" b="1" dirty="0">
                <a:latin typeface="Times New Roman" panose="02020603050405020304" pitchFamily="18" charset="0"/>
                <a:ea typeface="宋体" panose="02010600030101010101" pitchFamily="2" charset="-122"/>
              </a:rPr>
              <a:t>X</a:t>
            </a:r>
            <a:r>
              <a:rPr lang="zh-CN" altLang="en-US" sz="2000" b="1" dirty="0">
                <a:latin typeface="Times New Roman" panose="02020603050405020304" pitchFamily="18" charset="0"/>
                <a:ea typeface="宋体" panose="02010600030101010101" pitchFamily="2" charset="-122"/>
              </a:rPr>
              <a:t>在逻辑上也遵循由</a:t>
            </a:r>
            <a:r>
              <a:rPr lang="en-US" altLang="zh-CN" sz="2000" b="1" dirty="0">
                <a:latin typeface="Times New Roman" panose="02020603050405020304" pitchFamily="18" charset="0"/>
                <a:ea typeface="宋体" panose="02010600030101010101" pitchFamily="2" charset="-122"/>
              </a:rPr>
              <a:t>S</a:t>
            </a:r>
            <a:r>
              <a:rPr lang="zh-CN" altLang="en-US" sz="2000" b="1" dirty="0">
                <a:latin typeface="Times New Roman" panose="02020603050405020304" pitchFamily="18" charset="0"/>
                <a:ea typeface="宋体" panose="02010600030101010101" pitchFamily="2" charset="-122"/>
              </a:rPr>
              <a:t>的公式变换成的子句集。因此，子句是表示公式的一个完善的一般形式。</a:t>
            </a:r>
          </a:p>
        </p:txBody>
      </p:sp>
    </p:spTree>
    <p:extLst>
      <p:ext uri="{BB962C8B-B14F-4D97-AF65-F5344CB8AC3E}">
        <p14:creationId xmlns:p14="http://schemas.microsoft.com/office/powerpoint/2010/main" val="199689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16703" y="0"/>
            <a:ext cx="3933056" cy="411510"/>
          </a:xfrm>
        </p:spPr>
        <p:txBody>
          <a:bodyPr/>
          <a:lstStyle/>
          <a:p>
            <a:pPr eaLnBrk="1" hangingPunct="1"/>
            <a:r>
              <a:rPr lang="zh-CN" altLang="en-US" sz="2400" b="1" dirty="0" smtClean="0">
                <a:solidFill>
                  <a:srgbClr val="0000FF"/>
                </a:solidFill>
              </a:rPr>
              <a:t>机器真的能够自动推理吗？</a:t>
            </a:r>
            <a:endParaRPr lang="zh-CN" altLang="en-US" sz="2400" dirty="0" smtClean="0"/>
          </a:p>
        </p:txBody>
      </p:sp>
      <p:sp>
        <p:nvSpPr>
          <p:cNvPr id="12291" name="Rectangle 3"/>
          <p:cNvSpPr>
            <a:spLocks noGrp="1" noChangeArrowheads="1"/>
          </p:cNvSpPr>
          <p:nvPr>
            <p:ph type="body" idx="4294967295"/>
          </p:nvPr>
        </p:nvSpPr>
        <p:spPr>
          <a:xfrm>
            <a:off x="-16703" y="411510"/>
            <a:ext cx="6527007" cy="4011612"/>
          </a:xfrm>
        </p:spPr>
        <p:txBody>
          <a:bodyPr/>
          <a:lstStyle/>
          <a:p>
            <a:pPr marL="400050" indent="-400050" eaLnBrk="1" hangingPunct="1">
              <a:spcBef>
                <a:spcPts val="0"/>
              </a:spcBef>
            </a:pPr>
            <a:r>
              <a:rPr lang="zh-CN" altLang="en-US" sz="2000" dirty="0" smtClean="0"/>
              <a:t>爱因斯坦谜题</a:t>
            </a:r>
            <a:r>
              <a:rPr lang="en-US" altLang="zh-CN" sz="2000" dirty="0" smtClean="0"/>
              <a:t>---5</a:t>
            </a:r>
            <a:r>
              <a:rPr lang="zh-CN" altLang="en-US" sz="2000" dirty="0"/>
              <a:t>个房间问题</a:t>
            </a:r>
          </a:p>
          <a:p>
            <a:pPr marL="685800" lvl="1" indent="-342900" eaLnBrk="1" hangingPunct="1">
              <a:spcBef>
                <a:spcPts val="0"/>
              </a:spcBef>
            </a:pPr>
            <a:r>
              <a:rPr lang="zh-CN" altLang="en-US" sz="1800" dirty="0"/>
              <a:t>有</a:t>
            </a:r>
            <a:r>
              <a:rPr lang="en-US" altLang="zh-CN" sz="1800" dirty="0"/>
              <a:t>5</a:t>
            </a:r>
            <a:r>
              <a:rPr lang="zh-CN" altLang="en-US" sz="1800" dirty="0"/>
              <a:t>间不同颜色的房间，每间住个不同国籍的人，每人有自己喜欢的饮料、香烟和宠物。已知信息：</a:t>
            </a:r>
          </a:p>
          <a:p>
            <a:pPr marL="971550" lvl="2" indent="-285750" eaLnBrk="1" hangingPunct="1">
              <a:spcBef>
                <a:spcPts val="0"/>
              </a:spcBef>
              <a:buFontTx/>
              <a:buAutoNum type="arabicPeriod"/>
            </a:pPr>
            <a:r>
              <a:rPr lang="zh-CN" altLang="en-US" sz="1600" dirty="0"/>
              <a:t>英国人在红房间中</a:t>
            </a:r>
          </a:p>
          <a:p>
            <a:pPr marL="971550" lvl="2" indent="-285750" eaLnBrk="1" hangingPunct="1">
              <a:spcBef>
                <a:spcPts val="0"/>
              </a:spcBef>
              <a:buFontTx/>
              <a:buAutoNum type="arabicPeriod"/>
            </a:pPr>
            <a:r>
              <a:rPr lang="zh-CN" altLang="en-US" sz="1600" dirty="0"/>
              <a:t>瑞典人养了一条</a:t>
            </a:r>
            <a:r>
              <a:rPr lang="zh-CN" altLang="en-US" sz="1600" dirty="0" smtClean="0"/>
              <a:t>狗</a:t>
            </a:r>
            <a:endParaRPr lang="en-US" altLang="zh-CN" sz="1600" dirty="0" smtClean="0"/>
          </a:p>
          <a:p>
            <a:pPr marL="971550" lvl="2" indent="-285750" eaLnBrk="1" hangingPunct="1">
              <a:spcBef>
                <a:spcPts val="0"/>
              </a:spcBef>
              <a:buFontTx/>
              <a:buAutoNum type="arabicPeriod"/>
            </a:pPr>
            <a:r>
              <a:rPr lang="zh-CN" altLang="en-US" sz="1600" dirty="0" smtClean="0"/>
              <a:t>丹麦</a:t>
            </a:r>
            <a:r>
              <a:rPr lang="zh-CN" altLang="en-US" sz="1600" dirty="0"/>
              <a:t>人</a:t>
            </a:r>
            <a:r>
              <a:rPr lang="zh-CN" altLang="en-US" sz="1600" dirty="0" smtClean="0"/>
              <a:t>喝茶</a:t>
            </a:r>
            <a:endParaRPr lang="en-US" altLang="zh-CN" sz="1600" dirty="0" smtClean="0"/>
          </a:p>
          <a:p>
            <a:pPr marL="971550" lvl="2" indent="-285750" eaLnBrk="1" hangingPunct="1">
              <a:spcBef>
                <a:spcPts val="0"/>
              </a:spcBef>
              <a:buFontTx/>
              <a:buAutoNum type="arabicPeriod"/>
            </a:pPr>
            <a:r>
              <a:rPr lang="zh-CN" altLang="en-US" sz="1600" dirty="0" smtClean="0"/>
              <a:t>绿</a:t>
            </a:r>
            <a:r>
              <a:rPr lang="zh-CN" altLang="en-US" sz="1600" dirty="0"/>
              <a:t>房子在白房子的</a:t>
            </a:r>
            <a:r>
              <a:rPr lang="zh-CN" altLang="en-US" sz="1600" dirty="0" smtClean="0"/>
              <a:t>左边</a:t>
            </a:r>
            <a:endParaRPr lang="en-US" altLang="zh-CN" sz="1600" dirty="0" smtClean="0"/>
          </a:p>
          <a:p>
            <a:pPr marL="971550" lvl="2" indent="-285750" eaLnBrk="1" hangingPunct="1">
              <a:spcBef>
                <a:spcPts val="0"/>
              </a:spcBef>
              <a:buFontTx/>
              <a:buAutoNum type="arabicPeriod"/>
            </a:pPr>
            <a:r>
              <a:rPr lang="zh-CN" altLang="en-US" sz="1600" dirty="0" smtClean="0"/>
              <a:t>绿</a:t>
            </a:r>
            <a:r>
              <a:rPr lang="zh-CN" altLang="en-US" sz="1600" dirty="0"/>
              <a:t>房子主人喝</a:t>
            </a:r>
            <a:r>
              <a:rPr lang="zh-CN" altLang="en-US" sz="1600" dirty="0" smtClean="0"/>
              <a:t>咖啡</a:t>
            </a:r>
            <a:endParaRPr lang="en-US" altLang="zh-CN" sz="1600" dirty="0" smtClean="0"/>
          </a:p>
          <a:p>
            <a:pPr marL="971550" lvl="2" indent="-285750" eaLnBrk="1" hangingPunct="1">
              <a:spcBef>
                <a:spcPts val="0"/>
              </a:spcBef>
              <a:buFontTx/>
              <a:buAutoNum type="arabicPeriod"/>
            </a:pPr>
            <a:r>
              <a:rPr lang="zh-CN" altLang="en-US" sz="1600" dirty="0" smtClean="0"/>
              <a:t>抽</a:t>
            </a:r>
            <a:r>
              <a:rPr lang="en-US" altLang="zh-CN" sz="1600" dirty="0" err="1"/>
              <a:t>pallmall</a:t>
            </a:r>
            <a:r>
              <a:rPr lang="zh-CN" altLang="en-US" sz="1600" dirty="0"/>
              <a:t>烟的人养了一只</a:t>
            </a:r>
            <a:r>
              <a:rPr lang="zh-CN" altLang="en-US" sz="1600" dirty="0" smtClean="0"/>
              <a:t>鸟</a:t>
            </a:r>
            <a:endParaRPr lang="en-US" altLang="zh-CN" sz="1600" dirty="0" smtClean="0"/>
          </a:p>
          <a:p>
            <a:pPr marL="971550" lvl="2" indent="-285750" eaLnBrk="1" hangingPunct="1">
              <a:spcBef>
                <a:spcPts val="0"/>
              </a:spcBef>
              <a:buFontTx/>
              <a:buAutoNum type="arabicPeriod"/>
            </a:pPr>
            <a:r>
              <a:rPr lang="zh-CN" altLang="en-US" sz="1600" dirty="0" smtClean="0"/>
              <a:t>黄</a:t>
            </a:r>
            <a:r>
              <a:rPr lang="zh-CN" altLang="en-US" sz="1600" dirty="0"/>
              <a:t>房子主人抽</a:t>
            </a:r>
            <a:r>
              <a:rPr lang="en-US" altLang="zh-CN" sz="1600" dirty="0" err="1"/>
              <a:t>dunhill</a:t>
            </a:r>
            <a:r>
              <a:rPr lang="zh-CN" altLang="en-US" sz="1600" dirty="0" smtClean="0"/>
              <a:t>烟</a:t>
            </a:r>
            <a:endParaRPr lang="en-US" altLang="zh-CN" sz="1600" dirty="0" smtClean="0"/>
          </a:p>
          <a:p>
            <a:pPr marL="971550" lvl="2" indent="-285750" eaLnBrk="1" hangingPunct="1">
              <a:spcBef>
                <a:spcPts val="0"/>
              </a:spcBef>
              <a:buFontTx/>
              <a:buAutoNum type="arabicPeriod"/>
            </a:pPr>
            <a:r>
              <a:rPr lang="zh-CN" altLang="en-US" sz="1600" dirty="0" smtClean="0"/>
              <a:t>住</a:t>
            </a:r>
            <a:r>
              <a:rPr lang="zh-CN" altLang="en-US" sz="1600" dirty="0"/>
              <a:t>在中间房子的人喝</a:t>
            </a:r>
            <a:r>
              <a:rPr lang="zh-CN" altLang="en-US" sz="1600" dirty="0" smtClean="0"/>
              <a:t>牛奶</a:t>
            </a:r>
            <a:endParaRPr lang="en-US" altLang="zh-CN" sz="1600" dirty="0" smtClean="0"/>
          </a:p>
          <a:p>
            <a:pPr marL="971550" lvl="2" indent="-285750" eaLnBrk="1" hangingPunct="1">
              <a:spcBef>
                <a:spcPts val="0"/>
              </a:spcBef>
              <a:buFontTx/>
              <a:buAutoNum type="arabicPeriod"/>
            </a:pPr>
            <a:r>
              <a:rPr lang="zh-CN" altLang="en-US" sz="1600" dirty="0" smtClean="0"/>
              <a:t>挪威</a:t>
            </a:r>
            <a:r>
              <a:rPr lang="zh-CN" altLang="en-US" sz="1600" dirty="0"/>
              <a:t>人住在第一间</a:t>
            </a:r>
            <a:r>
              <a:rPr lang="zh-CN" altLang="en-US" sz="1600" dirty="0" smtClean="0"/>
              <a:t>房子</a:t>
            </a:r>
            <a:endParaRPr lang="en-US" altLang="zh-CN" sz="1600" dirty="0" smtClean="0"/>
          </a:p>
          <a:p>
            <a:pPr marL="971550" lvl="2" indent="-285750" eaLnBrk="1" hangingPunct="1">
              <a:spcBef>
                <a:spcPts val="0"/>
              </a:spcBef>
              <a:buFontTx/>
              <a:buAutoNum type="arabicPeriod"/>
            </a:pPr>
            <a:r>
              <a:rPr lang="zh-CN" altLang="en-US" sz="1600" dirty="0" smtClean="0"/>
              <a:t>抽</a:t>
            </a:r>
            <a:r>
              <a:rPr lang="zh-CN" altLang="en-US" sz="1600" dirty="0"/>
              <a:t>混合烟的人住在养猫人的</a:t>
            </a:r>
            <a:r>
              <a:rPr lang="zh-CN" altLang="en-US" sz="1600" dirty="0" smtClean="0"/>
              <a:t>旁边</a:t>
            </a:r>
            <a:endParaRPr lang="en-US" altLang="zh-CN" sz="1600" dirty="0" smtClean="0"/>
          </a:p>
          <a:p>
            <a:pPr marL="971550" lvl="2" indent="-285750" eaLnBrk="1" hangingPunct="1">
              <a:spcBef>
                <a:spcPts val="0"/>
              </a:spcBef>
              <a:buFontTx/>
              <a:buAutoNum type="arabicPeriod"/>
            </a:pPr>
            <a:r>
              <a:rPr lang="zh-CN" altLang="en-US" sz="1600" dirty="0" smtClean="0"/>
              <a:t>养</a:t>
            </a:r>
            <a:r>
              <a:rPr lang="zh-CN" altLang="en-US" sz="1600" dirty="0"/>
              <a:t>马人住在抽</a:t>
            </a:r>
            <a:r>
              <a:rPr lang="en-US" altLang="zh-CN" sz="1600" dirty="0" err="1"/>
              <a:t>dunhill</a:t>
            </a:r>
            <a:r>
              <a:rPr lang="zh-CN" altLang="en-US" sz="1600" dirty="0"/>
              <a:t>烟人的</a:t>
            </a:r>
            <a:r>
              <a:rPr lang="zh-CN" altLang="en-US" sz="1600" dirty="0" smtClean="0"/>
              <a:t>旁边</a:t>
            </a:r>
            <a:endParaRPr lang="en-US" altLang="zh-CN" sz="1600" dirty="0" smtClean="0"/>
          </a:p>
          <a:p>
            <a:pPr marL="971550" lvl="2" indent="-285750" eaLnBrk="1" hangingPunct="1">
              <a:spcBef>
                <a:spcPts val="0"/>
              </a:spcBef>
              <a:buFontTx/>
              <a:buAutoNum type="arabicPeriod"/>
            </a:pPr>
            <a:r>
              <a:rPr lang="zh-CN" altLang="en-US" sz="1600" dirty="0" smtClean="0"/>
              <a:t>抽</a:t>
            </a:r>
            <a:r>
              <a:rPr lang="en-US" altLang="zh-CN" sz="1600" dirty="0" err="1"/>
              <a:t>bluemaster</a:t>
            </a:r>
            <a:r>
              <a:rPr lang="zh-CN" altLang="en-US" sz="1600" dirty="0"/>
              <a:t>烟的人喝</a:t>
            </a:r>
            <a:r>
              <a:rPr lang="zh-CN" altLang="en-US" sz="1600" dirty="0" smtClean="0"/>
              <a:t>啤酒</a:t>
            </a:r>
            <a:endParaRPr lang="en-US" altLang="zh-CN" sz="1600" dirty="0" smtClean="0"/>
          </a:p>
          <a:p>
            <a:pPr marL="971550" lvl="2" indent="-285750" eaLnBrk="1" hangingPunct="1">
              <a:spcBef>
                <a:spcPts val="0"/>
              </a:spcBef>
              <a:buFontTx/>
              <a:buAutoNum type="arabicPeriod"/>
            </a:pPr>
            <a:r>
              <a:rPr lang="zh-CN" altLang="en-US" sz="1600" dirty="0" smtClean="0"/>
              <a:t>德国人</a:t>
            </a:r>
            <a:r>
              <a:rPr lang="zh-CN" altLang="en-US" sz="1600" dirty="0"/>
              <a:t>抽</a:t>
            </a:r>
            <a:r>
              <a:rPr lang="en-US" altLang="zh-CN" sz="1600" dirty="0"/>
              <a:t>prince</a:t>
            </a:r>
            <a:r>
              <a:rPr lang="zh-CN" altLang="en-US" sz="1600" dirty="0" smtClean="0"/>
              <a:t>烟</a:t>
            </a:r>
            <a:endParaRPr lang="en-US" altLang="zh-CN" sz="1600" dirty="0" smtClean="0"/>
          </a:p>
          <a:p>
            <a:pPr marL="971550" lvl="2" indent="-285750" eaLnBrk="1" hangingPunct="1">
              <a:spcBef>
                <a:spcPts val="0"/>
              </a:spcBef>
              <a:buFontTx/>
              <a:buAutoNum type="arabicPeriod"/>
            </a:pPr>
            <a:r>
              <a:rPr lang="zh-CN" altLang="en-US" sz="1600" dirty="0" smtClean="0"/>
              <a:t>挪威</a:t>
            </a:r>
            <a:r>
              <a:rPr lang="zh-CN" altLang="en-US" sz="1600" dirty="0"/>
              <a:t>人住在蓝房子</a:t>
            </a:r>
            <a:r>
              <a:rPr lang="zh-CN" altLang="en-US" sz="1600" dirty="0" smtClean="0"/>
              <a:t>旁边</a:t>
            </a:r>
            <a:endParaRPr lang="en-US" altLang="zh-CN" sz="1600" dirty="0" smtClean="0"/>
          </a:p>
          <a:p>
            <a:pPr marL="971550" lvl="2" indent="-285750" eaLnBrk="1" hangingPunct="1">
              <a:spcBef>
                <a:spcPts val="0"/>
              </a:spcBef>
              <a:buFontTx/>
              <a:buAutoNum type="arabicPeriod"/>
            </a:pPr>
            <a:r>
              <a:rPr lang="zh-CN" altLang="en-US" sz="1600" dirty="0" smtClean="0"/>
              <a:t>抽</a:t>
            </a:r>
            <a:r>
              <a:rPr lang="zh-CN" altLang="en-US" sz="1600" dirty="0"/>
              <a:t>混合烟的人的邻居喝矿泉水</a:t>
            </a:r>
          </a:p>
        </p:txBody>
      </p:sp>
      <p:sp>
        <p:nvSpPr>
          <p:cNvPr id="135172" name="Rectangle 4"/>
          <p:cNvSpPr>
            <a:spLocks noChangeArrowheads="1"/>
          </p:cNvSpPr>
          <p:nvPr/>
        </p:nvSpPr>
        <p:spPr bwMode="auto">
          <a:xfrm>
            <a:off x="3645024" y="2859782"/>
            <a:ext cx="2926556" cy="369332"/>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b="1" dirty="0">
                <a:solidFill>
                  <a:srgbClr val="FF0000"/>
                </a:solidFill>
              </a:rPr>
              <a:t>问题</a:t>
            </a:r>
            <a:r>
              <a:rPr lang="zh-CN" altLang="en-US" sz="1800" b="1" dirty="0" smtClean="0">
                <a:solidFill>
                  <a:srgbClr val="FF0000"/>
                </a:solidFill>
              </a:rPr>
              <a:t>：谁养鱼？</a:t>
            </a:r>
            <a:endParaRPr lang="zh-CN" altLang="en-US" sz="1800" b="1" dirty="0">
              <a:solidFill>
                <a:srgbClr val="FF0000"/>
              </a:solidFill>
            </a:endParaRPr>
          </a:p>
        </p:txBody>
      </p:sp>
    </p:spTree>
    <p:custDataLst>
      <p:tags r:id="rId1"/>
    </p:custDataLst>
    <p:extLst>
      <p:ext uri="{BB962C8B-B14F-4D97-AF65-F5344CB8AC3E}">
        <p14:creationId xmlns:p14="http://schemas.microsoft.com/office/powerpoint/2010/main" val="1231756775"/>
      </p:ext>
    </p:extLst>
  </p:cSld>
  <p:clrMapOvr>
    <a:masterClrMapping/>
  </p:clrMapOvr>
  <p:transition advTm="12348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2"/>
                                        </p:tgtEl>
                                        <p:attrNameLst>
                                          <p:attrName>style.visibility</p:attrName>
                                        </p:attrNameLst>
                                      </p:cBhvr>
                                      <p:to>
                                        <p:strVal val="visible"/>
                                      </p:to>
                                    </p:set>
                                    <p:animEffect transition="in" filter="blinds(horizontal)">
                                      <p:cBhvr>
                                        <p:cTn id="7" dur="500"/>
                                        <p:tgtEl>
                                          <p:spTgt spid="135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60648" y="1024391"/>
                <a:ext cx="6453336" cy="3293209"/>
              </a:xfrm>
              <a:prstGeom prst="rect">
                <a:avLst/>
              </a:prstGeom>
            </p:spPr>
            <p:txBody>
              <a:bodyPr wrap="square">
                <a:spAutoFit/>
              </a:bodyPr>
              <a:lstStyle/>
              <a:p>
                <a:pPr algn="just">
                  <a:spcBef>
                    <a:spcPts val="1200"/>
                  </a:spcBef>
                  <a:spcAft>
                    <a:spcPts val="1200"/>
                  </a:spcAft>
                </a:pPr>
                <a:r>
                  <a:rPr lang="en-US" altLang="zh-CN" kern="100" dirty="0" smtClean="0">
                    <a:latin typeface="Times New Roman" panose="02020603050405020304" pitchFamily="18" charset="0"/>
                    <a:cs typeface="Times New Roman" panose="02020603050405020304" pitchFamily="18" charset="0"/>
                  </a:rPr>
                  <a:t>1</a:t>
                </a:r>
                <a:r>
                  <a:rPr lang="zh-CN" altLang="en-US" kern="100" dirty="0" smtClean="0">
                    <a:latin typeface="Times New Roman" panose="02020603050405020304" pitchFamily="18" charset="0"/>
                    <a:cs typeface="Times New Roman" panose="02020603050405020304" pitchFamily="18" charset="0"/>
                  </a:rPr>
                  <a:t>、课本</a:t>
                </a:r>
                <a:r>
                  <a:rPr lang="en-US" altLang="zh-CN" kern="100" dirty="0" smtClean="0">
                    <a:latin typeface="Times New Roman" panose="02020603050405020304" pitchFamily="18" charset="0"/>
                    <a:cs typeface="Times New Roman" panose="02020603050405020304" pitchFamily="18" charset="0"/>
                  </a:rPr>
                  <a:t>115</a:t>
                </a:r>
                <a:r>
                  <a:rPr lang="zh-CN" altLang="en-US" kern="100" dirty="0" smtClean="0">
                    <a:latin typeface="Times New Roman" panose="02020603050405020304" pitchFamily="18" charset="0"/>
                    <a:cs typeface="Times New Roman" panose="02020603050405020304" pitchFamily="18" charset="0"/>
                  </a:rPr>
                  <a:t>页</a:t>
                </a:r>
                <a:r>
                  <a:rPr lang="en-US" altLang="zh-CN" kern="100" dirty="0" smtClean="0">
                    <a:latin typeface="Times New Roman" panose="02020603050405020304" pitchFamily="18" charset="0"/>
                    <a:cs typeface="Times New Roman" panose="02020603050405020304" pitchFamily="18" charset="0"/>
                  </a:rPr>
                  <a:t>3-15</a:t>
                </a:r>
                <a:r>
                  <a:rPr lang="zh-CN" altLang="en-US" kern="100" dirty="0" smtClean="0">
                    <a:latin typeface="Times New Roman" panose="02020603050405020304" pitchFamily="18" charset="0"/>
                    <a:cs typeface="Times New Roman" panose="02020603050405020304" pitchFamily="18" charset="0"/>
                  </a:rPr>
                  <a:t>：</a:t>
                </a:r>
                <a:endParaRPr lang="en-US" altLang="zh-CN" kern="100" dirty="0" smtClean="0">
                  <a:latin typeface="Times New Roman" panose="02020603050405020304" pitchFamily="18" charset="0"/>
                  <a:cs typeface="Times New Roman" panose="02020603050405020304" pitchFamily="18" charset="0"/>
                </a:endParaRPr>
              </a:p>
              <a:p>
                <a:pPr algn="just">
                  <a:spcBef>
                    <a:spcPts val="1200"/>
                  </a:spcBef>
                  <a:spcAft>
                    <a:spcPts val="1200"/>
                  </a:spcAft>
                </a:pPr>
                <a:r>
                  <a:rPr lang="zh-CN" altLang="en-US" kern="100" dirty="0" smtClean="0">
                    <a:latin typeface="Times New Roman" panose="02020603050405020304" pitchFamily="18" charset="0"/>
                    <a:cs typeface="Times New Roman" panose="02020603050405020304" pitchFamily="18" charset="0"/>
                  </a:rPr>
                  <a:t>把下列句子变换成子句形式：</a:t>
                </a:r>
                <a:endParaRPr lang="en-US" altLang="zh-CN" kern="100" dirty="0" smtClean="0">
                  <a:latin typeface="Times New Roman" panose="02020603050405020304" pitchFamily="18" charset="0"/>
                  <a:cs typeface="Times New Roman" panose="02020603050405020304" pitchFamily="18" charset="0"/>
                </a:endParaRPr>
              </a:p>
              <a:p>
                <a:pPr algn="just">
                  <a:spcBef>
                    <a:spcPts val="1200"/>
                  </a:spcBef>
                  <a:spcAft>
                    <a:spcPts val="1200"/>
                  </a:spcAft>
                </a:pPr>
                <a:r>
                  <a:rPr lang="en-US" altLang="zh-CN" kern="100" dirty="0" smtClean="0">
                    <a:latin typeface="Times New Roman" panose="02020603050405020304" pitchFamily="18" charset="0"/>
                    <a:cs typeface="Times New Roman" panose="02020603050405020304" pitchFamily="18" charset="0"/>
                  </a:rPr>
                  <a:t>(</a:t>
                </a:r>
                <a:r>
                  <a:rPr lang="en-US" altLang="zh-CN" i="1" kern="100" dirty="0" smtClean="0">
                    <a:latin typeface="Times New Roman" panose="02020603050405020304" pitchFamily="18" charset="0"/>
                    <a:cs typeface="Times New Roman" panose="02020603050405020304" pitchFamily="18" charset="0"/>
                  </a:rPr>
                  <a:t>1</a:t>
                </a:r>
                <a:r>
                  <a:rPr lang="en-US" altLang="zh-CN" i="1" kern="1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cs typeface="Times New Roman" panose="02020603050405020304" pitchFamily="18" charset="0"/>
                      </a:rPr>
                      <m:t>∀</m:t>
                    </m:r>
                  </m:oMath>
                </a14:m>
                <a:r>
                  <a:rPr lang="en-US" altLang="zh-CN" i="1" kern="100" dirty="0" smtClean="0">
                    <a:latin typeface="Times New Roman" panose="02020603050405020304" pitchFamily="18" charset="0"/>
                    <a:cs typeface="Times New Roman" panose="02020603050405020304" pitchFamily="18" charset="0"/>
                  </a:rPr>
                  <a:t>x)(P(x</a:t>
                </a:r>
                <a:r>
                  <a:rPr lang="en-US" altLang="zh-CN" i="1" kern="100" dirty="0">
                    <a:latin typeface="Times New Roman" panose="02020603050405020304" pitchFamily="18" charset="0"/>
                    <a:cs typeface="Times New Roman" panose="02020603050405020304" pitchFamily="18" charset="0"/>
                  </a:rPr>
                  <a:t>)</a:t>
                </a:r>
                <a:r>
                  <a:rPr lang="zh-CN" altLang="zh-CN" i="1" kern="100" dirty="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cs typeface="Times New Roman" panose="02020603050405020304" pitchFamily="18" charset="0"/>
                  </a:rPr>
                  <a:t>P(x</a:t>
                </a:r>
                <a:r>
                  <a:rPr lang="en-US" altLang="zh-CN" i="1" kern="100" dirty="0" smtClean="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cs typeface="Times New Roman" panose="02020603050405020304" pitchFamily="18" charset="0"/>
                  </a:rPr>
                  <a:t>)</a:t>
                </a:r>
                <a:endParaRPr lang="en-US" altLang="zh-CN" i="1" kern="100" dirty="0" smtClean="0">
                  <a:latin typeface="Times New Roman" panose="02020603050405020304" pitchFamily="18" charset="0"/>
                  <a:cs typeface="Times New Roman" panose="02020603050405020304" pitchFamily="18" charset="0"/>
                </a:endParaRPr>
              </a:p>
              <a:p>
                <a:pPr algn="just">
                  <a:spcBef>
                    <a:spcPts val="1200"/>
                  </a:spcBef>
                  <a:spcAft>
                    <a:spcPts val="1200"/>
                  </a:spcAft>
                </a:pPr>
                <a:r>
                  <a:rPr lang="en-US" altLang="zh-CN" i="1" kern="100" dirty="0" smtClean="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i="1" kern="100">
                        <a:latin typeface="Cambria Math" panose="02040503050406030204" pitchFamily="18" charset="0"/>
                        <a:cs typeface="Times New Roman" panose="02020603050405020304" pitchFamily="18" charset="0"/>
                      </a:rPr>
                      <m:t>∀</m:t>
                    </m:r>
                  </m:oMath>
                </a14:m>
                <a:r>
                  <a:rPr lang="en-US" altLang="zh-CN" i="1" kern="100" dirty="0">
                    <a:latin typeface="Times New Roman" panose="02020603050405020304" pitchFamily="18" charset="0"/>
                    <a:cs typeface="Times New Roman" panose="02020603050405020304" pitchFamily="18" charset="0"/>
                  </a:rPr>
                  <a:t>x</a:t>
                </a:r>
                <a14:m>
                  <m:oMath xmlns:m="http://schemas.openxmlformats.org/officeDocument/2006/math">
                    <m:r>
                      <a:rPr lang="en-US" altLang="zh-CN" i="1" kern="100">
                        <a:latin typeface="Cambria Math" panose="02040503050406030204" pitchFamily="18" charset="0"/>
                        <a:cs typeface="Times New Roman" panose="02020603050405020304" pitchFamily="18" charset="0"/>
                      </a:rPr>
                      <m:t>∀</m:t>
                    </m:r>
                  </m:oMath>
                </a14:m>
                <a:r>
                  <a:rPr lang="en-US" altLang="zh-CN" i="1" kern="100" dirty="0">
                    <a:latin typeface="Times New Roman" panose="02020603050405020304" pitchFamily="18" charset="0"/>
                    <a:cs typeface="Times New Roman" panose="02020603050405020304" pitchFamily="18" charset="0"/>
                  </a:rPr>
                  <a:t>y(On(</a:t>
                </a:r>
                <a:r>
                  <a:rPr lang="en-US" altLang="zh-CN" i="1" kern="100" dirty="0" err="1">
                    <a:latin typeface="Times New Roman" panose="02020603050405020304" pitchFamily="18" charset="0"/>
                    <a:cs typeface="Times New Roman" panose="02020603050405020304" pitchFamily="18" charset="0"/>
                  </a:rPr>
                  <a:t>x,y</a:t>
                </a:r>
                <a:r>
                  <a:rPr lang="en-US" altLang="zh-CN" i="1" kern="100" dirty="0">
                    <a:latin typeface="Times New Roman" panose="02020603050405020304" pitchFamily="18" charset="0"/>
                    <a:cs typeface="Times New Roman" panose="02020603050405020304" pitchFamily="18" charset="0"/>
                  </a:rPr>
                  <a:t>)</a:t>
                </a:r>
                <a:r>
                  <a:rPr lang="zh-CN" altLang="zh-CN" i="1" kern="100" dirty="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cs typeface="Times New Roman" panose="02020603050405020304" pitchFamily="18" charset="0"/>
                  </a:rPr>
                  <a:t>Above(</a:t>
                </a:r>
                <a:r>
                  <a:rPr lang="en-US" altLang="zh-CN" i="1" kern="100" dirty="0" err="1">
                    <a:latin typeface="Times New Roman" panose="02020603050405020304" pitchFamily="18" charset="0"/>
                    <a:cs typeface="Times New Roman" panose="02020603050405020304" pitchFamily="18" charset="0"/>
                  </a:rPr>
                  <a:t>x,y</a:t>
                </a:r>
                <a:r>
                  <a:rPr lang="en-US" altLang="zh-CN" i="1" kern="100" dirty="0">
                    <a:latin typeface="Times New Roman" panose="02020603050405020304" pitchFamily="18" charset="0"/>
                    <a:cs typeface="Times New Roman" panose="02020603050405020304" pitchFamily="18" charset="0"/>
                  </a:rPr>
                  <a:t>)) </a:t>
                </a:r>
                <a:endParaRPr lang="zh-CN" altLang="zh-CN" i="1" kern="100" dirty="0">
                  <a:latin typeface="Times New Roman" panose="02020603050405020304" pitchFamily="18" charset="0"/>
                  <a:cs typeface="Times New Roman" panose="02020603050405020304" pitchFamily="18" charset="0"/>
                </a:endParaRPr>
              </a:p>
              <a:p>
                <a:pPr algn="just">
                  <a:spcBef>
                    <a:spcPts val="1200"/>
                  </a:spcBef>
                  <a:spcAft>
                    <a:spcPts val="1200"/>
                  </a:spcAft>
                </a:pPr>
                <a:r>
                  <a:rPr lang="en-US" altLang="zh-CN" i="1" kern="100" dirty="0">
                    <a:latin typeface="Times New Roman" panose="02020603050405020304" pitchFamily="18" charset="0"/>
                    <a:cs typeface="Times New Roman" panose="02020603050405020304" pitchFamily="18" charset="0"/>
                  </a:rPr>
                  <a:t>(3)  </a:t>
                </a:r>
                <a14:m>
                  <m:oMath xmlns:m="http://schemas.openxmlformats.org/officeDocument/2006/math">
                    <m:r>
                      <a:rPr lang="en-US" altLang="zh-CN" i="1" kern="100">
                        <a:latin typeface="Cambria Math" panose="02040503050406030204" pitchFamily="18" charset="0"/>
                        <a:cs typeface="Times New Roman" panose="02020603050405020304" pitchFamily="18" charset="0"/>
                      </a:rPr>
                      <m:t>∀</m:t>
                    </m:r>
                  </m:oMath>
                </a14:m>
                <a:r>
                  <a:rPr lang="en-US" altLang="zh-CN" i="1" kern="100" dirty="0">
                    <a:latin typeface="Times New Roman" panose="02020603050405020304" pitchFamily="18" charset="0"/>
                    <a:cs typeface="Times New Roman" panose="02020603050405020304" pitchFamily="18" charset="0"/>
                  </a:rPr>
                  <a:t>x</a:t>
                </a:r>
                <a14:m>
                  <m:oMath xmlns:m="http://schemas.openxmlformats.org/officeDocument/2006/math">
                    <m:r>
                      <a:rPr lang="en-US" altLang="zh-CN" i="1" kern="100">
                        <a:latin typeface="Cambria Math" panose="02040503050406030204" pitchFamily="18" charset="0"/>
                        <a:cs typeface="Times New Roman" panose="02020603050405020304" pitchFamily="18" charset="0"/>
                      </a:rPr>
                      <m:t>∀</m:t>
                    </m:r>
                  </m:oMath>
                </a14:m>
                <a:r>
                  <a:rPr lang="en-US" altLang="zh-CN" i="1" kern="100" dirty="0">
                    <a:latin typeface="Times New Roman" panose="02020603050405020304" pitchFamily="18" charset="0"/>
                    <a:cs typeface="Times New Roman" panose="02020603050405020304" pitchFamily="18" charset="0"/>
                  </a:rPr>
                  <a:t>y</a:t>
                </a:r>
                <a14:m>
                  <m:oMath xmlns:m="http://schemas.openxmlformats.org/officeDocument/2006/math">
                    <m:r>
                      <a:rPr lang="en-US" altLang="zh-CN" i="1" kern="100">
                        <a:latin typeface="Cambria Math" panose="02040503050406030204" pitchFamily="18" charset="0"/>
                        <a:cs typeface="Times New Roman" panose="02020603050405020304" pitchFamily="18" charset="0"/>
                      </a:rPr>
                      <m:t>∀</m:t>
                    </m:r>
                  </m:oMath>
                </a14:m>
                <a:r>
                  <a:rPr lang="en-US" altLang="zh-CN" i="1" kern="100" dirty="0">
                    <a:latin typeface="Times New Roman" panose="02020603050405020304" pitchFamily="18" charset="0"/>
                    <a:cs typeface="Times New Roman" panose="02020603050405020304" pitchFamily="18" charset="0"/>
                  </a:rPr>
                  <a:t>z(Above(</a:t>
                </a:r>
                <a:r>
                  <a:rPr lang="en-US" altLang="zh-CN" i="1" kern="100" dirty="0" err="1">
                    <a:latin typeface="Times New Roman" panose="02020603050405020304" pitchFamily="18" charset="0"/>
                    <a:cs typeface="Times New Roman" panose="02020603050405020304" pitchFamily="18" charset="0"/>
                  </a:rPr>
                  <a:t>x,y</a:t>
                </a:r>
                <a:r>
                  <a:rPr lang="en-US" altLang="zh-CN" i="1" kern="100" dirty="0">
                    <a:latin typeface="Times New Roman" panose="02020603050405020304" pitchFamily="18" charset="0"/>
                    <a:cs typeface="Times New Roman" panose="02020603050405020304" pitchFamily="18" charset="0"/>
                  </a:rPr>
                  <a:t>)</a:t>
                </a:r>
                <a:r>
                  <a:rPr lang="zh-CN" altLang="zh-CN" i="1" kern="100" dirty="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cs typeface="Times New Roman" panose="02020603050405020304" pitchFamily="18" charset="0"/>
                  </a:rPr>
                  <a:t>Above(</a:t>
                </a:r>
                <a:r>
                  <a:rPr lang="en-US" altLang="zh-CN" i="1" kern="100" dirty="0" err="1">
                    <a:latin typeface="Times New Roman" panose="02020603050405020304" pitchFamily="18" charset="0"/>
                    <a:cs typeface="Times New Roman" panose="02020603050405020304" pitchFamily="18" charset="0"/>
                  </a:rPr>
                  <a:t>y,z</a:t>
                </a:r>
                <a:r>
                  <a:rPr lang="en-US" altLang="zh-CN" i="1" kern="100" dirty="0">
                    <a:latin typeface="Times New Roman" panose="02020603050405020304" pitchFamily="18" charset="0"/>
                    <a:cs typeface="Times New Roman" panose="02020603050405020304" pitchFamily="18" charset="0"/>
                  </a:rPr>
                  <a:t>)</a:t>
                </a:r>
                <a:r>
                  <a:rPr lang="zh-CN" altLang="zh-CN" i="1" kern="100" dirty="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cs typeface="Times New Roman" panose="02020603050405020304" pitchFamily="18" charset="0"/>
                  </a:rPr>
                  <a:t>Above(</a:t>
                </a:r>
                <a:r>
                  <a:rPr lang="en-US" altLang="zh-CN" i="1" kern="100" dirty="0" err="1">
                    <a:latin typeface="Times New Roman" panose="02020603050405020304" pitchFamily="18" charset="0"/>
                    <a:cs typeface="Times New Roman" panose="02020603050405020304" pitchFamily="18" charset="0"/>
                  </a:rPr>
                  <a:t>x,z</a:t>
                </a:r>
                <a:r>
                  <a:rPr lang="en-US" altLang="zh-CN" i="1" kern="100" dirty="0">
                    <a:latin typeface="Times New Roman" panose="02020603050405020304" pitchFamily="18" charset="0"/>
                    <a:cs typeface="Times New Roman" panose="02020603050405020304" pitchFamily="18" charset="0"/>
                  </a:rPr>
                  <a:t>)) </a:t>
                </a:r>
                <a:endParaRPr lang="zh-CN" altLang="zh-CN" i="1" kern="100" dirty="0">
                  <a:latin typeface="Times New Roman" panose="02020603050405020304" pitchFamily="18" charset="0"/>
                  <a:cs typeface="Times New Roman" panose="02020603050405020304" pitchFamily="18" charset="0"/>
                </a:endParaRPr>
              </a:p>
              <a:p>
                <a:pPr algn="just">
                  <a:spcBef>
                    <a:spcPts val="1200"/>
                  </a:spcBef>
                  <a:spcAft>
                    <a:spcPts val="1200"/>
                  </a:spcAft>
                </a:pPr>
                <a:r>
                  <a:rPr lang="en-US" altLang="zh-CN" i="1" kern="100" dirty="0">
                    <a:latin typeface="Times New Roman" panose="02020603050405020304" pitchFamily="18" charset="0"/>
                    <a:cs typeface="Times New Roman" panose="02020603050405020304" pitchFamily="18" charset="0"/>
                  </a:rPr>
                  <a:t>(4)  </a:t>
                </a:r>
                <a:r>
                  <a:rPr lang="zh-CN" altLang="zh-CN" i="1" kern="100" dirty="0" smtClean="0">
                    <a:latin typeface="Times New Roman" panose="02020603050405020304" pitchFamily="18" charset="0"/>
                    <a:cs typeface="Times New Roman" panose="02020603050405020304" pitchFamily="18" charset="0"/>
                  </a:rPr>
                  <a:t>～</a:t>
                </a:r>
                <a:r>
                  <a:rPr lang="en-US" altLang="zh-CN" i="1" kern="100"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i="1" kern="100">
                        <a:latin typeface="Cambria Math" panose="02040503050406030204" pitchFamily="18" charset="0"/>
                        <a:cs typeface="Times New Roman" panose="02020603050405020304" pitchFamily="18" charset="0"/>
                      </a:rPr>
                      <m:t>∀</m:t>
                    </m:r>
                  </m:oMath>
                </a14:m>
                <a:r>
                  <a:rPr lang="en-US" altLang="zh-CN" i="1" kern="100" dirty="0">
                    <a:latin typeface="Times New Roman" panose="02020603050405020304" pitchFamily="18" charset="0"/>
                    <a:cs typeface="Times New Roman" panose="02020603050405020304" pitchFamily="18" charset="0"/>
                  </a:rPr>
                  <a:t>x</a:t>
                </a:r>
                <a:r>
                  <a:rPr lang="en-US" altLang="zh-CN" i="1" kern="100" dirty="0" smtClean="0">
                    <a:latin typeface="Times New Roman" panose="02020603050405020304" pitchFamily="18" charset="0"/>
                    <a:cs typeface="Times New Roman" panose="02020603050405020304" pitchFamily="18" charset="0"/>
                  </a:rPr>
                  <a:t>)(P(x</a:t>
                </a:r>
                <a:r>
                  <a:rPr lang="en-US" altLang="zh-CN" i="1" kern="100" dirty="0">
                    <a:latin typeface="Times New Roman" panose="02020603050405020304" pitchFamily="18" charset="0"/>
                    <a:cs typeface="Times New Roman" panose="02020603050405020304" pitchFamily="18" charset="0"/>
                  </a:rPr>
                  <a:t>)</a:t>
                </a:r>
                <a:r>
                  <a:rPr lang="zh-CN" altLang="zh-CN" i="1" kern="100" dirty="0" smtClean="0">
                    <a:latin typeface="Times New Roman" panose="02020603050405020304" pitchFamily="18" charset="0"/>
                    <a:cs typeface="Times New Roman" panose="02020603050405020304" pitchFamily="18" charset="0"/>
                  </a:rPr>
                  <a:t>→</a:t>
                </a:r>
                <a:r>
                  <a:rPr lang="en-US" altLang="zh-CN" i="1" kern="100"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b="0" i="1" kern="100" smtClean="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m:t>
                    </m:r>
                  </m:oMath>
                </a14:m>
                <a:r>
                  <a:rPr lang="en-US" altLang="zh-CN" i="1" kern="100" dirty="0" smtClean="0">
                    <a:latin typeface="Times New Roman" panose="02020603050405020304" pitchFamily="18" charset="0"/>
                    <a:cs typeface="Times New Roman" panose="02020603050405020304" pitchFamily="18" charset="0"/>
                  </a:rPr>
                  <a:t>y)(p(y</a:t>
                </a:r>
                <a:r>
                  <a:rPr lang="en-US" altLang="zh-CN" i="1" kern="100" dirty="0">
                    <a:latin typeface="Times New Roman" panose="02020603050405020304" pitchFamily="18" charset="0"/>
                    <a:cs typeface="Times New Roman" panose="02020603050405020304" pitchFamily="18" charset="0"/>
                  </a:rPr>
                  <a:t>)</a:t>
                </a:r>
                <a:r>
                  <a:rPr lang="zh-CN" altLang="zh-CN" i="1" kern="100" dirty="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cs typeface="Times New Roman" panose="02020603050405020304" pitchFamily="18" charset="0"/>
                  </a:rPr>
                  <a:t>p(f(</a:t>
                </a:r>
                <a:r>
                  <a:rPr lang="en-US" altLang="zh-CN" i="1" kern="100" dirty="0" err="1">
                    <a:latin typeface="Times New Roman" panose="02020603050405020304" pitchFamily="18" charset="0"/>
                    <a:cs typeface="Times New Roman" panose="02020603050405020304" pitchFamily="18" charset="0"/>
                  </a:rPr>
                  <a:t>x,y</a:t>
                </a:r>
                <a:r>
                  <a:rPr lang="en-US" altLang="zh-CN" i="1" kern="100" dirty="0" smtClean="0">
                    <a:latin typeface="Times New Roman" panose="02020603050405020304" pitchFamily="18" charset="0"/>
                    <a:cs typeface="Times New Roman" panose="02020603050405020304" pitchFamily="18" charset="0"/>
                  </a:rPr>
                  <a:t>)))</a:t>
                </a:r>
                <a:r>
                  <a:rPr lang="zh-CN" altLang="zh-CN" i="1" kern="100" dirty="0" smtClean="0">
                    <a:latin typeface="Times New Roman" panose="02020603050405020304" pitchFamily="18" charset="0"/>
                    <a:cs typeface="Times New Roman" panose="02020603050405020304" pitchFamily="18" charset="0"/>
                  </a:rPr>
                  <a:t>∧</a:t>
                </a:r>
                <a:r>
                  <a:rPr lang="en-US" altLang="zh-CN" i="1" kern="100"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i="1" kern="100">
                        <a:latin typeface="Cambria Math" panose="02040503050406030204" pitchFamily="18" charset="0"/>
                        <a:cs typeface="Times New Roman" panose="02020603050405020304" pitchFamily="18" charset="0"/>
                      </a:rPr>
                      <m:t>∀</m:t>
                    </m:r>
                  </m:oMath>
                </a14:m>
                <a:r>
                  <a:rPr lang="en-US" altLang="zh-CN" i="1" kern="100" dirty="0" smtClean="0">
                    <a:latin typeface="Times New Roman" panose="02020603050405020304" pitchFamily="18" charset="0"/>
                    <a:cs typeface="Times New Roman" panose="02020603050405020304" pitchFamily="18" charset="0"/>
                  </a:rPr>
                  <a:t>y)(Q(</a:t>
                </a:r>
                <a:r>
                  <a:rPr lang="en-US" altLang="zh-CN" i="1" kern="100" dirty="0" err="1" smtClean="0">
                    <a:latin typeface="Times New Roman" panose="02020603050405020304" pitchFamily="18" charset="0"/>
                    <a:cs typeface="Times New Roman" panose="02020603050405020304" pitchFamily="18" charset="0"/>
                  </a:rPr>
                  <a:t>x,y</a:t>
                </a:r>
                <a:r>
                  <a:rPr lang="en-US" altLang="zh-CN" i="1" kern="100" dirty="0">
                    <a:latin typeface="Times New Roman" panose="02020603050405020304" pitchFamily="18" charset="0"/>
                    <a:cs typeface="Times New Roman" panose="02020603050405020304" pitchFamily="18" charset="0"/>
                  </a:rPr>
                  <a:t>)</a:t>
                </a:r>
                <a:r>
                  <a:rPr lang="zh-CN" altLang="zh-CN" i="1" kern="100" dirty="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cs typeface="Times New Roman" panose="02020603050405020304" pitchFamily="18" charset="0"/>
                  </a:rPr>
                  <a:t>P(y</a:t>
                </a:r>
                <a:r>
                  <a:rPr lang="en-US" altLang="zh-CN" i="1" kern="100" dirty="0" smtClean="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cs typeface="Times New Roman" panose="02020603050405020304" pitchFamily="18" charset="0"/>
                  </a:rPr>
                  <a:t>  </a:t>
                </a:r>
                <a:endParaRPr lang="zh-CN" altLang="zh-CN" i="1" kern="1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60648" y="1024391"/>
                <a:ext cx="6453336" cy="3293209"/>
              </a:xfrm>
              <a:prstGeom prst="rect">
                <a:avLst/>
              </a:prstGeom>
              <a:blipFill rotWithShape="0">
                <a:blip r:embed="rId2"/>
                <a:stretch>
                  <a:fillRect l="-851" t="-1296" b="-2222"/>
                </a:stretch>
              </a:blipFill>
            </p:spPr>
            <p:txBody>
              <a:bodyPr/>
              <a:lstStyle/>
              <a:p>
                <a:r>
                  <a:rPr lang="zh-CN" altLang="en-US">
                    <a:noFill/>
                  </a:rPr>
                  <a:t> </a:t>
                </a:r>
              </a:p>
            </p:txBody>
          </p:sp>
        </mc:Fallback>
      </mc:AlternateContent>
      <p:sp>
        <p:nvSpPr>
          <p:cNvPr id="3" name="文本框 2"/>
          <p:cNvSpPr txBox="1"/>
          <p:nvPr/>
        </p:nvSpPr>
        <p:spPr>
          <a:xfrm>
            <a:off x="2600908" y="483518"/>
            <a:ext cx="1656184" cy="523220"/>
          </a:xfrm>
          <a:prstGeom prst="rect">
            <a:avLst/>
          </a:prstGeom>
          <a:noFill/>
        </p:spPr>
        <p:txBody>
          <a:bodyPr wrap="square" rtlCol="0">
            <a:spAutoFit/>
          </a:bodyPr>
          <a:lstStyle/>
          <a:p>
            <a:r>
              <a:rPr lang="zh-CN" altLang="en-US" sz="2800" dirty="0" smtClean="0"/>
              <a:t>作  业</a:t>
            </a:r>
            <a:endParaRPr lang="zh-CN" altLang="en-US" sz="2800" dirty="0"/>
          </a:p>
        </p:txBody>
      </p:sp>
    </p:spTree>
    <p:extLst>
      <p:ext uri="{BB962C8B-B14F-4D97-AF65-F5344CB8AC3E}">
        <p14:creationId xmlns:p14="http://schemas.microsoft.com/office/powerpoint/2010/main" val="733990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632" y="1275606"/>
            <a:ext cx="6408712" cy="1791260"/>
          </a:xfrm>
          <a:prstGeom prst="rect">
            <a:avLst/>
          </a:prstGeom>
        </p:spPr>
        <p:txBody>
          <a:bodyPr wrap="square">
            <a:spAutoFit/>
          </a:bodyPr>
          <a:lstStyle/>
          <a:p>
            <a:pPr>
              <a:buFont typeface="Wingdings" panose="05000000000000000000" pitchFamily="2" charset="2"/>
              <a:buNone/>
            </a:pPr>
            <a:r>
              <a:rPr lang="en-US" altLang="zh-CN" sz="2400" dirty="0" smtClean="0"/>
              <a:t>2</a:t>
            </a:r>
            <a:r>
              <a:rPr lang="zh-CN" altLang="en-US" sz="2400" dirty="0" smtClean="0"/>
              <a:t>、将</a:t>
            </a:r>
            <a:r>
              <a:rPr lang="zh-CN" altLang="en-US" sz="2400" dirty="0"/>
              <a:t>下列谓词演算公式化</a:t>
            </a:r>
            <a:r>
              <a:rPr lang="zh-CN" altLang="en-US" sz="2400" dirty="0" smtClean="0"/>
              <a:t>为子句集形式</a:t>
            </a:r>
            <a:endParaRPr lang="zh-CN" altLang="en-US" sz="2400" dirty="0"/>
          </a:p>
          <a:p>
            <a:pPr algn="ctr">
              <a:lnSpc>
                <a:spcPct val="120000"/>
              </a:lnSpc>
            </a:pPr>
            <a:endParaRPr lang="en-US" altLang="zh-CN" sz="2400" b="1" dirty="0" smtClean="0">
              <a:solidFill>
                <a:srgbClr val="C00000"/>
              </a:solidFill>
            </a:endParaRPr>
          </a:p>
          <a:p>
            <a:pPr algn="ctr">
              <a:lnSpc>
                <a:spcPct val="120000"/>
              </a:lnSpc>
            </a:pPr>
            <a:r>
              <a:rPr lang="en-US" altLang="zh-CN" sz="2400" b="1" dirty="0" smtClean="0">
                <a:solidFill>
                  <a:srgbClr val="C00000"/>
                </a:solidFill>
              </a:rPr>
              <a:t>(</a:t>
            </a:r>
            <a:r>
              <a:rPr lang="en-US" altLang="zh-CN" sz="2400" b="1" dirty="0">
                <a:solidFill>
                  <a:srgbClr val="C00000"/>
                </a:solidFill>
                <a:sym typeface="Symbol" panose="05050102010706020507" pitchFamily="18" charset="2"/>
              </a:rPr>
              <a:t></a:t>
            </a:r>
            <a:r>
              <a:rPr lang="en-US" altLang="zh-CN" sz="2400" b="1" dirty="0">
                <a:solidFill>
                  <a:srgbClr val="C00000"/>
                </a:solidFill>
              </a:rPr>
              <a:t>x)</a:t>
            </a:r>
            <a:r>
              <a:rPr lang="zh-CN" altLang="en-US" sz="2400" b="1" dirty="0">
                <a:solidFill>
                  <a:srgbClr val="C00000"/>
                </a:solidFill>
              </a:rPr>
              <a:t>｛</a:t>
            </a:r>
            <a:r>
              <a:rPr lang="en-US" altLang="zh-CN" sz="2400" b="1" dirty="0">
                <a:solidFill>
                  <a:srgbClr val="C00000"/>
                </a:solidFill>
              </a:rPr>
              <a:t>P(x)</a:t>
            </a:r>
            <a:r>
              <a:rPr lang="en-US" altLang="zh-CN" sz="2400" b="1" dirty="0">
                <a:latin typeface="华文新魏" panose="02010800040101010101" pitchFamily="2" charset="-122"/>
                <a:sym typeface="Symbol" panose="05050102010706020507" pitchFamily="18" charset="2"/>
              </a:rPr>
              <a:t>  </a:t>
            </a:r>
            <a:r>
              <a:rPr lang="zh-CN" altLang="en-US" sz="2400" b="1" dirty="0">
                <a:solidFill>
                  <a:srgbClr val="C00000"/>
                </a:solidFill>
              </a:rPr>
              <a:t>｛</a:t>
            </a:r>
            <a:r>
              <a:rPr lang="en-US" altLang="zh-CN" sz="2400" b="1" dirty="0">
                <a:solidFill>
                  <a:srgbClr val="C00000"/>
                </a:solidFill>
              </a:rPr>
              <a:t>(</a:t>
            </a:r>
            <a:r>
              <a:rPr lang="en-US" altLang="zh-CN" sz="2400" b="1" dirty="0">
                <a:solidFill>
                  <a:srgbClr val="C00000"/>
                </a:solidFill>
                <a:sym typeface="Symbol" panose="05050102010706020507" pitchFamily="18" charset="2"/>
              </a:rPr>
              <a:t></a:t>
            </a:r>
            <a:r>
              <a:rPr lang="en-US" altLang="zh-CN" sz="2400" b="1" dirty="0">
                <a:solidFill>
                  <a:srgbClr val="C00000"/>
                </a:solidFill>
              </a:rPr>
              <a:t>y)</a:t>
            </a:r>
            <a:r>
              <a:rPr lang="zh-CN" altLang="en-US" sz="2400" b="1" dirty="0">
                <a:solidFill>
                  <a:srgbClr val="C00000"/>
                </a:solidFill>
              </a:rPr>
              <a:t>［</a:t>
            </a:r>
            <a:r>
              <a:rPr lang="en-US" altLang="zh-CN" sz="2400" b="1" dirty="0">
                <a:solidFill>
                  <a:srgbClr val="C00000"/>
                </a:solidFill>
              </a:rPr>
              <a:t>P(y)</a:t>
            </a:r>
            <a:r>
              <a:rPr lang="en-US" altLang="zh-CN" sz="2400" b="1" dirty="0">
                <a:latin typeface="华文新魏" panose="02010800040101010101" pitchFamily="2" charset="-122"/>
                <a:sym typeface="Symbol" panose="05050102010706020507" pitchFamily="18" charset="2"/>
              </a:rPr>
              <a:t>  </a:t>
            </a:r>
            <a:r>
              <a:rPr lang="en-US" altLang="zh-CN" sz="2400" b="1" dirty="0">
                <a:solidFill>
                  <a:srgbClr val="C00000"/>
                </a:solidFill>
              </a:rPr>
              <a:t>P(f(</a:t>
            </a:r>
            <a:r>
              <a:rPr lang="en-US" altLang="zh-CN" sz="2400" b="1" dirty="0" err="1">
                <a:solidFill>
                  <a:srgbClr val="C00000"/>
                </a:solidFill>
              </a:rPr>
              <a:t>x,y</a:t>
            </a:r>
            <a:r>
              <a:rPr lang="en-US" altLang="zh-CN" sz="2400" b="1" dirty="0">
                <a:solidFill>
                  <a:srgbClr val="C00000"/>
                </a:solidFill>
              </a:rPr>
              <a:t>))</a:t>
            </a:r>
            <a:r>
              <a:rPr lang="zh-CN" altLang="en-US" sz="2400" b="1" dirty="0">
                <a:solidFill>
                  <a:srgbClr val="C00000"/>
                </a:solidFill>
              </a:rPr>
              <a:t>］∧</a:t>
            </a:r>
          </a:p>
          <a:p>
            <a:pPr algn="ctr">
              <a:lnSpc>
                <a:spcPct val="120000"/>
              </a:lnSpc>
            </a:pPr>
            <a:r>
              <a:rPr lang="zh-CN" altLang="en-US" sz="2400" b="1" dirty="0">
                <a:solidFill>
                  <a:srgbClr val="C00000"/>
                </a:solidFill>
              </a:rPr>
              <a:t>～</a:t>
            </a:r>
            <a:r>
              <a:rPr lang="en-US" altLang="zh-CN" sz="2400" b="1" dirty="0">
                <a:solidFill>
                  <a:srgbClr val="C00000"/>
                </a:solidFill>
              </a:rPr>
              <a:t>(</a:t>
            </a:r>
            <a:r>
              <a:rPr lang="en-US" altLang="zh-CN" sz="2400" b="1" dirty="0">
                <a:solidFill>
                  <a:srgbClr val="C00000"/>
                </a:solidFill>
                <a:sym typeface="Symbol" panose="05050102010706020507" pitchFamily="18" charset="2"/>
              </a:rPr>
              <a:t></a:t>
            </a:r>
            <a:r>
              <a:rPr lang="en-US" altLang="zh-CN" sz="2400" b="1" dirty="0">
                <a:solidFill>
                  <a:srgbClr val="C00000"/>
                </a:solidFill>
              </a:rPr>
              <a:t>y)</a:t>
            </a:r>
            <a:r>
              <a:rPr lang="zh-CN" altLang="en-US" sz="2400" b="1" dirty="0">
                <a:solidFill>
                  <a:srgbClr val="C00000"/>
                </a:solidFill>
              </a:rPr>
              <a:t>［</a:t>
            </a:r>
            <a:r>
              <a:rPr lang="en-US" altLang="zh-CN" sz="2400" b="1" dirty="0">
                <a:solidFill>
                  <a:srgbClr val="C00000"/>
                </a:solidFill>
              </a:rPr>
              <a:t>Q(</a:t>
            </a:r>
            <a:r>
              <a:rPr lang="en-US" altLang="zh-CN" sz="2400" b="1" dirty="0" err="1">
                <a:solidFill>
                  <a:srgbClr val="C00000"/>
                </a:solidFill>
              </a:rPr>
              <a:t>x,y</a:t>
            </a:r>
            <a:r>
              <a:rPr lang="en-US" altLang="zh-CN" sz="2400" b="1" dirty="0">
                <a:solidFill>
                  <a:srgbClr val="C00000"/>
                </a:solidFill>
              </a:rPr>
              <a:t>)</a:t>
            </a:r>
            <a:r>
              <a:rPr lang="en-US" altLang="zh-CN" sz="2400" b="1" dirty="0">
                <a:latin typeface="华文新魏" panose="02010800040101010101" pitchFamily="2" charset="-122"/>
                <a:sym typeface="Symbol" panose="05050102010706020507" pitchFamily="18" charset="2"/>
              </a:rPr>
              <a:t>  </a:t>
            </a:r>
            <a:r>
              <a:rPr lang="en-US" altLang="zh-CN" sz="2400" b="1" dirty="0">
                <a:solidFill>
                  <a:srgbClr val="C00000"/>
                </a:solidFill>
              </a:rPr>
              <a:t>P(y)</a:t>
            </a:r>
            <a:r>
              <a:rPr lang="zh-CN" altLang="en-US" sz="2400" b="1" dirty="0">
                <a:solidFill>
                  <a:srgbClr val="C00000"/>
                </a:solidFill>
              </a:rPr>
              <a:t>］｝｝</a:t>
            </a:r>
          </a:p>
        </p:txBody>
      </p:sp>
    </p:spTree>
    <p:extLst>
      <p:ext uri="{BB962C8B-B14F-4D97-AF65-F5344CB8AC3E}">
        <p14:creationId xmlns:p14="http://schemas.microsoft.com/office/powerpoint/2010/main" val="511196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矩形 4"/>
          <p:cNvSpPr>
            <a:spLocks noChangeArrowheads="1"/>
          </p:cNvSpPr>
          <p:nvPr/>
        </p:nvSpPr>
        <p:spPr bwMode="auto">
          <a:xfrm>
            <a:off x="0" y="0"/>
            <a:ext cx="6858000" cy="441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ts val="0"/>
              </a:spcBef>
              <a:spcAft>
                <a:spcPts val="0"/>
              </a:spcAft>
              <a:defRPr/>
            </a:pPr>
            <a:r>
              <a:rPr lang="en-US" altLang="zh-CN" sz="2700" b="1" dirty="0">
                <a:solidFill>
                  <a:schemeClr val="accent6">
                    <a:lumMod val="50000"/>
                  </a:schemeClr>
                </a:solidFill>
                <a:latin typeface="Arial" panose="020B0604020202020204" pitchFamily="34" charset="0"/>
                <a:ea typeface="宋体" panose="02010600030101010101" pitchFamily="2" charset="-122"/>
              </a:rPr>
              <a:t>3.4.2 </a:t>
            </a:r>
            <a:r>
              <a:rPr lang="zh-CN" altLang="en-US" sz="2700" b="1" dirty="0">
                <a:solidFill>
                  <a:schemeClr val="accent6">
                    <a:lumMod val="50000"/>
                  </a:schemeClr>
                </a:solidFill>
                <a:latin typeface="Arial" panose="020B0604020202020204" pitchFamily="34" charset="0"/>
                <a:ea typeface="宋体" panose="02010600030101010101" pitchFamily="2" charset="-122"/>
              </a:rPr>
              <a:t>消解推理规则</a:t>
            </a:r>
            <a:endParaRPr lang="en-US" altLang="zh-CN" sz="2700" b="1" dirty="0">
              <a:solidFill>
                <a:schemeClr val="accent6">
                  <a:lumMod val="50000"/>
                </a:schemeClr>
              </a:solidFill>
              <a:latin typeface="Arial" panose="020B0604020202020204" pitchFamily="34" charset="0"/>
              <a:ea typeface="宋体" panose="02010600030101010101" pitchFamily="2" charset="-122"/>
            </a:endParaRPr>
          </a:p>
          <a:p>
            <a:pPr eaLnBrk="1" hangingPunct="1">
              <a:lnSpc>
                <a:spcPct val="130000"/>
              </a:lnSpc>
              <a:spcBef>
                <a:spcPts val="0"/>
              </a:spcBef>
              <a:spcAft>
                <a:spcPts val="0"/>
              </a:spcAft>
            </a:pPr>
            <a:r>
              <a:rPr lang="zh-CN" altLang="en-US" sz="2100" b="1" dirty="0" smtClean="0">
                <a:latin typeface="宋体" panose="02010600030101010101" pitchFamily="2" charset="-122"/>
                <a:ea typeface="宋体" panose="02010600030101010101" pitchFamily="2" charset="-122"/>
              </a:rPr>
              <a:t>鲁滨逊</a:t>
            </a:r>
            <a:r>
              <a:rPr lang="zh-CN" altLang="en-US" sz="2100" b="1" dirty="0">
                <a:latin typeface="宋体" panose="02010600030101010101" pitchFamily="2" charset="-122"/>
                <a:ea typeface="宋体" panose="02010600030101010101" pitchFamily="2" charset="-122"/>
              </a:rPr>
              <a:t>于</a:t>
            </a:r>
            <a:r>
              <a:rPr lang="en-US" altLang="zh-CN" sz="2100" b="1" dirty="0">
                <a:latin typeface="宋体" panose="02010600030101010101" pitchFamily="2" charset="-122"/>
                <a:ea typeface="宋体" panose="02010600030101010101" pitchFamily="2" charset="-122"/>
              </a:rPr>
              <a:t>1965</a:t>
            </a:r>
            <a:r>
              <a:rPr lang="zh-CN" altLang="en-US" sz="2100" b="1" dirty="0">
                <a:latin typeface="宋体" panose="02010600030101010101" pitchFamily="2" charset="-122"/>
                <a:ea typeface="宋体" panose="02010600030101010101" pitchFamily="2" charset="-122"/>
              </a:rPr>
              <a:t>年提出，谓词逻辑是有效</a:t>
            </a:r>
            <a:r>
              <a:rPr lang="zh-CN" altLang="en-US" sz="2100" b="1" dirty="0" smtClean="0">
                <a:latin typeface="宋体" panose="02010600030101010101" pitchFamily="2" charset="-122"/>
                <a:ea typeface="宋体" panose="02010600030101010101" pitchFamily="2" charset="-122"/>
              </a:rPr>
              <a:t>的机械</a:t>
            </a:r>
            <a:r>
              <a:rPr lang="zh-CN" altLang="en-US" sz="2100" b="1" dirty="0">
                <a:latin typeface="宋体" panose="02010600030101010101" pitchFamily="2" charset="-122"/>
                <a:ea typeface="宋体" panose="02010600030101010101" pitchFamily="2" charset="-122"/>
              </a:rPr>
              <a:t>推理方法；</a:t>
            </a:r>
            <a:endParaRPr lang="en-US" altLang="zh-CN" sz="2100" b="1" dirty="0">
              <a:latin typeface="宋体" panose="02010600030101010101" pitchFamily="2" charset="-122"/>
              <a:ea typeface="宋体" panose="02010600030101010101" pitchFamily="2" charset="-122"/>
            </a:endParaRPr>
          </a:p>
          <a:p>
            <a:pPr eaLnBrk="1" hangingPunct="1">
              <a:lnSpc>
                <a:spcPct val="130000"/>
              </a:lnSpc>
              <a:spcBef>
                <a:spcPts val="0"/>
              </a:spcBef>
              <a:spcAft>
                <a:spcPts val="0"/>
              </a:spcAft>
            </a:pPr>
            <a:r>
              <a:rPr lang="zh-CN" altLang="en-US" sz="2100" b="1" dirty="0" smtClean="0">
                <a:latin typeface="宋体" panose="02010600030101010101" pitchFamily="2" charset="-122"/>
                <a:ea typeface="宋体" panose="02010600030101010101" pitchFamily="2" charset="-122"/>
              </a:rPr>
              <a:t>归结原理</a:t>
            </a:r>
            <a:r>
              <a:rPr lang="zh-CN" altLang="en-US" sz="2100" b="1" dirty="0">
                <a:latin typeface="宋体" panose="02010600030101010101" pitchFamily="2" charset="-122"/>
                <a:ea typeface="宋体" panose="02010600030101010101" pitchFamily="2" charset="-122"/>
              </a:rPr>
              <a:t>是自动推理的重大发现。</a:t>
            </a:r>
            <a:endParaRPr lang="en-US" altLang="zh-CN" sz="2100" b="1" dirty="0">
              <a:latin typeface="宋体" panose="02010600030101010101" pitchFamily="2" charset="-122"/>
              <a:ea typeface="宋体" panose="02010600030101010101" pitchFamily="2" charset="-122"/>
            </a:endParaRPr>
          </a:p>
          <a:p>
            <a:pPr eaLnBrk="1" hangingPunct="1">
              <a:lnSpc>
                <a:spcPct val="130000"/>
              </a:lnSpc>
              <a:spcBef>
                <a:spcPts val="0"/>
              </a:spcBef>
              <a:spcAft>
                <a:spcPts val="0"/>
              </a:spcAft>
            </a:pPr>
            <a:r>
              <a:rPr lang="zh-CN" altLang="en-US" sz="2100" b="1" dirty="0">
                <a:solidFill>
                  <a:schemeClr val="hlink"/>
                </a:solidFill>
                <a:latin typeface="宋体" panose="02010600030101010101" pitchFamily="2" charset="-122"/>
                <a:ea typeface="宋体" panose="02010600030101010101" pitchFamily="2" charset="-122"/>
              </a:rPr>
              <a:t>消解式</a:t>
            </a:r>
            <a:r>
              <a:rPr lang="zh-CN" altLang="en-US" sz="2100" b="1" dirty="0">
                <a:latin typeface="宋体" panose="02010600030101010101" pitchFamily="2" charset="-122"/>
                <a:ea typeface="宋体" panose="02010600030101010101" pitchFamily="2" charset="-122"/>
              </a:rPr>
              <a:t>：令</a:t>
            </a:r>
            <a:r>
              <a:rPr lang="en-US" altLang="zh-CN" sz="2100" b="1" dirty="0">
                <a:ea typeface="宋体" panose="02010600030101010101" pitchFamily="2" charset="-122"/>
              </a:rPr>
              <a:t>L</a:t>
            </a:r>
            <a:r>
              <a:rPr lang="en-US" altLang="zh-CN" sz="2100" b="1" baseline="-30000" dirty="0">
                <a:ea typeface="宋体" panose="02010600030101010101" pitchFamily="2" charset="-122"/>
              </a:rPr>
              <a:t>1</a:t>
            </a:r>
            <a:r>
              <a:rPr lang="zh-CN" altLang="en-US" sz="2100" b="1" dirty="0">
                <a:latin typeface="宋体" panose="02010600030101010101" pitchFamily="2" charset="-122"/>
                <a:ea typeface="宋体" panose="02010600030101010101" pitchFamily="2" charset="-122"/>
              </a:rPr>
              <a:t>为任一原子公式，</a:t>
            </a:r>
            <a:r>
              <a:rPr lang="en-US" altLang="zh-CN" sz="2100" b="1" dirty="0">
                <a:ea typeface="宋体" panose="02010600030101010101" pitchFamily="2" charset="-122"/>
              </a:rPr>
              <a:t>L</a:t>
            </a:r>
            <a:r>
              <a:rPr lang="en-US" altLang="zh-CN" sz="2100" b="1" baseline="-30000" dirty="0">
                <a:ea typeface="宋体" panose="02010600030101010101" pitchFamily="2" charset="-122"/>
              </a:rPr>
              <a:t>2</a:t>
            </a:r>
            <a:r>
              <a:rPr lang="zh-CN" altLang="en-US" sz="2100" b="1" dirty="0">
                <a:latin typeface="宋体" panose="02010600030101010101" pitchFamily="2" charset="-122"/>
                <a:ea typeface="宋体" panose="02010600030101010101" pitchFamily="2" charset="-122"/>
              </a:rPr>
              <a:t>为另一原子公式；</a:t>
            </a:r>
            <a:endParaRPr lang="en-US" altLang="zh-CN" sz="2100" b="1" dirty="0">
              <a:latin typeface="宋体" panose="02010600030101010101" pitchFamily="2" charset="-122"/>
              <a:ea typeface="宋体" panose="02010600030101010101" pitchFamily="2" charset="-122"/>
            </a:endParaRPr>
          </a:p>
          <a:p>
            <a:pPr eaLnBrk="1" hangingPunct="1">
              <a:lnSpc>
                <a:spcPct val="130000"/>
              </a:lnSpc>
              <a:spcBef>
                <a:spcPts val="0"/>
              </a:spcBef>
              <a:spcAft>
                <a:spcPts val="0"/>
              </a:spcAft>
            </a:pPr>
            <a:r>
              <a:rPr lang="en-US" altLang="zh-CN" sz="2100" b="1" dirty="0">
                <a:latin typeface="宋体" panose="02010600030101010101" pitchFamily="2" charset="-122"/>
                <a:ea typeface="宋体" panose="02010600030101010101" pitchFamily="2" charset="-122"/>
              </a:rPr>
              <a:t>    </a:t>
            </a:r>
            <a:r>
              <a:rPr lang="zh-CN" altLang="en-US" sz="2100" b="1" dirty="0">
                <a:latin typeface="宋体" panose="02010600030101010101" pitchFamily="2" charset="-122"/>
                <a:ea typeface="宋体" panose="02010600030101010101" pitchFamily="2" charset="-122"/>
              </a:rPr>
              <a:t>具有相同的谓词符号，但一般具有不同的</a:t>
            </a:r>
            <a:r>
              <a:rPr lang="zh-CN" altLang="en-US" sz="2100" b="1" dirty="0" smtClean="0">
                <a:latin typeface="宋体" panose="02010600030101010101" pitchFamily="2" charset="-122"/>
                <a:ea typeface="宋体" panose="02010600030101010101" pitchFamily="2" charset="-122"/>
              </a:rPr>
              <a:t>变量</a:t>
            </a:r>
            <a:r>
              <a:rPr lang="zh-CN" altLang="en-US" sz="2100" b="1" dirty="0">
                <a:latin typeface="宋体" panose="02010600030101010101" pitchFamily="2" charset="-122"/>
                <a:ea typeface="宋体" panose="02010600030101010101" pitchFamily="2" charset="-122"/>
              </a:rPr>
              <a:t>。</a:t>
            </a:r>
            <a:r>
              <a:rPr lang="zh-CN" altLang="en-US" sz="2100" b="1" dirty="0" smtClean="0">
                <a:latin typeface="宋体" panose="02010600030101010101" pitchFamily="2" charset="-122"/>
                <a:ea typeface="宋体" panose="02010600030101010101" pitchFamily="2" charset="-122"/>
              </a:rPr>
              <a:t>已知两子句 </a:t>
            </a:r>
            <a:r>
              <a:rPr lang="en-US" altLang="zh-CN" sz="2100" b="1" dirty="0" smtClean="0">
                <a:ea typeface="宋体" panose="02010600030101010101" pitchFamily="2" charset="-122"/>
              </a:rPr>
              <a:t>L</a:t>
            </a:r>
            <a:r>
              <a:rPr lang="en-US" altLang="zh-CN" sz="2100" b="1" baseline="-30000" dirty="0" smtClean="0">
                <a:ea typeface="宋体" panose="02010600030101010101" pitchFamily="2" charset="-122"/>
              </a:rPr>
              <a:t>1</a:t>
            </a:r>
            <a:r>
              <a:rPr lang="en-US" altLang="zh-CN" sz="2100" b="1" dirty="0" smtClean="0">
                <a:latin typeface="宋体" panose="02010600030101010101" pitchFamily="2" charset="-122"/>
                <a:ea typeface="宋体" panose="02010600030101010101" pitchFamily="2" charset="-122"/>
              </a:rPr>
              <a:t>∨α</a:t>
            </a:r>
            <a:r>
              <a:rPr lang="zh-CN" altLang="en-US" sz="2100" b="1" dirty="0" smtClean="0">
                <a:latin typeface="宋体" panose="02010600030101010101" pitchFamily="2" charset="-122"/>
                <a:ea typeface="宋体" panose="02010600030101010101" pitchFamily="2" charset="-122"/>
              </a:rPr>
              <a:t>和～</a:t>
            </a:r>
            <a:r>
              <a:rPr lang="en-US" altLang="zh-CN" sz="2100" b="1" dirty="0" smtClean="0">
                <a:latin typeface="宋体" panose="02010600030101010101" pitchFamily="2" charset="-122"/>
                <a:ea typeface="宋体" panose="02010600030101010101" pitchFamily="2" charset="-122"/>
              </a:rPr>
              <a:t>L</a:t>
            </a:r>
            <a:r>
              <a:rPr lang="en-US" altLang="zh-CN" sz="2100" b="1" baseline="-30000" dirty="0" smtClean="0">
                <a:latin typeface="宋体" panose="02010600030101010101" pitchFamily="2" charset="-122"/>
                <a:ea typeface="宋体" panose="02010600030101010101" pitchFamily="2" charset="-122"/>
              </a:rPr>
              <a:t>2</a:t>
            </a:r>
            <a:r>
              <a:rPr lang="en-US" altLang="zh-CN" sz="2100" b="1" dirty="0" smtClean="0">
                <a:latin typeface="宋体" panose="02010600030101010101" pitchFamily="2" charset="-122"/>
                <a:ea typeface="宋体" panose="02010600030101010101" pitchFamily="2" charset="-122"/>
              </a:rPr>
              <a:t>∨β</a:t>
            </a:r>
            <a:r>
              <a:rPr lang="zh-CN" altLang="en-US" sz="2100" b="1" dirty="0" smtClean="0">
                <a:latin typeface="宋体" panose="02010600030101010101" pitchFamily="2" charset="-122"/>
                <a:ea typeface="宋体" panose="02010600030101010101" pitchFamily="2" charset="-122"/>
              </a:rPr>
              <a:t>，如果</a:t>
            </a:r>
            <a:r>
              <a:rPr lang="en-US" altLang="zh-CN" sz="2100" b="1" dirty="0">
                <a:ea typeface="宋体" panose="02010600030101010101" pitchFamily="2" charset="-122"/>
              </a:rPr>
              <a:t>L</a:t>
            </a:r>
            <a:r>
              <a:rPr lang="en-US" altLang="zh-CN" sz="2100" b="1" baseline="-30000" dirty="0">
                <a:ea typeface="宋体" panose="02010600030101010101" pitchFamily="2" charset="-122"/>
              </a:rPr>
              <a:t>1</a:t>
            </a:r>
            <a:r>
              <a:rPr lang="zh-CN" altLang="en-US" sz="2100" b="1" dirty="0">
                <a:latin typeface="宋体" panose="02010600030101010101" pitchFamily="2" charset="-122"/>
                <a:ea typeface="宋体" panose="02010600030101010101" pitchFamily="2" charset="-122"/>
              </a:rPr>
              <a:t>和</a:t>
            </a:r>
            <a:r>
              <a:rPr lang="en-US" altLang="zh-CN" sz="2100" b="1" dirty="0">
                <a:ea typeface="宋体" panose="02010600030101010101" pitchFamily="2" charset="-122"/>
              </a:rPr>
              <a:t>L</a:t>
            </a:r>
            <a:r>
              <a:rPr lang="en-US" altLang="zh-CN" sz="2100" b="1" baseline="-30000" dirty="0">
                <a:ea typeface="宋体" panose="02010600030101010101" pitchFamily="2" charset="-122"/>
              </a:rPr>
              <a:t>2</a:t>
            </a:r>
            <a:r>
              <a:rPr lang="zh-CN" altLang="en-US" sz="2100" b="1" dirty="0">
                <a:latin typeface="宋体" panose="02010600030101010101" pitchFamily="2" charset="-122"/>
                <a:ea typeface="宋体" panose="02010600030101010101" pitchFamily="2" charset="-122"/>
              </a:rPr>
              <a:t>具有最一般合一者</a:t>
            </a:r>
            <a:r>
              <a:rPr lang="en-US" altLang="zh-CN" sz="2100" b="1" dirty="0">
                <a:latin typeface="宋体" panose="02010600030101010101" pitchFamily="2" charset="-122"/>
                <a:ea typeface="宋体" panose="02010600030101010101" pitchFamily="2" charset="-122"/>
              </a:rPr>
              <a:t>σ</a:t>
            </a:r>
            <a:r>
              <a:rPr lang="zh-CN" altLang="en-US" sz="2100" b="1" dirty="0" smtClean="0">
                <a:latin typeface="宋体" panose="02010600030101010101" pitchFamily="2" charset="-122"/>
                <a:ea typeface="宋体" panose="02010600030101010101" pitchFamily="2" charset="-122"/>
              </a:rPr>
              <a:t>，那么</a:t>
            </a:r>
            <a:r>
              <a:rPr lang="zh-CN" altLang="en-US" sz="2100" b="1" dirty="0">
                <a:latin typeface="宋体" panose="02010600030101010101" pitchFamily="2" charset="-122"/>
                <a:ea typeface="宋体" panose="02010600030101010101" pitchFamily="2" charset="-122"/>
              </a:rPr>
              <a:t>通过消解可以从两个父辈子句推导出一个新</a:t>
            </a:r>
            <a:r>
              <a:rPr lang="zh-CN" altLang="en-US" sz="2100" b="1" dirty="0" smtClean="0">
                <a:latin typeface="宋体" panose="02010600030101010101" pitchFamily="2" charset="-122"/>
                <a:ea typeface="宋体" panose="02010600030101010101" pitchFamily="2" charset="-122"/>
              </a:rPr>
              <a:t>子句</a:t>
            </a:r>
            <a:r>
              <a:rPr lang="en-US" altLang="zh-CN" sz="2100" b="1" dirty="0" smtClean="0">
                <a:latin typeface="宋体" panose="02010600030101010101" pitchFamily="2" charset="-122"/>
                <a:ea typeface="宋体" panose="02010600030101010101" pitchFamily="2" charset="-122"/>
              </a:rPr>
              <a:t>(</a:t>
            </a:r>
            <a:r>
              <a:rPr lang="en-US" altLang="zh-CN" sz="2100" b="1" dirty="0">
                <a:latin typeface="宋体" panose="02010600030101010101" pitchFamily="2" charset="-122"/>
                <a:ea typeface="宋体" panose="02010600030101010101" pitchFamily="2" charset="-122"/>
              </a:rPr>
              <a:t>α∨β)σ</a:t>
            </a:r>
            <a:r>
              <a:rPr lang="zh-CN" altLang="en-US" sz="2100" b="1" dirty="0" smtClean="0">
                <a:latin typeface="宋体" panose="02010600030101010101" pitchFamily="2" charset="-122"/>
                <a:ea typeface="宋体" panose="02010600030101010101" pitchFamily="2" charset="-122"/>
              </a:rPr>
              <a:t>。这个</a:t>
            </a:r>
            <a:r>
              <a:rPr lang="zh-CN" altLang="en-US" sz="2100" b="1" dirty="0">
                <a:latin typeface="宋体" panose="02010600030101010101" pitchFamily="2" charset="-122"/>
                <a:ea typeface="宋体" panose="02010600030101010101" pitchFamily="2" charset="-122"/>
              </a:rPr>
              <a:t>新子句叫做消解式。</a:t>
            </a:r>
            <a:endParaRPr lang="en-US" altLang="zh-CN" sz="2100" b="1" dirty="0">
              <a:latin typeface="宋体" panose="02010600030101010101" pitchFamily="2" charset="-122"/>
              <a:ea typeface="宋体" panose="02010600030101010101" pitchFamily="2" charset="-122"/>
            </a:endParaRPr>
          </a:p>
          <a:p>
            <a:pPr eaLnBrk="1" hangingPunct="1">
              <a:lnSpc>
                <a:spcPct val="130000"/>
              </a:lnSpc>
              <a:spcBef>
                <a:spcPts val="0"/>
              </a:spcBef>
              <a:spcAft>
                <a:spcPts val="0"/>
              </a:spcAft>
            </a:pPr>
            <a:r>
              <a:rPr lang="zh-CN" altLang="en-US" sz="2100" b="1" dirty="0">
                <a:solidFill>
                  <a:schemeClr val="hlink"/>
                </a:solidFill>
                <a:latin typeface="宋体" panose="02010600030101010101" pitchFamily="2" charset="-122"/>
                <a:ea typeface="宋体" panose="02010600030101010101" pitchFamily="2" charset="-122"/>
              </a:rPr>
              <a:t>消解式求法</a:t>
            </a:r>
            <a:r>
              <a:rPr lang="zh-CN" altLang="en-US" sz="2100" b="1" dirty="0">
                <a:latin typeface="宋体" panose="02010600030101010101" pitchFamily="2" charset="-122"/>
                <a:ea typeface="宋体" panose="02010600030101010101" pitchFamily="2" charset="-122"/>
              </a:rPr>
              <a:t>：</a:t>
            </a:r>
          </a:p>
          <a:p>
            <a:pPr eaLnBrk="1" hangingPunct="1">
              <a:lnSpc>
                <a:spcPct val="130000"/>
              </a:lnSpc>
              <a:spcBef>
                <a:spcPts val="0"/>
              </a:spcBef>
              <a:spcAft>
                <a:spcPts val="0"/>
              </a:spcAft>
            </a:pPr>
            <a:r>
              <a:rPr lang="zh-CN" altLang="en-US" sz="2100" b="1" dirty="0">
                <a:latin typeface="宋体" panose="02010600030101010101" pitchFamily="2" charset="-122"/>
                <a:ea typeface="宋体" panose="02010600030101010101" pitchFamily="2" charset="-122"/>
              </a:rPr>
              <a:t>   取各子句的析取</a:t>
            </a:r>
            <a:r>
              <a:rPr lang="en-US" altLang="zh-CN" sz="2100" dirty="0"/>
              <a:t>(∨)</a:t>
            </a:r>
            <a:r>
              <a:rPr lang="zh-CN" altLang="en-US" sz="2100" b="1" dirty="0">
                <a:latin typeface="宋体" panose="02010600030101010101" pitchFamily="2" charset="-122"/>
                <a:ea typeface="宋体" panose="02010600030101010101" pitchFamily="2" charset="-122"/>
              </a:rPr>
              <a:t>，然后消去互补对而得到的</a:t>
            </a:r>
            <a:r>
              <a:rPr lang="zh-CN" altLang="en-US" sz="2100" b="1" dirty="0" smtClean="0">
                <a:latin typeface="宋体" panose="02010600030101010101" pitchFamily="2" charset="-122"/>
                <a:ea typeface="宋体" panose="02010600030101010101" pitchFamily="2" charset="-122"/>
              </a:rPr>
              <a:t>。</a:t>
            </a:r>
            <a:endParaRPr lang="zh-CN" altLang="en-US" sz="2100" b="1" dirty="0">
              <a:latin typeface="宋体" panose="02010600030101010101" pitchFamily="2" charset="-122"/>
              <a:ea typeface="宋体" panose="02010600030101010101" pitchFamily="2" charset="-122"/>
            </a:endParaRPr>
          </a:p>
        </p:txBody>
      </p:sp>
      <p:sp>
        <p:nvSpPr>
          <p:cNvPr id="6" name="矩形 4"/>
          <p:cNvSpPr>
            <a:spLocks noChangeArrowheads="1"/>
          </p:cNvSpPr>
          <p:nvPr/>
        </p:nvSpPr>
        <p:spPr bwMode="auto">
          <a:xfrm>
            <a:off x="116632" y="2571750"/>
            <a:ext cx="68822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spcBef>
                <a:spcPts val="600"/>
              </a:spcBef>
            </a:pPr>
            <a:r>
              <a:rPr lang="zh-CN" altLang="en-US" sz="2100" b="1" dirty="0" smtClean="0">
                <a:latin typeface="宋体" panose="02010600030101010101" pitchFamily="2" charset="-122"/>
                <a:ea typeface="宋体" panose="02010600030101010101" pitchFamily="2" charset="-122"/>
              </a:rPr>
              <a:t>  </a:t>
            </a:r>
            <a:endParaRPr lang="zh-CN" altLang="en-US" sz="21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5282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3">
                                            <p:txEl>
                                              <p:pRg st="1" end="1"/>
                                            </p:txEl>
                                          </p:spTgt>
                                        </p:tgtEl>
                                        <p:attrNameLst>
                                          <p:attrName>style.visibility</p:attrName>
                                        </p:attrNameLst>
                                      </p:cBhvr>
                                      <p:to>
                                        <p:strVal val="visible"/>
                                      </p:to>
                                    </p:set>
                                    <p:anim calcmode="lin" valueType="num">
                                      <p:cBhvr additive="base">
                                        <p:cTn id="7" dur="500" fill="hold"/>
                                        <p:tgtEl>
                                          <p:spTgt spid="3789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3">
                                            <p:txEl>
                                              <p:pRg st="2" end="2"/>
                                            </p:txEl>
                                          </p:spTgt>
                                        </p:tgtEl>
                                        <p:attrNameLst>
                                          <p:attrName>style.visibility</p:attrName>
                                        </p:attrNameLst>
                                      </p:cBhvr>
                                      <p:to>
                                        <p:strVal val="visible"/>
                                      </p:to>
                                    </p:set>
                                    <p:anim calcmode="lin" valueType="num">
                                      <p:cBhvr additive="base">
                                        <p:cTn id="13" dur="500" fill="hold"/>
                                        <p:tgtEl>
                                          <p:spTgt spid="3789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893">
                                            <p:txEl>
                                              <p:pRg st="3" end="3"/>
                                            </p:txEl>
                                          </p:spTgt>
                                        </p:tgtEl>
                                        <p:attrNameLst>
                                          <p:attrName>style.visibility</p:attrName>
                                        </p:attrNameLst>
                                      </p:cBhvr>
                                      <p:to>
                                        <p:strVal val="visible"/>
                                      </p:to>
                                    </p:set>
                                    <p:anim calcmode="lin" valueType="num">
                                      <p:cBhvr additive="base">
                                        <p:cTn id="19" dur="500" fill="hold"/>
                                        <p:tgtEl>
                                          <p:spTgt spid="3789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893">
                                            <p:txEl>
                                              <p:pRg st="4" end="4"/>
                                            </p:txEl>
                                          </p:spTgt>
                                        </p:tgtEl>
                                        <p:attrNameLst>
                                          <p:attrName>style.visibility</p:attrName>
                                        </p:attrNameLst>
                                      </p:cBhvr>
                                      <p:to>
                                        <p:strVal val="visible"/>
                                      </p:to>
                                    </p:set>
                                    <p:anim calcmode="lin" valueType="num">
                                      <p:cBhvr additive="base">
                                        <p:cTn id="25" dur="500" fill="hold"/>
                                        <p:tgtEl>
                                          <p:spTgt spid="3789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89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893">
                                            <p:txEl>
                                              <p:pRg st="5" end="5"/>
                                            </p:txEl>
                                          </p:spTgt>
                                        </p:tgtEl>
                                        <p:attrNameLst>
                                          <p:attrName>style.visibility</p:attrName>
                                        </p:attrNameLst>
                                      </p:cBhvr>
                                      <p:to>
                                        <p:strVal val="visible"/>
                                      </p:to>
                                    </p:set>
                                    <p:anim calcmode="lin" valueType="num">
                                      <p:cBhvr additive="base">
                                        <p:cTn id="31" dur="500" fill="hold"/>
                                        <p:tgtEl>
                                          <p:spTgt spid="3789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89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893">
                                            <p:txEl>
                                              <p:pRg st="6" end="6"/>
                                            </p:txEl>
                                          </p:spTgt>
                                        </p:tgtEl>
                                        <p:attrNameLst>
                                          <p:attrName>style.visibility</p:attrName>
                                        </p:attrNameLst>
                                      </p:cBhvr>
                                      <p:to>
                                        <p:strVal val="visible"/>
                                      </p:to>
                                    </p:set>
                                    <p:anim calcmode="lin" valueType="num">
                                      <p:cBhvr additive="base">
                                        <p:cTn id="37" dur="500" fill="hold"/>
                                        <p:tgtEl>
                                          <p:spTgt spid="3789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89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 calcmode="lin" valueType="num">
                                      <p:cBhvr additive="base">
                                        <p:cTn id="4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ext Box 2"/>
          <p:cNvSpPr txBox="1">
            <a:spLocks noChangeArrowheads="1"/>
          </p:cNvSpPr>
          <p:nvPr/>
        </p:nvSpPr>
        <p:spPr bwMode="auto">
          <a:xfrm>
            <a:off x="260648" y="0"/>
            <a:ext cx="59436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a:r>
            <a:b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br>
            <a:r>
              <a:rPr lang="zh-CN" altLang="en-US" sz="2000" b="1" dirty="0">
                <a:latin typeface="宋体" panose="02010600030101010101" pitchFamily="2" charset="-122"/>
                <a:ea typeface="宋体" panose="02010600030101010101" pitchFamily="2" charset="-122"/>
                <a:cs typeface="Times New Roman" panose="02020603050405020304" pitchFamily="18" charset="0"/>
              </a:rPr>
              <a:t>从父辈子句求消解式的例子</a:t>
            </a:r>
            <a:r>
              <a:rPr lang="en-US" altLang="zh-CN" sz="2000" b="1" dirty="0">
                <a:latin typeface=""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p>
          <a:p>
            <a:pPr eaLnBrk="1" hangingPunct="1">
              <a:spcBef>
                <a:spcPts val="1800"/>
              </a:spcBef>
              <a:buFontTx/>
              <a:buAutoNum type="alphaLcParenBoth"/>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假言推理</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Tx/>
              <a:buAutoNum type="alphaLcParenBoth"/>
            </a:pP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Tx/>
              <a:buAutoNum type="alphaLcParenBoth"/>
            </a:pP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Tx/>
              <a:buAutoNum type="alphaLcParenBoth"/>
            </a:pP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(b) </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合并</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p>
          <a:p>
            <a:pPr eaLnBrk="1" hangingPunct="1"/>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3314" name="Object 7"/>
          <p:cNvGraphicFramePr>
            <a:graphicFrameLocks noChangeAspect="1"/>
          </p:cNvGraphicFramePr>
          <p:nvPr>
            <p:extLst>
              <p:ext uri="{D42A27DB-BD31-4B8C-83A1-F6EECF244321}">
                <p14:modId xmlns:p14="http://schemas.microsoft.com/office/powerpoint/2010/main" val="4051360562"/>
              </p:ext>
            </p:extLst>
          </p:nvPr>
        </p:nvGraphicFramePr>
        <p:xfrm>
          <a:off x="1200746" y="1275606"/>
          <a:ext cx="3321844" cy="1304925"/>
        </p:xfrm>
        <a:graphic>
          <a:graphicData uri="http://schemas.openxmlformats.org/presentationml/2006/ole">
            <mc:AlternateContent xmlns:mc="http://schemas.openxmlformats.org/markup-compatibility/2006">
              <mc:Choice xmlns:v="urn:schemas-microsoft-com:vml" Requires="v">
                <p:oleObj spid="_x0000_s29977" name="PBrush" r:id="rId4" imgW="2180952" imgH="857143" progId="">
                  <p:embed/>
                </p:oleObj>
              </mc:Choice>
              <mc:Fallback>
                <p:oleObj name="PBrush" r:id="rId4" imgW="2180952" imgH="85714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746" y="1275606"/>
                        <a:ext cx="3321844"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8"/>
          <p:cNvGraphicFramePr>
            <a:graphicFrameLocks noChangeAspect="1"/>
          </p:cNvGraphicFramePr>
          <p:nvPr>
            <p:extLst>
              <p:ext uri="{D42A27DB-BD31-4B8C-83A1-F6EECF244321}">
                <p14:modId xmlns:p14="http://schemas.microsoft.com/office/powerpoint/2010/main" val="210675307"/>
              </p:ext>
            </p:extLst>
          </p:nvPr>
        </p:nvGraphicFramePr>
        <p:xfrm>
          <a:off x="1222773" y="3299550"/>
          <a:ext cx="3277790" cy="1285875"/>
        </p:xfrm>
        <a:graphic>
          <a:graphicData uri="http://schemas.openxmlformats.org/presentationml/2006/ole">
            <mc:AlternateContent xmlns:mc="http://schemas.openxmlformats.org/markup-compatibility/2006">
              <mc:Choice xmlns:v="urn:schemas-microsoft-com:vml" Requires="v">
                <p:oleObj spid="_x0000_s29978" name="位图图像" r:id="rId6" imgW="2161905" imgH="847843" progId="Paint.Picture">
                  <p:embed/>
                </p:oleObj>
              </mc:Choice>
              <mc:Fallback>
                <p:oleObj name="位图图像" r:id="rId6" imgW="2161905" imgH="847843"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2773" y="3299550"/>
                        <a:ext cx="327779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6" name="Object 4"/>
          <p:cNvGraphicFramePr>
            <a:graphicFrameLocks noChangeAspect="1"/>
          </p:cNvGraphicFramePr>
          <p:nvPr>
            <p:extLst>
              <p:ext uri="{D42A27DB-BD31-4B8C-83A1-F6EECF244321}">
                <p14:modId xmlns:p14="http://schemas.microsoft.com/office/powerpoint/2010/main" val="972610165"/>
              </p:ext>
            </p:extLst>
          </p:nvPr>
        </p:nvGraphicFramePr>
        <p:xfrm>
          <a:off x="4577424" y="1581402"/>
          <a:ext cx="535781" cy="238125"/>
        </p:xfrm>
        <a:graphic>
          <a:graphicData uri="http://schemas.openxmlformats.org/presentationml/2006/ole">
            <mc:AlternateContent xmlns:mc="http://schemas.openxmlformats.org/markup-compatibility/2006">
              <mc:Choice xmlns:v="urn:schemas-microsoft-com:vml" Requires="v">
                <p:oleObj spid="_x0000_s29979" name="公式" r:id="rId8" imgW="457002" imgH="203112" progId="Equation.3">
                  <p:embed/>
                </p:oleObj>
              </mc:Choice>
              <mc:Fallback>
                <p:oleObj name="公式" r:id="rId8" imgW="457002"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7424" y="1581402"/>
                        <a:ext cx="535781"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9147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20">
                                            <p:txEl>
                                              <p:pRg st="0" end="0"/>
                                            </p:txEl>
                                          </p:spTgt>
                                        </p:tgtEl>
                                        <p:attrNameLst>
                                          <p:attrName>style.visibility</p:attrName>
                                        </p:attrNameLst>
                                      </p:cBhvr>
                                      <p:to>
                                        <p:strVal val="visible"/>
                                      </p:to>
                                    </p:set>
                                    <p:animEffect transition="in" filter="fade">
                                      <p:cBhvr>
                                        <p:cTn id="7" dur="1000"/>
                                        <p:tgtEl>
                                          <p:spTgt spid="13320">
                                            <p:txEl>
                                              <p:pRg st="0" end="0"/>
                                            </p:txEl>
                                          </p:spTgt>
                                        </p:tgtEl>
                                      </p:cBhvr>
                                    </p:animEffect>
                                    <p:anim calcmode="lin" valueType="num">
                                      <p:cBhvr>
                                        <p:cTn id="8" dur="1000" fill="hold"/>
                                        <p:tgtEl>
                                          <p:spTgt spid="133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3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320">
                                            <p:txEl>
                                              <p:pRg st="1" end="1"/>
                                            </p:txEl>
                                          </p:spTgt>
                                        </p:tgtEl>
                                        <p:attrNameLst>
                                          <p:attrName>style.visibility</p:attrName>
                                        </p:attrNameLst>
                                      </p:cBhvr>
                                      <p:to>
                                        <p:strVal val="visible"/>
                                      </p:to>
                                    </p:set>
                                    <p:animEffect transition="in" filter="fade">
                                      <p:cBhvr>
                                        <p:cTn id="14" dur="1000"/>
                                        <p:tgtEl>
                                          <p:spTgt spid="13320">
                                            <p:txEl>
                                              <p:pRg st="1" end="1"/>
                                            </p:txEl>
                                          </p:spTgt>
                                        </p:tgtEl>
                                      </p:cBhvr>
                                    </p:animEffect>
                                    <p:anim calcmode="lin" valueType="num">
                                      <p:cBhvr>
                                        <p:cTn id="15" dur="1000" fill="hold"/>
                                        <p:tgtEl>
                                          <p:spTgt spid="1332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3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314"/>
                                        </p:tgtEl>
                                        <p:attrNameLst>
                                          <p:attrName>style.visibility</p:attrName>
                                        </p:attrNameLst>
                                      </p:cBhvr>
                                      <p:to>
                                        <p:strVal val="visible"/>
                                      </p:to>
                                    </p:set>
                                    <p:animEffect transition="in" filter="fade">
                                      <p:cBhvr>
                                        <p:cTn id="21" dur="1000"/>
                                        <p:tgtEl>
                                          <p:spTgt spid="13314"/>
                                        </p:tgtEl>
                                      </p:cBhvr>
                                    </p:animEffect>
                                    <p:anim calcmode="lin" valueType="num">
                                      <p:cBhvr>
                                        <p:cTn id="22" dur="1000" fill="hold"/>
                                        <p:tgtEl>
                                          <p:spTgt spid="13314"/>
                                        </p:tgtEl>
                                        <p:attrNameLst>
                                          <p:attrName>ppt_x</p:attrName>
                                        </p:attrNameLst>
                                      </p:cBhvr>
                                      <p:tavLst>
                                        <p:tav tm="0">
                                          <p:val>
                                            <p:strVal val="#ppt_x"/>
                                          </p:val>
                                        </p:tav>
                                        <p:tav tm="100000">
                                          <p:val>
                                            <p:strVal val="#ppt_x"/>
                                          </p:val>
                                        </p:tav>
                                      </p:tavLst>
                                    </p:anim>
                                    <p:anim calcmode="lin" valueType="num">
                                      <p:cBhvr>
                                        <p:cTn id="23"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3316"/>
                                        </p:tgtEl>
                                        <p:attrNameLst>
                                          <p:attrName>style.visibility</p:attrName>
                                        </p:attrNameLst>
                                      </p:cBhvr>
                                      <p:to>
                                        <p:strVal val="visible"/>
                                      </p:to>
                                    </p:set>
                                    <p:anim calcmode="lin" valueType="num">
                                      <p:cBhvr additive="base">
                                        <p:cTn id="28" dur="500" fill="hold"/>
                                        <p:tgtEl>
                                          <p:spTgt spid="13316"/>
                                        </p:tgtEl>
                                        <p:attrNameLst>
                                          <p:attrName>ppt_x</p:attrName>
                                        </p:attrNameLst>
                                      </p:cBhvr>
                                      <p:tavLst>
                                        <p:tav tm="0">
                                          <p:val>
                                            <p:strVal val="#ppt_x"/>
                                          </p:val>
                                        </p:tav>
                                        <p:tav tm="100000">
                                          <p:val>
                                            <p:strVal val="#ppt_x"/>
                                          </p:val>
                                        </p:tav>
                                      </p:tavLst>
                                    </p:anim>
                                    <p:anim calcmode="lin" valueType="num">
                                      <p:cBhvr additive="base">
                                        <p:cTn id="29"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320">
                                            <p:txEl>
                                              <p:pRg st="7" end="7"/>
                                            </p:txEl>
                                          </p:spTgt>
                                        </p:tgtEl>
                                        <p:attrNameLst>
                                          <p:attrName>style.visibility</p:attrName>
                                        </p:attrNameLst>
                                      </p:cBhvr>
                                      <p:to>
                                        <p:strVal val="visible"/>
                                      </p:to>
                                    </p:set>
                                    <p:animEffect transition="in" filter="fade">
                                      <p:cBhvr>
                                        <p:cTn id="34" dur="1000"/>
                                        <p:tgtEl>
                                          <p:spTgt spid="13320">
                                            <p:txEl>
                                              <p:pRg st="7" end="7"/>
                                            </p:txEl>
                                          </p:spTgt>
                                        </p:tgtEl>
                                      </p:cBhvr>
                                    </p:animEffect>
                                    <p:anim calcmode="lin" valueType="num">
                                      <p:cBhvr>
                                        <p:cTn id="35" dur="1000" fill="hold"/>
                                        <p:tgtEl>
                                          <p:spTgt spid="13320">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1332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3315"/>
                                        </p:tgtEl>
                                        <p:attrNameLst>
                                          <p:attrName>style.visibility</p:attrName>
                                        </p:attrNameLst>
                                      </p:cBhvr>
                                      <p:to>
                                        <p:strVal val="visible"/>
                                      </p:to>
                                    </p:set>
                                    <p:animEffect transition="in" filter="fade">
                                      <p:cBhvr>
                                        <p:cTn id="41" dur="1000"/>
                                        <p:tgtEl>
                                          <p:spTgt spid="13315"/>
                                        </p:tgtEl>
                                      </p:cBhvr>
                                    </p:animEffect>
                                    <p:anim calcmode="lin" valueType="num">
                                      <p:cBhvr>
                                        <p:cTn id="42" dur="1000" fill="hold"/>
                                        <p:tgtEl>
                                          <p:spTgt spid="13315"/>
                                        </p:tgtEl>
                                        <p:attrNameLst>
                                          <p:attrName>ppt_x</p:attrName>
                                        </p:attrNameLst>
                                      </p:cBhvr>
                                      <p:tavLst>
                                        <p:tav tm="0">
                                          <p:val>
                                            <p:strVal val="#ppt_x"/>
                                          </p:val>
                                        </p:tav>
                                        <p:tav tm="100000">
                                          <p:val>
                                            <p:strVal val="#ppt_x"/>
                                          </p:val>
                                        </p:tav>
                                      </p:tavLst>
                                    </p:anim>
                                    <p:anim calcmode="lin" valueType="num">
                                      <p:cBhvr>
                                        <p:cTn id="43" dur="1000" fill="hold"/>
                                        <p:tgtEl>
                                          <p:spTgt spid="13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
          <p:cNvSpPr txBox="1">
            <a:spLocks noChangeArrowheads="1"/>
          </p:cNvSpPr>
          <p:nvPr/>
        </p:nvSpPr>
        <p:spPr bwMode="auto">
          <a:xfrm>
            <a:off x="989642" y="180604"/>
            <a:ext cx="5372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en-US" altLang="zh-CN" sz="2000" b="1" dirty="0">
                <a:latin typeface="宋体" panose="02010600030101010101" pitchFamily="2" charset="-122"/>
                <a:ea typeface="宋体" panose="02010600030101010101" pitchFamily="2" charset="-122"/>
                <a:cs typeface="Times New Roman" panose="02020603050405020304" pitchFamily="18" charset="0"/>
              </a:rPr>
              <a:t>(c) </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重言式 </a:t>
            </a:r>
          </a:p>
        </p:txBody>
      </p:sp>
      <p:graphicFrame>
        <p:nvGraphicFramePr>
          <p:cNvPr id="14338" name="Object 4"/>
          <p:cNvGraphicFramePr>
            <a:graphicFrameLocks noChangeAspect="1"/>
          </p:cNvGraphicFramePr>
          <p:nvPr>
            <p:extLst>
              <p:ext uri="{D42A27DB-BD31-4B8C-83A1-F6EECF244321}">
                <p14:modId xmlns:p14="http://schemas.microsoft.com/office/powerpoint/2010/main" val="2181132792"/>
              </p:ext>
            </p:extLst>
          </p:nvPr>
        </p:nvGraphicFramePr>
        <p:xfrm>
          <a:off x="159782" y="797123"/>
          <a:ext cx="6321028" cy="1193006"/>
        </p:xfrm>
        <a:graphic>
          <a:graphicData uri="http://schemas.openxmlformats.org/presentationml/2006/ole">
            <mc:AlternateContent xmlns:mc="http://schemas.openxmlformats.org/markup-compatibility/2006">
              <mc:Choice xmlns:v="urn:schemas-microsoft-com:vml" Requires="v">
                <p:oleObj spid="_x0000_s30908" name="位图图像" r:id="rId4" imgW="4544059" imgH="857143" progId="Paint.Picture">
                  <p:embed/>
                </p:oleObj>
              </mc:Choice>
              <mc:Fallback>
                <p:oleObj name="位图图像" r:id="rId4" imgW="4544059" imgH="85714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82" y="797123"/>
                        <a:ext cx="6321028" cy="119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4" name="Text Box 5"/>
          <p:cNvSpPr txBox="1">
            <a:spLocks noChangeArrowheads="1"/>
          </p:cNvSpPr>
          <p:nvPr/>
        </p:nvSpPr>
        <p:spPr bwMode="auto">
          <a:xfrm>
            <a:off x="998935" y="1762125"/>
            <a:ext cx="50863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endParaRPr lang="en-US" altLang="zh-CN" sz="1800" dirty="0">
              <a:ea typeface="宋体" panose="02010600030101010101" pitchFamily="2" charset="-122"/>
            </a:endParaRPr>
          </a:p>
          <a:p>
            <a:pPr eaLnBrk="1" hangingPunct="1"/>
            <a:endParaRPr lang="en-US" altLang="zh-CN" sz="1800" dirty="0">
              <a:ea typeface="宋体" panose="02010600030101010101" pitchFamily="2" charset="-122"/>
            </a:endParaRPr>
          </a:p>
          <a:p>
            <a:pPr eaLnBrk="1" hangingPunct="1"/>
            <a:r>
              <a:rPr lang="en-US" altLang="zh-CN" sz="2000" b="1" dirty="0">
                <a:latin typeface="宋体" panose="02010600030101010101" pitchFamily="2" charset="-122"/>
                <a:ea typeface="宋体" panose="02010600030101010101" pitchFamily="2" charset="-122"/>
                <a:cs typeface="Times New Roman" panose="02020603050405020304" pitchFamily="18" charset="0"/>
              </a:rPr>
              <a:t>(d) </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链式</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三段论</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 </a:t>
            </a:r>
          </a:p>
        </p:txBody>
      </p:sp>
      <p:graphicFrame>
        <p:nvGraphicFramePr>
          <p:cNvPr id="14339" name="Object 6"/>
          <p:cNvGraphicFramePr>
            <a:graphicFrameLocks noChangeAspect="1"/>
          </p:cNvGraphicFramePr>
          <p:nvPr>
            <p:extLst>
              <p:ext uri="{D42A27DB-BD31-4B8C-83A1-F6EECF244321}">
                <p14:modId xmlns:p14="http://schemas.microsoft.com/office/powerpoint/2010/main" val="2957036847"/>
              </p:ext>
            </p:extLst>
          </p:nvPr>
        </p:nvGraphicFramePr>
        <p:xfrm>
          <a:off x="127000" y="2767013"/>
          <a:ext cx="6542088" cy="1766887"/>
        </p:xfrm>
        <a:graphic>
          <a:graphicData uri="http://schemas.openxmlformats.org/presentationml/2006/ole">
            <mc:AlternateContent xmlns:mc="http://schemas.openxmlformats.org/markup-compatibility/2006">
              <mc:Choice xmlns:v="urn:schemas-microsoft-com:vml" Requires="v">
                <p:oleObj spid="_x0000_s30909" name="BMP 图像" r:id="rId6" imgW="4590476" imgH="933580" progId="Paint.Picture">
                  <p:embed/>
                </p:oleObj>
              </mc:Choice>
              <mc:Fallback>
                <p:oleObj name="BMP 图像" r:id="rId6" imgW="4590476" imgH="933580"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000" y="2767013"/>
                        <a:ext cx="6542088" cy="1766887"/>
                      </a:xfrm>
                      <a:prstGeom prst="rect">
                        <a:avLst/>
                      </a:prstGeom>
                      <a:noFill/>
                      <a:ln>
                        <a:noFill/>
                      </a:ln>
                      <a:effectLst/>
                      <a:extLst/>
                    </p:spPr>
                  </p:pic>
                </p:oleObj>
              </mc:Fallback>
            </mc:AlternateContent>
          </a:graphicData>
        </a:graphic>
      </p:graphicFrame>
      <p:sp>
        <p:nvSpPr>
          <p:cNvPr id="2" name="矩形 1"/>
          <p:cNvSpPr/>
          <p:nvPr/>
        </p:nvSpPr>
        <p:spPr>
          <a:xfrm>
            <a:off x="3829749" y="2316123"/>
            <a:ext cx="2896947" cy="400110"/>
          </a:xfrm>
          <a:prstGeom prst="rect">
            <a:avLst/>
          </a:prstGeom>
        </p:spPr>
        <p:txBody>
          <a:bodyPr wrap="none">
            <a:spAutoFit/>
          </a:bodyPr>
          <a:lstStyle/>
          <a:p>
            <a:pPr eaLnBrk="1" hangingPunct="1"/>
            <a:r>
              <a:rPr lang="en-US" altLang="zh-CN" dirty="0" smtClean="0"/>
              <a:t>        </a:t>
            </a:r>
            <a:r>
              <a:rPr kumimoji="1" lang="en-US" altLang="zh-CN" sz="2000" b="1" dirty="0">
                <a:latin typeface="宋体" panose="02010600030101010101" pitchFamily="2" charset="-122"/>
                <a:cs typeface="Times New Roman" panose="02020603050405020304" pitchFamily="18" charset="0"/>
              </a:rPr>
              <a:t>(e) </a:t>
            </a:r>
            <a:r>
              <a:rPr kumimoji="1" lang="zh-CN" altLang="en-US" sz="2000" b="1" dirty="0">
                <a:latin typeface="宋体" panose="02010600030101010101" pitchFamily="2" charset="-122"/>
                <a:cs typeface="Times New Roman" panose="02020603050405020304" pitchFamily="18" charset="0"/>
              </a:rPr>
              <a:t>空子句</a:t>
            </a:r>
            <a:r>
              <a:rPr kumimoji="1" lang="en-US" altLang="zh-CN" sz="2000" b="1" dirty="0">
                <a:latin typeface="宋体" panose="02010600030101010101" pitchFamily="2" charset="-122"/>
                <a:cs typeface="Times New Roman" panose="02020603050405020304" pitchFamily="18" charset="0"/>
              </a:rPr>
              <a:t>(</a:t>
            </a:r>
            <a:r>
              <a:rPr kumimoji="1" lang="zh-CN" altLang="en-US" sz="2000" b="1" dirty="0">
                <a:latin typeface="宋体" panose="02010600030101010101" pitchFamily="2" charset="-122"/>
                <a:cs typeface="Times New Roman" panose="02020603050405020304" pitchFamily="18" charset="0"/>
              </a:rPr>
              <a:t>矛盾</a:t>
            </a:r>
            <a:r>
              <a:rPr kumimoji="1" lang="en-US" altLang="zh-CN" sz="2000" b="1" dirty="0">
                <a:latin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1426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anim calcmode="lin" valueType="num">
                                      <p:cBhvr additive="base">
                                        <p:cTn id="7" dur="500" fill="hold"/>
                                        <p:tgtEl>
                                          <p:spTgt spid="14343"/>
                                        </p:tgtEl>
                                        <p:attrNameLst>
                                          <p:attrName>ppt_x</p:attrName>
                                        </p:attrNameLst>
                                      </p:cBhvr>
                                      <p:tavLst>
                                        <p:tav tm="0">
                                          <p:val>
                                            <p:strVal val="#ppt_x"/>
                                          </p:val>
                                        </p:tav>
                                        <p:tav tm="100000">
                                          <p:val>
                                            <p:strVal val="#ppt_x"/>
                                          </p:val>
                                        </p:tav>
                                      </p:tavLst>
                                    </p:anim>
                                    <p:anim calcmode="lin" valueType="num">
                                      <p:cBhvr additive="base">
                                        <p:cTn id="8" dur="500" fill="hold"/>
                                        <p:tgtEl>
                                          <p:spTgt spid="143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8"/>
                                        </p:tgtEl>
                                        <p:attrNameLst>
                                          <p:attrName>style.visibility</p:attrName>
                                        </p:attrNameLst>
                                      </p:cBhvr>
                                      <p:to>
                                        <p:strVal val="visible"/>
                                      </p:to>
                                    </p:set>
                                    <p:anim calcmode="lin" valueType="num">
                                      <p:cBhvr additive="base">
                                        <p:cTn id="13" dur="500" fill="hold"/>
                                        <p:tgtEl>
                                          <p:spTgt spid="14338"/>
                                        </p:tgtEl>
                                        <p:attrNameLst>
                                          <p:attrName>ppt_x</p:attrName>
                                        </p:attrNameLst>
                                      </p:cBhvr>
                                      <p:tavLst>
                                        <p:tav tm="0">
                                          <p:val>
                                            <p:strVal val="#ppt_x"/>
                                          </p:val>
                                        </p:tav>
                                        <p:tav tm="100000">
                                          <p:val>
                                            <p:strVal val="#ppt_x"/>
                                          </p:val>
                                        </p:tav>
                                      </p:tavLst>
                                    </p:anim>
                                    <p:anim calcmode="lin" valueType="num">
                                      <p:cBhvr additive="base">
                                        <p:cTn id="14"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344"/>
                                        </p:tgtEl>
                                        <p:attrNameLst>
                                          <p:attrName>style.visibility</p:attrName>
                                        </p:attrNameLst>
                                      </p:cBhvr>
                                      <p:to>
                                        <p:strVal val="visible"/>
                                      </p:to>
                                    </p:set>
                                    <p:anim calcmode="lin" valueType="num">
                                      <p:cBhvr additive="base">
                                        <p:cTn id="19" dur="500" fill="hold"/>
                                        <p:tgtEl>
                                          <p:spTgt spid="14344"/>
                                        </p:tgtEl>
                                        <p:attrNameLst>
                                          <p:attrName>ppt_x</p:attrName>
                                        </p:attrNameLst>
                                      </p:cBhvr>
                                      <p:tavLst>
                                        <p:tav tm="0">
                                          <p:val>
                                            <p:strVal val="#ppt_x"/>
                                          </p:val>
                                        </p:tav>
                                        <p:tav tm="100000">
                                          <p:val>
                                            <p:strVal val="#ppt_x"/>
                                          </p:val>
                                        </p:tav>
                                      </p:tavLst>
                                    </p:anim>
                                    <p:anim calcmode="lin" valueType="num">
                                      <p:cBhvr additive="base">
                                        <p:cTn id="20"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339"/>
                                        </p:tgtEl>
                                        <p:attrNameLst>
                                          <p:attrName>style.visibility</p:attrName>
                                        </p:attrNameLst>
                                      </p:cBhvr>
                                      <p:to>
                                        <p:strVal val="visible"/>
                                      </p:to>
                                    </p:set>
                                    <p:anim calcmode="lin" valueType="num">
                                      <p:cBhvr additive="base">
                                        <p:cTn id="25" dur="500" fill="hold"/>
                                        <p:tgtEl>
                                          <p:spTgt spid="14339"/>
                                        </p:tgtEl>
                                        <p:attrNameLst>
                                          <p:attrName>ppt_x</p:attrName>
                                        </p:attrNameLst>
                                      </p:cBhvr>
                                      <p:tavLst>
                                        <p:tav tm="0">
                                          <p:val>
                                            <p:strVal val="#ppt_x"/>
                                          </p:val>
                                        </p:tav>
                                        <p:tav tm="100000">
                                          <p:val>
                                            <p:strVal val="#ppt_x"/>
                                          </p:val>
                                        </p:tav>
                                      </p:tavLst>
                                    </p:anim>
                                    <p:anim calcmode="lin" valueType="num">
                                      <p:cBhvr additive="base">
                                        <p:cTn id="26"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p:bldP spid="14344"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Text Box 2"/>
          <p:cNvSpPr txBox="1">
            <a:spLocks noChangeArrowheads="1"/>
          </p:cNvSpPr>
          <p:nvPr/>
        </p:nvSpPr>
        <p:spPr bwMode="auto">
          <a:xfrm>
            <a:off x="571500" y="171450"/>
            <a:ext cx="5829300" cy="306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defRPr/>
            </a:pPr>
            <a:r>
              <a:rPr lang="en-US" altLang="zh-CN" sz="2700" b="1" dirty="0">
                <a:solidFill>
                  <a:schemeClr val="accent6">
                    <a:lumMod val="50000"/>
                  </a:schemeClr>
                </a:solidFill>
                <a:latin typeface="Arial" panose="020B0604020202020204" pitchFamily="34" charset="0"/>
                <a:ea typeface="宋体" panose="02010600030101010101" pitchFamily="2" charset="-122"/>
              </a:rPr>
              <a:t>3.4.3 </a:t>
            </a:r>
            <a:r>
              <a:rPr lang="zh-CN" altLang="en-US" sz="2700" b="1" dirty="0">
                <a:solidFill>
                  <a:schemeClr val="accent6">
                    <a:lumMod val="50000"/>
                  </a:schemeClr>
                </a:solidFill>
                <a:latin typeface="Arial" panose="020B0604020202020204" pitchFamily="34" charset="0"/>
                <a:ea typeface="宋体" panose="02010600030101010101" pitchFamily="2" charset="-122"/>
              </a:rPr>
              <a:t>含有变量的消解式</a:t>
            </a:r>
          </a:p>
          <a:p>
            <a:pPr eaLnBrk="1" hangingPunct="1"/>
            <a:r>
              <a:rPr lang="zh-CN" altLang="en-US" sz="2000" b="1" dirty="0">
                <a:latin typeface="" charset="0"/>
                <a:ea typeface="宋体" panose="02010600030101010101" pitchFamily="2" charset="-122"/>
              </a:rPr>
              <a:t>        含变量子句使用消解规则，须找到置换，作用于父辈子句</a:t>
            </a:r>
            <a:r>
              <a:rPr lang="en-US" altLang="zh-CN" sz="2000" b="1" dirty="0">
                <a:latin typeface="" charset="0"/>
                <a:ea typeface="宋体" panose="02010600030101010101" pitchFamily="2" charset="-122"/>
              </a:rPr>
              <a:t>, </a:t>
            </a:r>
            <a:r>
              <a:rPr lang="zh-CN" altLang="en-US" sz="2000" b="1" dirty="0">
                <a:latin typeface="" charset="0"/>
                <a:ea typeface="宋体" panose="02010600030101010101" pitchFamily="2" charset="-122"/>
              </a:rPr>
              <a:t>使其含互补文字。例如：</a:t>
            </a:r>
            <a:endParaRPr lang="zh-CN" altLang="en-US" sz="2000" dirty="0">
              <a:latin typeface="" charset="0"/>
              <a:ea typeface="宋体" panose="02010600030101010101" pitchFamily="2" charset="-122"/>
            </a:endParaRPr>
          </a:p>
          <a:p>
            <a:pPr algn="just" eaLnBrk="1" hangingPunct="1"/>
            <a:endParaRPr lang="zh-CN" altLang="en-US" sz="1800" dirty="0">
              <a:latin typeface="" charset="0"/>
              <a:ea typeface="宋体" panose="02010600030101010101" pitchFamily="2" charset="-122"/>
            </a:endParaRPr>
          </a:p>
          <a:p>
            <a:pPr algn="just" eaLnBrk="1" hangingPunct="1"/>
            <a:endParaRPr lang="zh-CN" altLang="en-US" sz="1800" dirty="0">
              <a:latin typeface="" charset="0"/>
              <a:ea typeface="宋体" panose="02010600030101010101" pitchFamily="2" charset="-122"/>
            </a:endParaRPr>
          </a:p>
          <a:p>
            <a:pPr algn="just" eaLnBrk="1" hangingPunct="1"/>
            <a:endParaRPr lang="zh-CN" altLang="en-US" sz="1800" dirty="0">
              <a:latin typeface="" charset="0"/>
              <a:ea typeface="宋体" panose="02010600030101010101" pitchFamily="2" charset="-122"/>
            </a:endParaRPr>
          </a:p>
          <a:p>
            <a:pPr algn="just" eaLnBrk="1" hangingPunct="1"/>
            <a:endParaRPr lang="zh-CN" altLang="en-US" sz="1800" dirty="0">
              <a:latin typeface="" charset="0"/>
              <a:ea typeface="宋体" panose="02010600030101010101" pitchFamily="2" charset="-122"/>
            </a:endParaRPr>
          </a:p>
          <a:p>
            <a:pPr algn="just" eaLnBrk="1" hangingPunct="1"/>
            <a:endParaRPr lang="zh-CN" altLang="en-US" sz="1800" dirty="0">
              <a:latin typeface="" charset="0"/>
              <a:ea typeface="宋体" panose="02010600030101010101" pitchFamily="2" charset="-122"/>
            </a:endParaRPr>
          </a:p>
          <a:p>
            <a:pPr algn="just" eaLnBrk="1" hangingPunct="1"/>
            <a:r>
              <a:rPr lang="zh-CN" altLang="en-US" sz="1800" dirty="0">
                <a:latin typeface="" charset="0"/>
                <a:ea typeface="宋体" panose="02010600030101010101" pitchFamily="2" charset="-122"/>
              </a:rPr>
              <a:t> </a:t>
            </a:r>
            <a:endParaRPr lang="zh-CN" altLang="en-US" sz="1800" dirty="0">
              <a:latin typeface="宋体" panose="02010600030101010101" pitchFamily="2" charset="-122"/>
              <a:ea typeface="宋体" panose="02010600030101010101" pitchFamily="2" charset="-122"/>
            </a:endParaRPr>
          </a:p>
          <a:p>
            <a:pPr eaLnBrk="1" hangingPunct="1"/>
            <a:r>
              <a:rPr lang="zh-CN" altLang="en-US" sz="1800" dirty="0">
                <a:latin typeface="宋体" panose="02010600030101010101" pitchFamily="2" charset="-122"/>
                <a:ea typeface="宋体" panose="02010600030101010101" pitchFamily="2" charset="-122"/>
              </a:rPr>
              <a:t>　　</a:t>
            </a:r>
            <a:endParaRPr lang="zh-CN" altLang="en-US" sz="1800" dirty="0"/>
          </a:p>
        </p:txBody>
      </p:sp>
      <p:graphicFrame>
        <p:nvGraphicFramePr>
          <p:cNvPr id="15362" name="Object 3"/>
          <p:cNvGraphicFramePr>
            <a:graphicFrameLocks noChangeAspect="1"/>
          </p:cNvGraphicFramePr>
          <p:nvPr>
            <p:extLst>
              <p:ext uri="{D42A27DB-BD31-4B8C-83A1-F6EECF244321}">
                <p14:modId xmlns:p14="http://schemas.microsoft.com/office/powerpoint/2010/main" val="2578678067"/>
              </p:ext>
            </p:extLst>
          </p:nvPr>
        </p:nvGraphicFramePr>
        <p:xfrm>
          <a:off x="0" y="1287264"/>
          <a:ext cx="6858000" cy="3893126"/>
        </p:xfrm>
        <a:graphic>
          <a:graphicData uri="http://schemas.openxmlformats.org/presentationml/2006/ole">
            <mc:AlternateContent xmlns:mc="http://schemas.openxmlformats.org/markup-compatibility/2006">
              <mc:Choice xmlns:v="urn:schemas-microsoft-com:vml" Requires="v">
                <p:oleObj spid="_x0000_s31839" name="位图图像" r:id="rId4" imgW="4780952" imgH="2123810" progId="Paint.Picture">
                  <p:embed/>
                </p:oleObj>
              </mc:Choice>
              <mc:Fallback>
                <p:oleObj name="位图图像" r:id="rId4" imgW="4780952" imgH="212381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87264"/>
                        <a:ext cx="6858000" cy="389312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967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6">
                                            <p:txEl>
                                              <p:pRg st="1" end="1"/>
                                            </p:txEl>
                                          </p:spTgt>
                                        </p:tgtEl>
                                        <p:attrNameLst>
                                          <p:attrName>style.visibility</p:attrName>
                                        </p:attrNameLst>
                                      </p:cBhvr>
                                      <p:to>
                                        <p:strVal val="visible"/>
                                      </p:to>
                                    </p:set>
                                    <p:anim calcmode="lin" valueType="num">
                                      <p:cBhvr additive="base">
                                        <p:cTn id="7" dur="500" fill="hold"/>
                                        <p:tgtEl>
                                          <p:spTgt spid="1536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5362"/>
                                        </p:tgtEl>
                                        <p:attrNameLst>
                                          <p:attrName>style.visibility</p:attrName>
                                        </p:attrNameLst>
                                      </p:cBhvr>
                                      <p:to>
                                        <p:strVal val="visible"/>
                                      </p:to>
                                    </p:set>
                                    <p:animEffect transition="in" filter="fade">
                                      <p:cBhvr>
                                        <p:cTn id="13" dur="1000"/>
                                        <p:tgtEl>
                                          <p:spTgt spid="15362"/>
                                        </p:tgtEl>
                                      </p:cBhvr>
                                    </p:animEffect>
                                    <p:anim calcmode="lin" valueType="num">
                                      <p:cBhvr>
                                        <p:cTn id="14" dur="1000" fill="hold"/>
                                        <p:tgtEl>
                                          <p:spTgt spid="15362"/>
                                        </p:tgtEl>
                                        <p:attrNameLst>
                                          <p:attrName>ppt_x</p:attrName>
                                        </p:attrNameLst>
                                      </p:cBhvr>
                                      <p:tavLst>
                                        <p:tav tm="0">
                                          <p:val>
                                            <p:strVal val="#ppt_x"/>
                                          </p:val>
                                        </p:tav>
                                        <p:tav tm="100000">
                                          <p:val>
                                            <p:strVal val="#ppt_x"/>
                                          </p:val>
                                        </p:tav>
                                      </p:tavLst>
                                    </p:anim>
                                    <p:anim calcmode="lin" valueType="num">
                                      <p:cBhvr>
                                        <p:cTn id="15"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4" y="683389"/>
            <a:ext cx="6913148" cy="340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3"/>
          <p:cNvSpPr txBox="1">
            <a:spLocks noChangeArrowheads="1"/>
          </p:cNvSpPr>
          <p:nvPr/>
        </p:nvSpPr>
        <p:spPr bwMode="auto">
          <a:xfrm>
            <a:off x="750094" y="267891"/>
            <a:ext cx="40005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2100"/>
              <a:t>消解推理常用规则 </a:t>
            </a:r>
          </a:p>
        </p:txBody>
      </p:sp>
    </p:spTree>
    <p:extLst>
      <p:ext uri="{BB962C8B-B14F-4D97-AF65-F5344CB8AC3E}">
        <p14:creationId xmlns:p14="http://schemas.microsoft.com/office/powerpoint/2010/main" val="17624295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0" y="-24006"/>
            <a:ext cx="4077072" cy="857250"/>
          </a:xfrm>
        </p:spPr>
        <p:txBody>
          <a:bodyPr/>
          <a:lstStyle/>
          <a:p>
            <a:pPr eaLnBrk="1" hangingPunct="1"/>
            <a:r>
              <a:rPr lang="zh-CN" altLang="en-US" sz="2400" dirty="0" smtClean="0">
                <a:solidFill>
                  <a:srgbClr val="0000FF"/>
                </a:solidFill>
              </a:rPr>
              <a:t>怎么利用消解原理进行证明？</a:t>
            </a:r>
          </a:p>
        </p:txBody>
      </p:sp>
      <p:sp>
        <p:nvSpPr>
          <p:cNvPr id="74755" name="Rectangle 3"/>
          <p:cNvSpPr>
            <a:spLocks noGrp="1" noChangeArrowheads="1"/>
          </p:cNvSpPr>
          <p:nvPr>
            <p:ph type="body" idx="4294967295"/>
          </p:nvPr>
        </p:nvSpPr>
        <p:spPr>
          <a:xfrm>
            <a:off x="332656" y="699542"/>
            <a:ext cx="6046787" cy="3779838"/>
          </a:xfrm>
        </p:spPr>
        <p:txBody>
          <a:bodyPr/>
          <a:lstStyle/>
          <a:p>
            <a:pPr eaLnBrk="1" hangingPunct="1"/>
            <a:r>
              <a:rPr lang="en-US" altLang="zh-CN" sz="2700" b="1" dirty="0">
                <a:solidFill>
                  <a:schemeClr val="accent6">
                    <a:lumMod val="50000"/>
                  </a:schemeClr>
                </a:solidFill>
              </a:rPr>
              <a:t>3.4.4 </a:t>
            </a:r>
            <a:r>
              <a:rPr lang="zh-CN" altLang="en-US" sz="2700" b="1" dirty="0">
                <a:solidFill>
                  <a:schemeClr val="accent6">
                    <a:lumMod val="50000"/>
                  </a:schemeClr>
                </a:solidFill>
              </a:rPr>
              <a:t>消解反演求解过程</a:t>
            </a:r>
            <a:endParaRPr lang="en-US" altLang="zh-CN" sz="2700" b="1" dirty="0">
              <a:solidFill>
                <a:schemeClr val="accent6">
                  <a:lumMod val="50000"/>
                </a:schemeClr>
              </a:solidFill>
            </a:endParaRPr>
          </a:p>
          <a:p>
            <a:pPr marL="0" indent="0" eaLnBrk="1" hangingPunct="1">
              <a:buNone/>
            </a:pPr>
            <a:r>
              <a:rPr lang="en-US" altLang="zh-CN" dirty="0" smtClean="0">
                <a:latin typeface="宋体" panose="02010600030101010101" pitchFamily="2" charset="-122"/>
                <a:ea typeface="宋体" panose="02010600030101010101" pitchFamily="2" charset="-122"/>
              </a:rPr>
              <a:t>1</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待解决问题作为待证明的命题；</a:t>
            </a:r>
          </a:p>
          <a:p>
            <a:pPr marL="0" indent="0" eaLnBrk="1" hangingPunct="1">
              <a:buNone/>
            </a:pPr>
            <a:r>
              <a:rPr lang="en-US" altLang="zh-CN" dirty="0" smtClean="0">
                <a:latin typeface="宋体" panose="02010600030101010101" pitchFamily="2" charset="-122"/>
                <a:ea typeface="宋体" panose="02010600030101010101" pitchFamily="2" charset="-122"/>
              </a:rPr>
              <a:t>2</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目标公式被</a:t>
            </a:r>
            <a:r>
              <a:rPr lang="zh-CN" altLang="en-US" dirty="0">
                <a:solidFill>
                  <a:srgbClr val="FF3300"/>
                </a:solidFill>
                <a:latin typeface="宋体" panose="02010600030101010101" pitchFamily="2" charset="-122"/>
                <a:ea typeface="宋体" panose="02010600030101010101" pitchFamily="2" charset="-122"/>
              </a:rPr>
              <a:t>否定</a:t>
            </a:r>
            <a:r>
              <a:rPr lang="zh-CN" altLang="en-US" dirty="0">
                <a:latin typeface="宋体" panose="02010600030101010101" pitchFamily="2" charset="-122"/>
                <a:ea typeface="宋体" panose="02010600030101010101" pitchFamily="2" charset="-122"/>
              </a:rPr>
              <a:t>并化成子句形，添加到命题公式集中去；</a:t>
            </a:r>
            <a:endParaRPr lang="en-US" altLang="zh-CN" dirty="0">
              <a:latin typeface="" charset="0"/>
              <a:ea typeface="宋体" panose="02010600030101010101" pitchFamily="2" charset="-122"/>
            </a:endParaRPr>
          </a:p>
          <a:p>
            <a:pPr marL="0" indent="0" eaLnBrk="1" hangingPunct="1">
              <a:buNone/>
            </a:pPr>
            <a:r>
              <a:rPr lang="en-US" altLang="zh-CN" dirty="0" smtClean="0">
                <a:latin typeface="" charset="0"/>
                <a:ea typeface="宋体" panose="02010600030101010101" pitchFamily="2" charset="-122"/>
              </a:rPr>
              <a:t>3</a:t>
            </a:r>
            <a:r>
              <a:rPr lang="en-US" altLang="zh-CN" dirty="0">
                <a:latin typeface=""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把消解反演系统应用于联合集；</a:t>
            </a:r>
          </a:p>
          <a:p>
            <a:pPr marL="0" indent="0" eaLnBrk="1" hangingPunct="1">
              <a:buNone/>
            </a:pPr>
            <a:r>
              <a:rPr lang="en-US" altLang="zh-CN" dirty="0" smtClean="0">
                <a:latin typeface="宋体" panose="02010600030101010101" pitchFamily="2" charset="-122"/>
                <a:ea typeface="宋体" panose="02010600030101010101" pitchFamily="2" charset="-122"/>
              </a:rPr>
              <a:t>4</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推导出一个空子句</a:t>
            </a:r>
            <a:r>
              <a:rPr lang="en-US" altLang="zh-CN" dirty="0">
                <a:latin typeface="" charset="0"/>
                <a:ea typeface="宋体" panose="02010600030101010101" pitchFamily="2" charset="-122"/>
              </a:rPr>
              <a:t>(NIL)</a:t>
            </a:r>
            <a:r>
              <a:rPr lang="zh-CN" altLang="en-US" dirty="0">
                <a:latin typeface="宋体" panose="02010600030101010101" pitchFamily="2" charset="-122"/>
                <a:ea typeface="宋体" panose="02010600030101010101" pitchFamily="2" charset="-122"/>
              </a:rPr>
              <a:t>，产生一个矛盾，说明目标公式的否定式不</a:t>
            </a:r>
            <a:r>
              <a:rPr lang="zh-CN" altLang="en-US" dirty="0" smtClean="0">
                <a:latin typeface="宋体" panose="02010600030101010101" pitchFamily="2" charset="-122"/>
                <a:ea typeface="宋体" panose="02010600030101010101" pitchFamily="2" charset="-122"/>
              </a:rPr>
              <a:t>成立。</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定理得证。</a:t>
            </a:r>
            <a:r>
              <a:rPr lang="zh-CN" altLang="en-US" dirty="0" smtClean="0">
                <a:solidFill>
                  <a:schemeClr val="hlink"/>
                </a:solidFill>
              </a:rPr>
              <a:t> </a:t>
            </a:r>
            <a:endParaRPr lang="zh-CN" altLang="en-US" dirty="0" smtClean="0"/>
          </a:p>
        </p:txBody>
      </p:sp>
    </p:spTree>
    <p:extLst>
      <p:ext uri="{BB962C8B-B14F-4D97-AF65-F5344CB8AC3E}">
        <p14:creationId xmlns:p14="http://schemas.microsoft.com/office/powerpoint/2010/main" val="2118858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fade">
                                      <p:cBhvr>
                                        <p:cTn id="7" dur="1000"/>
                                        <p:tgtEl>
                                          <p:spTgt spid="74755">
                                            <p:txEl>
                                              <p:pRg st="0" end="0"/>
                                            </p:txEl>
                                          </p:spTgt>
                                        </p:tgtEl>
                                      </p:cBhvr>
                                    </p:animEffect>
                                    <p:anim calcmode="lin" valueType="num">
                                      <p:cBhvr>
                                        <p:cTn id="8" dur="1000" fill="hold"/>
                                        <p:tgtEl>
                                          <p:spTgt spid="747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47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755">
                                            <p:txEl>
                                              <p:pRg st="1" end="1"/>
                                            </p:txEl>
                                          </p:spTgt>
                                        </p:tgtEl>
                                        <p:attrNameLst>
                                          <p:attrName>style.visibility</p:attrName>
                                        </p:attrNameLst>
                                      </p:cBhvr>
                                      <p:to>
                                        <p:strVal val="visible"/>
                                      </p:to>
                                    </p:set>
                                    <p:animEffect transition="in" filter="fade">
                                      <p:cBhvr>
                                        <p:cTn id="14" dur="1000"/>
                                        <p:tgtEl>
                                          <p:spTgt spid="74755">
                                            <p:txEl>
                                              <p:pRg st="1" end="1"/>
                                            </p:txEl>
                                          </p:spTgt>
                                        </p:tgtEl>
                                      </p:cBhvr>
                                    </p:animEffect>
                                    <p:anim calcmode="lin" valueType="num">
                                      <p:cBhvr>
                                        <p:cTn id="15" dur="1000" fill="hold"/>
                                        <p:tgtEl>
                                          <p:spTgt spid="7475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47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4755">
                                            <p:txEl>
                                              <p:pRg st="2" end="2"/>
                                            </p:txEl>
                                          </p:spTgt>
                                        </p:tgtEl>
                                        <p:attrNameLst>
                                          <p:attrName>style.visibility</p:attrName>
                                        </p:attrNameLst>
                                      </p:cBhvr>
                                      <p:to>
                                        <p:strVal val="visible"/>
                                      </p:to>
                                    </p:set>
                                    <p:animEffect transition="in" filter="fade">
                                      <p:cBhvr>
                                        <p:cTn id="21" dur="1000"/>
                                        <p:tgtEl>
                                          <p:spTgt spid="74755">
                                            <p:txEl>
                                              <p:pRg st="2" end="2"/>
                                            </p:txEl>
                                          </p:spTgt>
                                        </p:tgtEl>
                                      </p:cBhvr>
                                    </p:animEffect>
                                    <p:anim calcmode="lin" valueType="num">
                                      <p:cBhvr>
                                        <p:cTn id="22" dur="1000" fill="hold"/>
                                        <p:tgtEl>
                                          <p:spTgt spid="7475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47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4755">
                                            <p:txEl>
                                              <p:pRg st="3" end="3"/>
                                            </p:txEl>
                                          </p:spTgt>
                                        </p:tgtEl>
                                        <p:attrNameLst>
                                          <p:attrName>style.visibility</p:attrName>
                                        </p:attrNameLst>
                                      </p:cBhvr>
                                      <p:to>
                                        <p:strVal val="visible"/>
                                      </p:to>
                                    </p:set>
                                    <p:animEffect transition="in" filter="fade">
                                      <p:cBhvr>
                                        <p:cTn id="28" dur="1000"/>
                                        <p:tgtEl>
                                          <p:spTgt spid="74755">
                                            <p:txEl>
                                              <p:pRg st="3" end="3"/>
                                            </p:txEl>
                                          </p:spTgt>
                                        </p:tgtEl>
                                      </p:cBhvr>
                                    </p:animEffect>
                                    <p:anim calcmode="lin" valueType="num">
                                      <p:cBhvr>
                                        <p:cTn id="29" dur="1000" fill="hold"/>
                                        <p:tgtEl>
                                          <p:spTgt spid="7475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47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4755">
                                            <p:txEl>
                                              <p:pRg st="4" end="4"/>
                                            </p:txEl>
                                          </p:spTgt>
                                        </p:tgtEl>
                                        <p:attrNameLst>
                                          <p:attrName>style.visibility</p:attrName>
                                        </p:attrNameLst>
                                      </p:cBhvr>
                                      <p:to>
                                        <p:strVal val="visible"/>
                                      </p:to>
                                    </p:set>
                                    <p:animEffect transition="in" filter="fade">
                                      <p:cBhvr>
                                        <p:cTn id="35" dur="1000"/>
                                        <p:tgtEl>
                                          <p:spTgt spid="74755">
                                            <p:txEl>
                                              <p:pRg st="4" end="4"/>
                                            </p:txEl>
                                          </p:spTgt>
                                        </p:tgtEl>
                                      </p:cBhvr>
                                    </p:animEffect>
                                    <p:anim calcmode="lin" valueType="num">
                                      <p:cBhvr>
                                        <p:cTn id="36" dur="1000" fill="hold"/>
                                        <p:tgtEl>
                                          <p:spTgt spid="7475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475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4664" y="339502"/>
            <a:ext cx="5688632" cy="3785652"/>
          </a:xfrm>
          <a:prstGeom prst="rect">
            <a:avLst/>
          </a:prstGeom>
        </p:spPr>
        <p:txBody>
          <a:bodyPr wrap="square">
            <a:spAutoFit/>
          </a:bodyPr>
          <a:lstStyle/>
          <a:p>
            <a:r>
              <a:rPr lang="en-US" altLang="zh-CN" sz="2000" b="1" dirty="0" smtClean="0"/>
              <a:t>1.</a:t>
            </a:r>
            <a:r>
              <a:rPr lang="zh-CN" altLang="en-US" sz="2000" b="1" dirty="0" smtClean="0"/>
              <a:t>消解</a:t>
            </a:r>
            <a:r>
              <a:rPr lang="zh-CN" altLang="en-US" sz="2000" b="1" dirty="0"/>
              <a:t>反演</a:t>
            </a:r>
            <a:endParaRPr lang="en-US" altLang="zh-CN" sz="2000" b="1" dirty="0"/>
          </a:p>
          <a:p>
            <a:pPr eaLnBrk="1" hangingPunct="1"/>
            <a:r>
              <a:rPr lang="zh-CN" altLang="en-US" sz="2000" dirty="0" smtClean="0"/>
              <a:t>通俗</a:t>
            </a:r>
            <a:r>
              <a:rPr lang="zh-CN" altLang="en-US" sz="2000" dirty="0"/>
              <a:t>的说就是“反证法”</a:t>
            </a:r>
          </a:p>
          <a:p>
            <a:pPr lvl="1" eaLnBrk="1" hangingPunct="1"/>
            <a:r>
              <a:rPr lang="zh-CN" altLang="en-US" sz="2000" dirty="0"/>
              <a:t>要证命题</a:t>
            </a:r>
            <a:r>
              <a:rPr lang="en-US" altLang="zh-CN" sz="2000" dirty="0"/>
              <a:t>A</a:t>
            </a:r>
            <a:r>
              <a:rPr lang="zh-CN" altLang="en-US" sz="2000" dirty="0"/>
              <a:t>恒为真，等价于</a:t>
            </a:r>
            <a:r>
              <a:rPr lang="zh-CN" altLang="en-US" sz="2000" dirty="0" smtClean="0"/>
              <a:t>证</a:t>
            </a:r>
            <a:r>
              <a:rPr lang="en-US" altLang="zh-CN" sz="2000" dirty="0" smtClean="0"/>
              <a:t>~A</a:t>
            </a:r>
            <a:r>
              <a:rPr lang="zh-CN" altLang="en-US" sz="2000" dirty="0"/>
              <a:t>恒为</a:t>
            </a:r>
            <a:r>
              <a:rPr lang="zh-CN" altLang="en-US" sz="2000" dirty="0" smtClean="0"/>
              <a:t>假</a:t>
            </a:r>
            <a:endParaRPr lang="en-US" altLang="zh-CN" sz="2000" dirty="0" smtClean="0"/>
          </a:p>
          <a:p>
            <a:pPr lvl="1"/>
            <a:endParaRPr lang="en-US" altLang="zh-CN" sz="2000" dirty="0" smtClean="0">
              <a:solidFill>
                <a:srgbClr val="FFFF00"/>
              </a:solidFill>
              <a:latin typeface="华文新魏" panose="02010800040101010101" pitchFamily="2" charset="-122"/>
            </a:endParaRPr>
          </a:p>
          <a:p>
            <a:pPr lvl="1"/>
            <a:r>
              <a:rPr lang="zh-CN" altLang="en-US" sz="2000" dirty="0">
                <a:solidFill>
                  <a:srgbClr val="FF0000"/>
                </a:solidFill>
              </a:rPr>
              <a:t>给</a:t>
            </a:r>
            <a:r>
              <a:rPr lang="zh-CN" altLang="en-US" sz="2000" dirty="0" smtClean="0">
                <a:solidFill>
                  <a:srgbClr val="FF0000"/>
                </a:solidFill>
              </a:rPr>
              <a:t>出公式集</a:t>
            </a:r>
            <a:r>
              <a:rPr lang="en-US" altLang="zh-CN" sz="2000" dirty="0" smtClean="0">
                <a:solidFill>
                  <a:srgbClr val="FF0000"/>
                </a:solidFill>
              </a:rPr>
              <a:t>{S</a:t>
            </a:r>
            <a:r>
              <a:rPr lang="en-US" altLang="zh-CN" sz="2000" dirty="0">
                <a:solidFill>
                  <a:srgbClr val="FF0000"/>
                </a:solidFill>
              </a:rPr>
              <a:t>}</a:t>
            </a:r>
            <a:r>
              <a:rPr lang="zh-CN" altLang="en-US" sz="2000" dirty="0" smtClean="0">
                <a:solidFill>
                  <a:srgbClr val="FF0000"/>
                </a:solidFill>
              </a:rPr>
              <a:t>，目标公式</a:t>
            </a:r>
            <a:r>
              <a:rPr lang="en-US" altLang="zh-CN" sz="2000" dirty="0" smtClean="0">
                <a:solidFill>
                  <a:srgbClr val="FF0000"/>
                </a:solidFill>
              </a:rPr>
              <a:t>L</a:t>
            </a:r>
            <a:endParaRPr lang="zh-CN" altLang="en-US" sz="2000" dirty="0">
              <a:solidFill>
                <a:srgbClr val="FF0000"/>
              </a:solidFill>
            </a:endParaRPr>
          </a:p>
          <a:p>
            <a:r>
              <a:rPr lang="zh-CN" altLang="en-US" sz="2000" dirty="0"/>
              <a:t>证明过程   </a:t>
            </a:r>
          </a:p>
          <a:p>
            <a:pPr marL="800100" lvl="1" indent="-342900">
              <a:lnSpc>
                <a:spcPct val="120000"/>
              </a:lnSpc>
              <a:buFont typeface="Wingdings" panose="05000000000000000000" pitchFamily="2" charset="2"/>
              <a:buChar char="ü"/>
            </a:pPr>
            <a:r>
              <a:rPr lang="zh-CN" altLang="en-US" sz="2000" dirty="0"/>
              <a:t>否定</a:t>
            </a:r>
            <a:r>
              <a:rPr lang="en-US" altLang="zh-CN" sz="2000" dirty="0"/>
              <a:t>L</a:t>
            </a:r>
            <a:r>
              <a:rPr lang="zh-CN" altLang="en-US" sz="2000" dirty="0"/>
              <a:t>，得～</a:t>
            </a:r>
            <a:r>
              <a:rPr lang="en-US" altLang="zh-CN" sz="2000" dirty="0"/>
              <a:t>L</a:t>
            </a:r>
            <a:r>
              <a:rPr lang="zh-CN" altLang="en-US" sz="2000" dirty="0" smtClean="0"/>
              <a:t>；</a:t>
            </a:r>
            <a:endParaRPr lang="en-US" altLang="zh-CN" sz="2000" dirty="0" smtClean="0"/>
          </a:p>
          <a:p>
            <a:pPr marL="800100" lvl="1" indent="-342900">
              <a:lnSpc>
                <a:spcPct val="120000"/>
              </a:lnSpc>
              <a:buFont typeface="Wingdings" panose="05000000000000000000" pitchFamily="2" charset="2"/>
              <a:buChar char="ü"/>
            </a:pPr>
            <a:r>
              <a:rPr lang="zh-CN" altLang="en-US" sz="2000" dirty="0" smtClean="0"/>
              <a:t>把</a:t>
            </a:r>
            <a:r>
              <a:rPr lang="zh-CN" altLang="en-US" sz="2000" dirty="0"/>
              <a:t>～</a:t>
            </a:r>
            <a:r>
              <a:rPr lang="en-US" altLang="zh-CN" sz="2000" dirty="0"/>
              <a:t>L</a:t>
            </a:r>
            <a:r>
              <a:rPr lang="zh-CN" altLang="en-US" sz="2000" dirty="0"/>
              <a:t>添加到</a:t>
            </a:r>
            <a:r>
              <a:rPr lang="en-US" altLang="zh-CN" sz="2000" dirty="0"/>
              <a:t>S</a:t>
            </a:r>
            <a:r>
              <a:rPr lang="zh-CN" altLang="en-US" sz="2000" dirty="0"/>
              <a:t>中去</a:t>
            </a:r>
            <a:r>
              <a:rPr lang="zh-CN" altLang="en-US" sz="2000" dirty="0" smtClean="0"/>
              <a:t>；</a:t>
            </a:r>
            <a:endParaRPr lang="en-US" altLang="zh-CN" sz="2000" dirty="0" smtClean="0"/>
          </a:p>
          <a:p>
            <a:pPr marL="800100" lvl="1" indent="-342900">
              <a:lnSpc>
                <a:spcPct val="120000"/>
              </a:lnSpc>
              <a:buFont typeface="Wingdings" panose="05000000000000000000" pitchFamily="2" charset="2"/>
              <a:buChar char="ü"/>
            </a:pPr>
            <a:r>
              <a:rPr lang="zh-CN" altLang="en-US" sz="2000" dirty="0" smtClean="0"/>
              <a:t>把</a:t>
            </a:r>
            <a:r>
              <a:rPr lang="zh-CN" altLang="en-US" sz="2000" dirty="0"/>
              <a:t>新产生的集合｛～</a:t>
            </a:r>
            <a:r>
              <a:rPr lang="en-US" altLang="zh-CN" sz="2000" dirty="0"/>
              <a:t>L</a:t>
            </a:r>
            <a:r>
              <a:rPr lang="zh-CN" altLang="en-US" sz="2000" dirty="0"/>
              <a:t>，</a:t>
            </a:r>
            <a:r>
              <a:rPr lang="en-US" altLang="zh-CN" sz="2000" dirty="0"/>
              <a:t>S</a:t>
            </a:r>
            <a:r>
              <a:rPr lang="zh-CN" altLang="en-US" sz="2000" dirty="0"/>
              <a:t>｝化成子句集</a:t>
            </a:r>
            <a:r>
              <a:rPr lang="zh-CN" altLang="en-US" sz="2000" dirty="0" smtClean="0"/>
              <a:t>；</a:t>
            </a:r>
            <a:endParaRPr lang="en-US" altLang="zh-CN" sz="2000" dirty="0" smtClean="0"/>
          </a:p>
          <a:p>
            <a:pPr marL="800100" lvl="1" indent="-342900">
              <a:lnSpc>
                <a:spcPct val="120000"/>
              </a:lnSpc>
              <a:buFont typeface="Wingdings" panose="05000000000000000000" pitchFamily="2" charset="2"/>
              <a:buChar char="ü"/>
            </a:pPr>
            <a:r>
              <a:rPr lang="zh-CN" altLang="en-US" sz="2000" dirty="0" smtClean="0"/>
              <a:t>应用</a:t>
            </a:r>
            <a:r>
              <a:rPr lang="zh-CN" altLang="en-US" sz="2000" dirty="0"/>
              <a:t>消解原理，力图推导出一个表示矛盾的空子句</a:t>
            </a:r>
          </a:p>
        </p:txBody>
      </p:sp>
    </p:spTree>
    <p:extLst>
      <p:ext uri="{BB962C8B-B14F-4D97-AF65-F5344CB8AC3E}">
        <p14:creationId xmlns:p14="http://schemas.microsoft.com/office/powerpoint/2010/main" val="5988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1000"/>
                                        <p:tgtEl>
                                          <p:spTgt spid="2">
                                            <p:txEl>
                                              <p:pRg st="5" end="5"/>
                                            </p:txEl>
                                          </p:spTgt>
                                        </p:tgtEl>
                                      </p:cBhvr>
                                    </p:animEffect>
                                    <p:anim calcmode="lin" valueType="num">
                                      <p:cBhvr>
                                        <p:cTn id="2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1000"/>
                                        <p:tgtEl>
                                          <p:spTgt spid="2">
                                            <p:txEl>
                                              <p:pRg st="6" end="6"/>
                                            </p:txEl>
                                          </p:spTgt>
                                        </p:tgtEl>
                                      </p:cBhvr>
                                    </p:animEffect>
                                    <p:anim calcmode="lin" valueType="num">
                                      <p:cBhvr>
                                        <p:cTn id="3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1000"/>
                                        <p:tgtEl>
                                          <p:spTgt spid="2">
                                            <p:txEl>
                                              <p:pRg st="7" end="7"/>
                                            </p:txEl>
                                          </p:spTgt>
                                        </p:tgtEl>
                                      </p:cBhvr>
                                    </p:animEffect>
                                    <p:anim calcmode="lin" valueType="num">
                                      <p:cBhvr>
                                        <p:cTn id="4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Effect transition="in" filter="fade">
                                      <p:cBhvr>
                                        <p:cTn id="49" dur="1000"/>
                                        <p:tgtEl>
                                          <p:spTgt spid="2">
                                            <p:txEl>
                                              <p:pRg st="8" end="8"/>
                                            </p:txEl>
                                          </p:spTgt>
                                        </p:tgtEl>
                                      </p:cBhvr>
                                    </p:animEffect>
                                    <p:anim calcmode="lin" valueType="num">
                                      <p:cBhvr>
                                        <p:cTn id="50"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9" end="9"/>
                                            </p:txEl>
                                          </p:spTgt>
                                        </p:tgtEl>
                                        <p:attrNameLst>
                                          <p:attrName>style.visibility</p:attrName>
                                        </p:attrNameLst>
                                      </p:cBhvr>
                                      <p:to>
                                        <p:strVal val="visible"/>
                                      </p:to>
                                    </p:set>
                                    <p:animEffect transition="in" filter="fade">
                                      <p:cBhvr>
                                        <p:cTn id="56" dur="1000"/>
                                        <p:tgtEl>
                                          <p:spTgt spid="2">
                                            <p:txEl>
                                              <p:pRg st="9" end="9"/>
                                            </p:txEl>
                                          </p:spTgt>
                                        </p:tgtEl>
                                      </p:cBhvr>
                                    </p:animEffect>
                                    <p:anim calcmode="lin" valueType="num">
                                      <p:cBhvr>
                                        <p:cTn id="57"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ext Box 2"/>
          <p:cNvSpPr txBox="1">
            <a:spLocks noChangeArrowheads="1"/>
          </p:cNvSpPr>
          <p:nvPr/>
        </p:nvSpPr>
        <p:spPr bwMode="auto">
          <a:xfrm>
            <a:off x="451842" y="114301"/>
            <a:ext cx="5772150" cy="5016758"/>
          </a:xfrm>
          <a:prstGeom prst="rect">
            <a:avLst/>
          </a:prstGeom>
          <a:noFill/>
          <a:ln w="9525">
            <a:noFill/>
            <a:miter lim="800000"/>
            <a:headEnd/>
            <a:tailEnd/>
          </a:ln>
        </p:spPr>
        <p:txBody>
          <a:bodyPr>
            <a:spAutoFit/>
          </a:bodyPr>
          <a:lstStyle/>
          <a:p>
            <a:pPr>
              <a:defRPr/>
            </a:pPr>
            <a:r>
              <a:rPr lang="zh-CN" altLang="en-US" sz="2000" dirty="0">
                <a:latin typeface="宋体" pitchFamily="2" charset="-122"/>
              </a:rPr>
              <a:t>举个例子来说明消解反演过程：</a:t>
            </a:r>
            <a:endParaRPr lang="zh-CN" altLang="en-US" sz="2000" dirty="0">
              <a:latin typeface="黑体" pitchFamily="2" charset="-122"/>
              <a:ea typeface="黑体" pitchFamily="2" charset="-122"/>
            </a:endParaRPr>
          </a:p>
          <a:p>
            <a:pPr>
              <a:defRPr/>
            </a:pPr>
            <a:r>
              <a:rPr lang="zh-CN" altLang="en-US" sz="2000" dirty="0">
                <a:latin typeface="黑体" pitchFamily="2" charset="-122"/>
                <a:ea typeface="黑体" pitchFamily="2" charset="-122"/>
              </a:rPr>
              <a:t>前提：每个储蓄钱的人都获得利息。</a:t>
            </a:r>
          </a:p>
          <a:p>
            <a:pPr>
              <a:defRPr/>
            </a:pPr>
            <a:r>
              <a:rPr lang="zh-CN" altLang="en-US" sz="2000" dirty="0">
                <a:latin typeface="黑体" pitchFamily="2" charset="-122"/>
                <a:ea typeface="黑体" pitchFamily="2" charset="-122"/>
              </a:rPr>
              <a:t>结论：如果没有利息，那么就没有人去储蓄钱。</a:t>
            </a:r>
          </a:p>
          <a:p>
            <a:pPr>
              <a:defRPr/>
            </a:pPr>
            <a:r>
              <a:rPr lang="zh-CN" altLang="en-US" sz="2000" dirty="0">
                <a:latin typeface="黑体" pitchFamily="2" charset="-122"/>
                <a:ea typeface="黑体" pitchFamily="2" charset="-122"/>
              </a:rPr>
              <a:t>证明</a:t>
            </a:r>
            <a:r>
              <a:rPr lang="zh-CN" altLang="en-US" sz="2000" dirty="0" smtClean="0">
                <a:latin typeface="黑体" pitchFamily="2" charset="-122"/>
                <a:ea typeface="黑体" pitchFamily="2" charset="-122"/>
              </a:rPr>
              <a:t>：</a:t>
            </a:r>
            <a:endParaRPr lang="en-US" altLang="zh-CN" sz="2000" dirty="0" smtClean="0">
              <a:latin typeface="黑体" pitchFamily="2" charset="-122"/>
              <a:ea typeface="黑体" pitchFamily="2" charset="-122"/>
            </a:endParaRPr>
          </a:p>
          <a:p>
            <a:pPr>
              <a:defRPr/>
            </a:pPr>
            <a:r>
              <a:rPr lang="en-US" altLang="zh-CN" sz="2000" dirty="0">
                <a:solidFill>
                  <a:srgbClr val="00B050"/>
                </a:solidFill>
                <a:latin typeface="+mn-ea"/>
                <a:ea typeface="+mn-ea"/>
              </a:rPr>
              <a:t>(</a:t>
            </a:r>
            <a:r>
              <a:rPr lang="en-US" altLang="zh-CN" sz="2000" dirty="0" smtClean="0">
                <a:solidFill>
                  <a:srgbClr val="00B050"/>
                </a:solidFill>
                <a:latin typeface="+mn-ea"/>
                <a:ea typeface="+mn-ea"/>
              </a:rPr>
              <a:t>1)</a:t>
            </a:r>
            <a:r>
              <a:rPr lang="zh-CN" altLang="en-US" sz="2000" dirty="0" smtClean="0">
                <a:solidFill>
                  <a:srgbClr val="00B050"/>
                </a:solidFill>
                <a:latin typeface="+mn-ea"/>
                <a:ea typeface="+mn-ea"/>
              </a:rPr>
              <a:t>规定</a:t>
            </a:r>
            <a:r>
              <a:rPr lang="zh-CN" altLang="en-US" sz="2000" dirty="0">
                <a:solidFill>
                  <a:srgbClr val="00B050"/>
                </a:solidFill>
                <a:latin typeface="+mn-ea"/>
                <a:ea typeface="+mn-ea"/>
              </a:rPr>
              <a:t>原子公式：	</a:t>
            </a:r>
          </a:p>
          <a:p>
            <a:pPr>
              <a:defRPr/>
            </a:pPr>
            <a:r>
              <a:rPr lang="zh-CN" altLang="en-US" sz="2000" dirty="0" smtClean="0">
                <a:latin typeface="黑体" pitchFamily="2" charset="-122"/>
                <a:ea typeface="黑体" pitchFamily="2" charset="-122"/>
              </a:rPr>
              <a:t>     令</a:t>
            </a:r>
            <a:r>
              <a:rPr lang="en-US" altLang="zh-CN" sz="2000" dirty="0">
                <a:solidFill>
                  <a:srgbClr val="C00000"/>
                </a:solidFill>
                <a:latin typeface="黑体" pitchFamily="2" charset="-122"/>
                <a:ea typeface="黑体" pitchFamily="2" charset="-122"/>
              </a:rPr>
              <a:t>S(</a:t>
            </a:r>
            <a:r>
              <a:rPr lang="en-US" altLang="zh-CN" sz="2000" dirty="0" err="1">
                <a:solidFill>
                  <a:srgbClr val="C00000"/>
                </a:solidFill>
                <a:latin typeface="黑体" pitchFamily="2" charset="-122"/>
                <a:ea typeface="黑体" pitchFamily="2" charset="-122"/>
              </a:rPr>
              <a:t>x,y</a:t>
            </a:r>
            <a:r>
              <a:rPr lang="en-US" altLang="zh-CN" sz="2000" dirty="0">
                <a:solidFill>
                  <a:srgbClr val="C00000"/>
                </a:solidFill>
                <a:latin typeface="黑体" pitchFamily="2" charset="-122"/>
                <a:ea typeface="黑体" pitchFamily="2" charset="-122"/>
              </a:rPr>
              <a:t>)</a:t>
            </a:r>
            <a:r>
              <a:rPr lang="zh-CN" altLang="en-US" sz="2000" dirty="0">
                <a:latin typeface="黑体" pitchFamily="2" charset="-122"/>
                <a:ea typeface="黑体" pitchFamily="2" charset="-122"/>
              </a:rPr>
              <a:t>表示</a:t>
            </a:r>
            <a:r>
              <a:rPr lang="en-US" altLang="zh-CN" sz="2000" dirty="0">
                <a:latin typeface="黑体" pitchFamily="2" charset="-122"/>
                <a:ea typeface="黑体" pitchFamily="2" charset="-122"/>
              </a:rPr>
              <a:t>"x</a:t>
            </a:r>
            <a:r>
              <a:rPr lang="zh-CN" altLang="en-US" sz="2000" dirty="0">
                <a:latin typeface="黑体" pitchFamily="2" charset="-122"/>
                <a:ea typeface="黑体" pitchFamily="2" charset="-122"/>
              </a:rPr>
              <a:t>储蓄</a:t>
            </a:r>
            <a:r>
              <a:rPr lang="en-US" altLang="zh-CN" sz="2000" dirty="0">
                <a:latin typeface="黑体" pitchFamily="2" charset="-122"/>
                <a:ea typeface="黑体" pitchFamily="2" charset="-122"/>
              </a:rPr>
              <a:t>y" </a:t>
            </a:r>
          </a:p>
          <a:p>
            <a:pPr>
              <a:defRPr/>
            </a:pPr>
            <a:r>
              <a:rPr lang="en-US" altLang="zh-CN" sz="2000" dirty="0">
                <a:latin typeface="黑体" pitchFamily="2" charset="-122"/>
                <a:ea typeface="黑体" pitchFamily="2" charset="-122"/>
              </a:rPr>
              <a:t> 	</a:t>
            </a:r>
            <a:r>
              <a:rPr lang="en-US" altLang="zh-CN" sz="2000" dirty="0" smtClean="0">
                <a:solidFill>
                  <a:srgbClr val="C00000"/>
                </a:solidFill>
                <a:latin typeface="黑体" pitchFamily="2" charset="-122"/>
                <a:ea typeface="黑体" pitchFamily="2" charset="-122"/>
              </a:rPr>
              <a:t>M(x</a:t>
            </a:r>
            <a:r>
              <a:rPr lang="en-US" altLang="zh-CN" sz="2000" dirty="0">
                <a:solidFill>
                  <a:srgbClr val="C00000"/>
                </a:solidFill>
                <a:latin typeface="黑体" pitchFamily="2" charset="-122"/>
                <a:ea typeface="黑体" pitchFamily="2" charset="-122"/>
              </a:rPr>
              <a:t>)</a:t>
            </a:r>
            <a:r>
              <a:rPr lang="zh-CN" altLang="en-US" sz="2000" dirty="0">
                <a:latin typeface="+mj-lt"/>
                <a:ea typeface="黑体" pitchFamily="2" charset="-122"/>
              </a:rPr>
              <a:t>表示“</a:t>
            </a:r>
            <a:r>
              <a:rPr lang="en-US" altLang="zh-CN" sz="2000" dirty="0">
                <a:latin typeface="+mj-lt"/>
                <a:ea typeface="黑体" pitchFamily="2" charset="-122"/>
              </a:rPr>
              <a:t>x</a:t>
            </a:r>
            <a:r>
              <a:rPr lang="zh-CN" altLang="en-US" sz="2000" dirty="0">
                <a:latin typeface="+mj-lt"/>
                <a:ea typeface="黑体" pitchFamily="2" charset="-122"/>
              </a:rPr>
              <a:t>是钱”</a:t>
            </a:r>
          </a:p>
          <a:p>
            <a:pPr>
              <a:defRPr/>
            </a:pPr>
            <a:r>
              <a:rPr lang="zh-CN" altLang="en-US" sz="2000" dirty="0">
                <a:solidFill>
                  <a:srgbClr val="C00000"/>
                </a:solidFill>
                <a:latin typeface="黑体" pitchFamily="2" charset="-122"/>
                <a:ea typeface="黑体" pitchFamily="2" charset="-122"/>
              </a:rPr>
              <a:t>      </a:t>
            </a:r>
            <a:r>
              <a:rPr lang="zh-CN" altLang="en-US" sz="2000" dirty="0" smtClean="0">
                <a:solidFill>
                  <a:srgbClr val="C00000"/>
                </a:solidFill>
                <a:latin typeface="黑体" pitchFamily="2" charset="-122"/>
                <a:ea typeface="黑体" pitchFamily="2" charset="-122"/>
              </a:rPr>
              <a:t> </a:t>
            </a:r>
            <a:r>
              <a:rPr lang="en-US" altLang="zh-CN" sz="2000" dirty="0" smtClean="0">
                <a:solidFill>
                  <a:srgbClr val="C00000"/>
                </a:solidFill>
                <a:latin typeface="黑体" pitchFamily="2" charset="-122"/>
                <a:ea typeface="黑体" pitchFamily="2" charset="-122"/>
              </a:rPr>
              <a:t>I(x</a:t>
            </a:r>
            <a:r>
              <a:rPr lang="en-US" altLang="zh-CN" sz="2000" dirty="0">
                <a:solidFill>
                  <a:srgbClr val="C00000"/>
                </a:solidFill>
                <a:latin typeface="黑体" pitchFamily="2" charset="-122"/>
                <a:ea typeface="黑体" pitchFamily="2" charset="-122"/>
              </a:rPr>
              <a:t>)</a:t>
            </a:r>
            <a:r>
              <a:rPr lang="zh-CN" altLang="en-US" sz="2000" dirty="0">
                <a:latin typeface="+mj-lt"/>
                <a:ea typeface="黑体" pitchFamily="2" charset="-122"/>
              </a:rPr>
              <a:t>表示“</a:t>
            </a:r>
            <a:r>
              <a:rPr lang="en-US" altLang="zh-CN" sz="2000" dirty="0">
                <a:latin typeface="+mj-lt"/>
                <a:ea typeface="黑体" pitchFamily="2" charset="-122"/>
              </a:rPr>
              <a:t>x</a:t>
            </a:r>
            <a:r>
              <a:rPr lang="zh-CN" altLang="en-US" sz="2000" dirty="0">
                <a:latin typeface="+mj-lt"/>
                <a:ea typeface="黑体" pitchFamily="2" charset="-122"/>
              </a:rPr>
              <a:t>是利息”</a:t>
            </a:r>
          </a:p>
          <a:p>
            <a:pPr>
              <a:defRPr/>
            </a:pPr>
            <a:r>
              <a:rPr lang="zh-CN" altLang="en-US" sz="2000" dirty="0" smtClean="0">
                <a:solidFill>
                  <a:srgbClr val="C00000"/>
                </a:solidFill>
                <a:latin typeface="黑体" pitchFamily="2" charset="-122"/>
                <a:ea typeface="黑体" pitchFamily="2" charset="-122"/>
              </a:rPr>
              <a:t>       </a:t>
            </a:r>
            <a:r>
              <a:rPr lang="en-US" altLang="zh-CN" sz="2000" dirty="0" smtClean="0">
                <a:solidFill>
                  <a:srgbClr val="C00000"/>
                </a:solidFill>
                <a:latin typeface="黑体" pitchFamily="2" charset="-122"/>
                <a:ea typeface="黑体" pitchFamily="2" charset="-122"/>
              </a:rPr>
              <a:t>E(x</a:t>
            </a:r>
            <a:r>
              <a:rPr lang="zh-CN" altLang="en-US" sz="2000" dirty="0" smtClean="0">
                <a:solidFill>
                  <a:srgbClr val="C00000"/>
                </a:solidFill>
                <a:latin typeface="黑体" pitchFamily="2" charset="-122"/>
                <a:ea typeface="黑体" pitchFamily="2" charset="-122"/>
              </a:rPr>
              <a:t>，</a:t>
            </a:r>
            <a:r>
              <a:rPr lang="en-US" altLang="zh-CN" sz="2000" dirty="0" smtClean="0">
                <a:solidFill>
                  <a:srgbClr val="C00000"/>
                </a:solidFill>
                <a:latin typeface="黑体" pitchFamily="2" charset="-122"/>
                <a:ea typeface="黑体" pitchFamily="2" charset="-122"/>
              </a:rPr>
              <a:t>y)</a:t>
            </a:r>
            <a:r>
              <a:rPr lang="zh-CN" altLang="en-US" sz="2000" dirty="0" smtClean="0">
                <a:latin typeface="+mj-lt"/>
                <a:ea typeface="黑体" pitchFamily="2" charset="-122"/>
              </a:rPr>
              <a:t>表示</a:t>
            </a:r>
            <a:r>
              <a:rPr lang="en-US" altLang="zh-CN" sz="2000" dirty="0">
                <a:latin typeface="+mj-lt"/>
                <a:ea typeface="黑体" pitchFamily="2" charset="-122"/>
              </a:rPr>
              <a:t>"x</a:t>
            </a:r>
            <a:r>
              <a:rPr lang="zh-CN" altLang="en-US" sz="2000" dirty="0">
                <a:latin typeface="+mj-lt"/>
                <a:ea typeface="黑体" pitchFamily="2" charset="-122"/>
              </a:rPr>
              <a:t>获得</a:t>
            </a:r>
            <a:r>
              <a:rPr lang="en-US" altLang="zh-CN" sz="2000" dirty="0" smtClean="0">
                <a:latin typeface="+mj-lt"/>
                <a:ea typeface="黑体" pitchFamily="2" charset="-122"/>
              </a:rPr>
              <a:t>y“</a:t>
            </a:r>
          </a:p>
          <a:p>
            <a:pPr>
              <a:defRPr/>
            </a:pPr>
            <a:r>
              <a:rPr lang="en-US" altLang="zh-CN" sz="2000" dirty="0" smtClean="0">
                <a:solidFill>
                  <a:srgbClr val="00B050"/>
                </a:solidFill>
                <a:latin typeface="+mn-ea"/>
                <a:ea typeface="+mn-ea"/>
              </a:rPr>
              <a:t>(2)</a:t>
            </a:r>
            <a:r>
              <a:rPr lang="zh-CN" altLang="en-US" sz="2000" dirty="0" smtClean="0">
                <a:solidFill>
                  <a:srgbClr val="00B050"/>
                </a:solidFill>
                <a:latin typeface="+mn-ea"/>
                <a:ea typeface="+mn-ea"/>
              </a:rPr>
              <a:t>用</a:t>
            </a:r>
            <a:r>
              <a:rPr lang="zh-CN" altLang="en-US" sz="2000" dirty="0">
                <a:solidFill>
                  <a:srgbClr val="00B050"/>
                </a:solidFill>
                <a:latin typeface="+mn-ea"/>
                <a:ea typeface="+mn-ea"/>
              </a:rPr>
              <a:t>谓词公式表示前提和结论：</a:t>
            </a:r>
          </a:p>
          <a:p>
            <a:pPr>
              <a:defRPr/>
            </a:pPr>
            <a:r>
              <a:rPr lang="en-US" altLang="zh-CN" sz="2000" b="1" dirty="0">
                <a:latin typeface="+mj-lt"/>
                <a:ea typeface="黑体" pitchFamily="2" charset="-122"/>
              </a:rPr>
              <a:t> </a:t>
            </a:r>
            <a:r>
              <a:rPr lang="en-US" altLang="zh-CN" sz="2000" b="1" dirty="0" smtClean="0">
                <a:latin typeface="+mj-lt"/>
                <a:ea typeface="黑体" pitchFamily="2" charset="-122"/>
              </a:rPr>
              <a:t>          </a:t>
            </a:r>
            <a:r>
              <a:rPr lang="zh-CN" altLang="en-US" sz="2000" dirty="0" smtClean="0">
                <a:latin typeface="黑体" pitchFamily="2" charset="-122"/>
                <a:ea typeface="黑体" pitchFamily="2" charset="-122"/>
              </a:rPr>
              <a:t>于是</a:t>
            </a:r>
            <a:r>
              <a:rPr lang="zh-CN" altLang="en-US" sz="2000" dirty="0">
                <a:latin typeface="黑体" pitchFamily="2" charset="-122"/>
                <a:ea typeface="黑体" pitchFamily="2" charset="-122"/>
              </a:rPr>
              <a:t>上述命题写成下列形式：</a:t>
            </a:r>
          </a:p>
          <a:p>
            <a:pPr>
              <a:defRPr/>
            </a:pPr>
            <a:r>
              <a:rPr lang="zh-CN" altLang="en-US" sz="2000" dirty="0">
                <a:latin typeface="黑体" pitchFamily="2" charset="-122"/>
                <a:ea typeface="黑体" pitchFamily="2" charset="-122"/>
              </a:rPr>
              <a:t> </a:t>
            </a:r>
            <a:r>
              <a:rPr lang="zh-CN" altLang="en-US" sz="2000" dirty="0" smtClean="0">
                <a:latin typeface="黑体" pitchFamily="2" charset="-122"/>
                <a:ea typeface="黑体" pitchFamily="2" charset="-122"/>
              </a:rPr>
              <a:t>前提：</a:t>
            </a:r>
            <a:r>
              <a:rPr lang="zh-CN" altLang="en-US" sz="2000" dirty="0">
                <a:latin typeface="黑体" pitchFamily="2" charset="-122"/>
                <a:ea typeface="黑体" pitchFamily="2" charset="-122"/>
              </a:rPr>
              <a:t>	 </a:t>
            </a:r>
          </a:p>
          <a:p>
            <a:pPr>
              <a:defRPr/>
            </a:pPr>
            <a:r>
              <a:rPr lang="zh-CN" altLang="en-US" sz="2000" dirty="0">
                <a:latin typeface="黑体" pitchFamily="2" charset="-122"/>
                <a:ea typeface="黑体" pitchFamily="2" charset="-122"/>
              </a:rPr>
              <a:t> 	</a:t>
            </a:r>
            <a:endParaRPr lang="en-US" altLang="zh-CN" sz="2000" dirty="0" smtClean="0">
              <a:latin typeface="黑体" pitchFamily="2" charset="-122"/>
              <a:ea typeface="黑体" pitchFamily="2" charset="-122"/>
            </a:endParaRPr>
          </a:p>
          <a:p>
            <a:pPr>
              <a:defRPr/>
            </a:pPr>
            <a:r>
              <a:rPr lang="en-US" altLang="zh-CN" sz="2000" dirty="0" smtClean="0">
                <a:latin typeface="黑体" pitchFamily="2" charset="-122"/>
                <a:ea typeface="黑体" pitchFamily="2" charset="-122"/>
              </a:rPr>
              <a:t> </a:t>
            </a:r>
            <a:r>
              <a:rPr lang="zh-CN" altLang="en-US" sz="2000" dirty="0" smtClean="0">
                <a:latin typeface="黑体" pitchFamily="2" charset="-122"/>
                <a:ea typeface="黑体" pitchFamily="2" charset="-122"/>
              </a:rPr>
              <a:t>结论</a:t>
            </a:r>
            <a:r>
              <a:rPr lang="zh-CN" altLang="en-US" sz="2000" dirty="0">
                <a:latin typeface="黑体" pitchFamily="2" charset="-122"/>
                <a:ea typeface="黑体" pitchFamily="2" charset="-122"/>
              </a:rPr>
              <a:t>：</a:t>
            </a:r>
          </a:p>
          <a:p>
            <a:pPr>
              <a:defRPr/>
            </a:pPr>
            <a:r>
              <a:rPr lang="zh-CN" altLang="en-US" sz="2000" dirty="0">
                <a:latin typeface="黑体" pitchFamily="2" charset="-122"/>
                <a:ea typeface="黑体" pitchFamily="2" charset="-122"/>
              </a:rPr>
              <a:t> 	 </a:t>
            </a:r>
          </a:p>
          <a:p>
            <a:pPr>
              <a:defRPr/>
            </a:pPr>
            <a:r>
              <a:rPr lang="zh-CN" altLang="en-US" sz="2000" dirty="0">
                <a:latin typeface="黑体" pitchFamily="2" charset="-122"/>
                <a:ea typeface="黑体" pitchFamily="2" charset="-122"/>
              </a:rPr>
              <a:t> 	</a:t>
            </a:r>
          </a:p>
        </p:txBody>
      </p:sp>
      <p:graphicFrame>
        <p:nvGraphicFramePr>
          <p:cNvPr id="16386" name="Object 2"/>
          <p:cNvGraphicFramePr>
            <a:graphicFrameLocks noChangeAspect="1"/>
          </p:cNvGraphicFramePr>
          <p:nvPr>
            <p:extLst>
              <p:ext uri="{D42A27DB-BD31-4B8C-83A1-F6EECF244321}">
                <p14:modId xmlns:p14="http://schemas.microsoft.com/office/powerpoint/2010/main" val="1115990618"/>
              </p:ext>
            </p:extLst>
          </p:nvPr>
        </p:nvGraphicFramePr>
        <p:xfrm>
          <a:off x="620713" y="3873500"/>
          <a:ext cx="5910262" cy="311150"/>
        </p:xfrm>
        <a:graphic>
          <a:graphicData uri="http://schemas.openxmlformats.org/presentationml/2006/ole">
            <mc:AlternateContent xmlns:mc="http://schemas.openxmlformats.org/markup-compatibility/2006">
              <mc:Choice xmlns:v="urn:schemas-microsoft-com:vml" Requires="v">
                <p:oleObj spid="_x0000_s32972" name="公式" r:id="rId3" imgW="3771720" imgH="203040" progId="Equation.3">
                  <p:embed/>
                </p:oleObj>
              </mc:Choice>
              <mc:Fallback>
                <p:oleObj name="公式" r:id="rId3" imgW="3771720" imgH="203040" progId="Equation.3">
                  <p:embed/>
                  <p:pic>
                    <p:nvPicPr>
                      <p:cNvPr id="0" name=""/>
                      <p:cNvPicPr>
                        <a:picLocks noChangeAspect="1" noChangeArrowheads="1"/>
                      </p:cNvPicPr>
                      <p:nvPr/>
                    </p:nvPicPr>
                    <p:blipFill>
                      <a:blip r:embed="rId4"/>
                      <a:srcRect/>
                      <a:stretch>
                        <a:fillRect/>
                      </a:stretch>
                    </p:blipFill>
                    <p:spPr bwMode="auto">
                      <a:xfrm>
                        <a:off x="620713" y="3873500"/>
                        <a:ext cx="5910262" cy="311150"/>
                      </a:xfrm>
                      <a:prstGeom prst="rect">
                        <a:avLst/>
                      </a:prstGeom>
                      <a:noFill/>
                      <a:ln>
                        <a:noFill/>
                      </a:ln>
                      <a:effectLst/>
                      <a:extLst/>
                    </p:spPr>
                  </p:pic>
                </p:oleObj>
              </mc:Fallback>
            </mc:AlternateContent>
          </a:graphicData>
        </a:graphic>
      </p:graphicFrame>
      <p:sp>
        <p:nvSpPr>
          <p:cNvPr id="2" name="矩形 1"/>
          <p:cNvSpPr/>
          <p:nvPr/>
        </p:nvSpPr>
        <p:spPr>
          <a:xfrm>
            <a:off x="602862" y="4385468"/>
            <a:ext cx="6066497" cy="452432"/>
          </a:xfrm>
          <a:prstGeom prst="rect">
            <a:avLst/>
          </a:prstGeom>
        </p:spPr>
        <p:txBody>
          <a:bodyPr wrap="square">
            <a:spAutoFit/>
          </a:bodyPr>
          <a:lstStyle/>
          <a:p>
            <a:pPr>
              <a:lnSpc>
                <a:spcPct val="130000"/>
              </a:lnSpc>
            </a:pPr>
            <a:r>
              <a:rPr lang="zh-CN" altLang="en-US" dirty="0">
                <a:latin typeface="宋体" panose="02010600030101010101" pitchFamily="2" charset="-122"/>
              </a:rPr>
              <a:t>～</a:t>
            </a:r>
            <a:r>
              <a:rPr lang="en-US" altLang="zh-CN" dirty="0">
                <a:latin typeface="宋体" panose="02010600030101010101" pitchFamily="2" charset="-122"/>
              </a:rPr>
              <a:t>(</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rPr>
              <a:t>x)I(x)</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rPr>
              <a:t> </a:t>
            </a:r>
            <a:r>
              <a:rPr lang="en-US" altLang="zh-CN" dirty="0" smtClean="0">
                <a:latin typeface="宋体" panose="02010600030101010101" pitchFamily="2" charset="-122"/>
              </a:rPr>
              <a:t>~</a:t>
            </a:r>
            <a:r>
              <a:rPr lang="en-US" altLang="zh-CN" dirty="0" smtClean="0">
                <a:latin typeface="宋体" panose="02010600030101010101" pitchFamily="2" charset="-122"/>
              </a:rPr>
              <a:t>(</a:t>
            </a:r>
            <a:r>
              <a:rPr lang="en-US" altLang="zh-CN" dirty="0">
                <a:latin typeface="宋体" panose="02010600030101010101" pitchFamily="2" charset="-122"/>
                <a:sym typeface="Symbol" panose="05050102010706020507" pitchFamily="18" charset="2"/>
              </a:rPr>
              <a:t> </a:t>
            </a:r>
            <a:r>
              <a:rPr lang="en-US" altLang="zh-CN" dirty="0" smtClean="0">
                <a:latin typeface="宋体" panose="02010600030101010101" pitchFamily="2" charset="-122"/>
              </a:rPr>
              <a:t>x)(</a:t>
            </a:r>
            <a:r>
              <a:rPr lang="en-US" altLang="zh-CN" dirty="0" smtClean="0">
                <a:latin typeface="宋体" panose="02010600030101010101" pitchFamily="2" charset="-122"/>
                <a:sym typeface="Symbol" panose="05050102010706020507" pitchFamily="18" charset="2"/>
              </a:rPr>
              <a:t> </a:t>
            </a:r>
            <a:r>
              <a:rPr lang="en-US" altLang="zh-CN" dirty="0" smtClean="0">
                <a:latin typeface="宋体" panose="02010600030101010101" pitchFamily="2" charset="-122"/>
              </a:rPr>
              <a:t>y</a:t>
            </a:r>
            <a:r>
              <a:rPr lang="en-US" altLang="zh-CN" dirty="0">
                <a:latin typeface="宋体" panose="02010600030101010101" pitchFamily="2" charset="-122"/>
              </a:rPr>
              <a:t>)[M(y</a:t>
            </a:r>
            <a:r>
              <a:rPr lang="en-US" altLang="zh-CN" dirty="0">
                <a:latin typeface="宋体" panose="02010600030101010101" pitchFamily="2" charset="-122"/>
              </a:rPr>
              <a:t>) ∧ S(</a:t>
            </a:r>
            <a:r>
              <a:rPr lang="en-US" altLang="zh-CN" dirty="0" err="1">
                <a:latin typeface="宋体" panose="02010600030101010101" pitchFamily="2" charset="-122"/>
              </a:rPr>
              <a:t>x,y</a:t>
            </a:r>
            <a:r>
              <a:rPr lang="en-US" altLang="zh-CN" dirty="0">
                <a:latin typeface="宋体" panose="02010600030101010101" pitchFamily="2" charset="-122"/>
              </a:rPr>
              <a:t>)]</a:t>
            </a:r>
          </a:p>
        </p:txBody>
      </p:sp>
    </p:spTree>
    <p:extLst>
      <p:ext uri="{BB962C8B-B14F-4D97-AF65-F5344CB8AC3E}">
        <p14:creationId xmlns:p14="http://schemas.microsoft.com/office/powerpoint/2010/main" val="782751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animEffect transition="in" filter="fade">
                                      <p:cBhvr>
                                        <p:cTn id="7" dur="1000"/>
                                        <p:tgtEl>
                                          <p:spTgt spid="32773">
                                            <p:txEl>
                                              <p:pRg st="0" end="0"/>
                                            </p:txEl>
                                          </p:spTgt>
                                        </p:tgtEl>
                                      </p:cBhvr>
                                    </p:animEffect>
                                    <p:anim calcmode="lin" valueType="num">
                                      <p:cBhvr>
                                        <p:cTn id="8" dur="1000" fill="hold"/>
                                        <p:tgtEl>
                                          <p:spTgt spid="3277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277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2773">
                                            <p:txEl>
                                              <p:pRg st="1" end="1"/>
                                            </p:txEl>
                                          </p:spTgt>
                                        </p:tgtEl>
                                        <p:attrNameLst>
                                          <p:attrName>style.visibility</p:attrName>
                                        </p:attrNameLst>
                                      </p:cBhvr>
                                      <p:to>
                                        <p:strVal val="visible"/>
                                      </p:to>
                                    </p:set>
                                    <p:animEffect transition="in" filter="fade">
                                      <p:cBhvr>
                                        <p:cTn id="14" dur="1000"/>
                                        <p:tgtEl>
                                          <p:spTgt spid="32773">
                                            <p:txEl>
                                              <p:pRg st="1" end="1"/>
                                            </p:txEl>
                                          </p:spTgt>
                                        </p:tgtEl>
                                      </p:cBhvr>
                                    </p:animEffect>
                                    <p:anim calcmode="lin" valueType="num">
                                      <p:cBhvr>
                                        <p:cTn id="15" dur="1000" fill="hold"/>
                                        <p:tgtEl>
                                          <p:spTgt spid="3277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277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32773">
                                            <p:txEl>
                                              <p:pRg st="2" end="2"/>
                                            </p:txEl>
                                          </p:spTgt>
                                        </p:tgtEl>
                                        <p:attrNameLst>
                                          <p:attrName>style.visibility</p:attrName>
                                        </p:attrNameLst>
                                      </p:cBhvr>
                                      <p:to>
                                        <p:strVal val="visible"/>
                                      </p:to>
                                    </p:set>
                                    <p:animEffect transition="in" filter="fade">
                                      <p:cBhvr>
                                        <p:cTn id="21" dur="1000"/>
                                        <p:tgtEl>
                                          <p:spTgt spid="32773">
                                            <p:txEl>
                                              <p:pRg st="2" end="2"/>
                                            </p:txEl>
                                          </p:spTgt>
                                        </p:tgtEl>
                                      </p:cBhvr>
                                    </p:animEffect>
                                    <p:anim calcmode="lin" valueType="num">
                                      <p:cBhvr>
                                        <p:cTn id="22" dur="1000" fill="hold"/>
                                        <p:tgtEl>
                                          <p:spTgt spid="3277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277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2773">
                                            <p:txEl>
                                              <p:pRg st="3" end="3"/>
                                            </p:txEl>
                                          </p:spTgt>
                                        </p:tgtEl>
                                        <p:attrNameLst>
                                          <p:attrName>style.visibility</p:attrName>
                                        </p:attrNameLst>
                                      </p:cBhvr>
                                      <p:to>
                                        <p:strVal val="visible"/>
                                      </p:to>
                                    </p:set>
                                    <p:animEffect transition="in" filter="fade">
                                      <p:cBhvr>
                                        <p:cTn id="28" dur="1000"/>
                                        <p:tgtEl>
                                          <p:spTgt spid="32773">
                                            <p:txEl>
                                              <p:pRg st="3" end="3"/>
                                            </p:txEl>
                                          </p:spTgt>
                                        </p:tgtEl>
                                      </p:cBhvr>
                                    </p:animEffect>
                                    <p:anim calcmode="lin" valueType="num">
                                      <p:cBhvr>
                                        <p:cTn id="29" dur="1000" fill="hold"/>
                                        <p:tgtEl>
                                          <p:spTgt spid="3277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277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2773">
                                            <p:txEl>
                                              <p:pRg st="4" end="4"/>
                                            </p:txEl>
                                          </p:spTgt>
                                        </p:tgtEl>
                                        <p:attrNameLst>
                                          <p:attrName>style.visibility</p:attrName>
                                        </p:attrNameLst>
                                      </p:cBhvr>
                                      <p:to>
                                        <p:strVal val="visible"/>
                                      </p:to>
                                    </p:set>
                                    <p:animEffect transition="in" filter="fade">
                                      <p:cBhvr>
                                        <p:cTn id="35" dur="1000"/>
                                        <p:tgtEl>
                                          <p:spTgt spid="32773">
                                            <p:txEl>
                                              <p:pRg st="4" end="4"/>
                                            </p:txEl>
                                          </p:spTgt>
                                        </p:tgtEl>
                                      </p:cBhvr>
                                    </p:animEffect>
                                    <p:anim calcmode="lin" valueType="num">
                                      <p:cBhvr>
                                        <p:cTn id="36" dur="1000" fill="hold"/>
                                        <p:tgtEl>
                                          <p:spTgt spid="3277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277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32773">
                                            <p:txEl>
                                              <p:pRg st="5" end="5"/>
                                            </p:txEl>
                                          </p:spTgt>
                                        </p:tgtEl>
                                        <p:attrNameLst>
                                          <p:attrName>style.visibility</p:attrName>
                                        </p:attrNameLst>
                                      </p:cBhvr>
                                      <p:to>
                                        <p:strVal val="visible"/>
                                      </p:to>
                                    </p:set>
                                    <p:animEffect transition="in" filter="fade">
                                      <p:cBhvr>
                                        <p:cTn id="42" dur="1000"/>
                                        <p:tgtEl>
                                          <p:spTgt spid="32773">
                                            <p:txEl>
                                              <p:pRg st="5" end="5"/>
                                            </p:txEl>
                                          </p:spTgt>
                                        </p:tgtEl>
                                      </p:cBhvr>
                                    </p:animEffect>
                                    <p:anim calcmode="lin" valueType="num">
                                      <p:cBhvr>
                                        <p:cTn id="43" dur="1000" fill="hold"/>
                                        <p:tgtEl>
                                          <p:spTgt spid="3277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277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2773">
                                            <p:txEl>
                                              <p:pRg st="6" end="6"/>
                                            </p:txEl>
                                          </p:spTgt>
                                        </p:tgtEl>
                                        <p:attrNameLst>
                                          <p:attrName>style.visibility</p:attrName>
                                        </p:attrNameLst>
                                      </p:cBhvr>
                                      <p:to>
                                        <p:strVal val="visible"/>
                                      </p:to>
                                    </p:set>
                                    <p:animEffect transition="in" filter="fade">
                                      <p:cBhvr>
                                        <p:cTn id="49" dur="1000"/>
                                        <p:tgtEl>
                                          <p:spTgt spid="32773">
                                            <p:txEl>
                                              <p:pRg st="6" end="6"/>
                                            </p:txEl>
                                          </p:spTgt>
                                        </p:tgtEl>
                                      </p:cBhvr>
                                    </p:animEffect>
                                    <p:anim calcmode="lin" valueType="num">
                                      <p:cBhvr>
                                        <p:cTn id="50" dur="1000" fill="hold"/>
                                        <p:tgtEl>
                                          <p:spTgt spid="3277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277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2773">
                                            <p:txEl>
                                              <p:pRg st="7" end="7"/>
                                            </p:txEl>
                                          </p:spTgt>
                                        </p:tgtEl>
                                        <p:attrNameLst>
                                          <p:attrName>style.visibility</p:attrName>
                                        </p:attrNameLst>
                                      </p:cBhvr>
                                      <p:to>
                                        <p:strVal val="visible"/>
                                      </p:to>
                                    </p:set>
                                    <p:animEffect transition="in" filter="fade">
                                      <p:cBhvr>
                                        <p:cTn id="56" dur="1000"/>
                                        <p:tgtEl>
                                          <p:spTgt spid="32773">
                                            <p:txEl>
                                              <p:pRg st="7" end="7"/>
                                            </p:txEl>
                                          </p:spTgt>
                                        </p:tgtEl>
                                      </p:cBhvr>
                                    </p:animEffect>
                                    <p:anim calcmode="lin" valueType="num">
                                      <p:cBhvr>
                                        <p:cTn id="57" dur="1000" fill="hold"/>
                                        <p:tgtEl>
                                          <p:spTgt spid="3277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277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2773">
                                            <p:txEl>
                                              <p:pRg st="8" end="8"/>
                                            </p:txEl>
                                          </p:spTgt>
                                        </p:tgtEl>
                                        <p:attrNameLst>
                                          <p:attrName>style.visibility</p:attrName>
                                        </p:attrNameLst>
                                      </p:cBhvr>
                                      <p:to>
                                        <p:strVal val="visible"/>
                                      </p:to>
                                    </p:set>
                                    <p:animEffect transition="in" filter="fade">
                                      <p:cBhvr>
                                        <p:cTn id="63" dur="1000"/>
                                        <p:tgtEl>
                                          <p:spTgt spid="32773">
                                            <p:txEl>
                                              <p:pRg st="8" end="8"/>
                                            </p:txEl>
                                          </p:spTgt>
                                        </p:tgtEl>
                                      </p:cBhvr>
                                    </p:animEffect>
                                    <p:anim calcmode="lin" valueType="num">
                                      <p:cBhvr>
                                        <p:cTn id="64" dur="1000" fill="hold"/>
                                        <p:tgtEl>
                                          <p:spTgt spid="3277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277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2773">
                                            <p:txEl>
                                              <p:pRg st="9" end="9"/>
                                            </p:txEl>
                                          </p:spTgt>
                                        </p:tgtEl>
                                        <p:attrNameLst>
                                          <p:attrName>style.visibility</p:attrName>
                                        </p:attrNameLst>
                                      </p:cBhvr>
                                      <p:to>
                                        <p:strVal val="visible"/>
                                      </p:to>
                                    </p:set>
                                    <p:animEffect transition="in" filter="fade">
                                      <p:cBhvr>
                                        <p:cTn id="70" dur="1000"/>
                                        <p:tgtEl>
                                          <p:spTgt spid="32773">
                                            <p:txEl>
                                              <p:pRg st="9" end="9"/>
                                            </p:txEl>
                                          </p:spTgt>
                                        </p:tgtEl>
                                      </p:cBhvr>
                                    </p:animEffect>
                                    <p:anim calcmode="lin" valueType="num">
                                      <p:cBhvr>
                                        <p:cTn id="71" dur="1000" fill="hold"/>
                                        <p:tgtEl>
                                          <p:spTgt spid="3277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277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2773">
                                            <p:txEl>
                                              <p:pRg st="10" end="10"/>
                                            </p:txEl>
                                          </p:spTgt>
                                        </p:tgtEl>
                                        <p:attrNameLst>
                                          <p:attrName>style.visibility</p:attrName>
                                        </p:attrNameLst>
                                      </p:cBhvr>
                                      <p:to>
                                        <p:strVal val="visible"/>
                                      </p:to>
                                    </p:set>
                                    <p:animEffect transition="in" filter="fade">
                                      <p:cBhvr>
                                        <p:cTn id="77" dur="1000"/>
                                        <p:tgtEl>
                                          <p:spTgt spid="32773">
                                            <p:txEl>
                                              <p:pRg st="10" end="10"/>
                                            </p:txEl>
                                          </p:spTgt>
                                        </p:tgtEl>
                                      </p:cBhvr>
                                    </p:animEffect>
                                    <p:anim calcmode="lin" valueType="num">
                                      <p:cBhvr>
                                        <p:cTn id="78" dur="1000" fill="hold"/>
                                        <p:tgtEl>
                                          <p:spTgt spid="3277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277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2773">
                                            <p:txEl>
                                              <p:pRg st="11" end="11"/>
                                            </p:txEl>
                                          </p:spTgt>
                                        </p:tgtEl>
                                        <p:attrNameLst>
                                          <p:attrName>style.visibility</p:attrName>
                                        </p:attrNameLst>
                                      </p:cBhvr>
                                      <p:to>
                                        <p:strVal val="visible"/>
                                      </p:to>
                                    </p:set>
                                    <p:animEffect transition="in" filter="fade">
                                      <p:cBhvr>
                                        <p:cTn id="84" dur="1000"/>
                                        <p:tgtEl>
                                          <p:spTgt spid="32773">
                                            <p:txEl>
                                              <p:pRg st="11" end="11"/>
                                            </p:txEl>
                                          </p:spTgt>
                                        </p:tgtEl>
                                      </p:cBhvr>
                                    </p:animEffect>
                                    <p:anim calcmode="lin" valueType="num">
                                      <p:cBhvr>
                                        <p:cTn id="85" dur="1000" fill="hold"/>
                                        <p:tgtEl>
                                          <p:spTgt spid="3277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277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6386"/>
                                        </p:tgtEl>
                                        <p:attrNameLst>
                                          <p:attrName>style.visibility</p:attrName>
                                        </p:attrNameLst>
                                      </p:cBhvr>
                                      <p:to>
                                        <p:strVal val="visible"/>
                                      </p:to>
                                    </p:set>
                                    <p:animEffect transition="in" filter="fade">
                                      <p:cBhvr>
                                        <p:cTn id="91" dur="1000"/>
                                        <p:tgtEl>
                                          <p:spTgt spid="16386"/>
                                        </p:tgtEl>
                                      </p:cBhvr>
                                    </p:animEffect>
                                    <p:anim calcmode="lin" valueType="num">
                                      <p:cBhvr>
                                        <p:cTn id="92" dur="1000" fill="hold"/>
                                        <p:tgtEl>
                                          <p:spTgt spid="16386"/>
                                        </p:tgtEl>
                                        <p:attrNameLst>
                                          <p:attrName>ppt_x</p:attrName>
                                        </p:attrNameLst>
                                      </p:cBhvr>
                                      <p:tavLst>
                                        <p:tav tm="0">
                                          <p:val>
                                            <p:strVal val="#ppt_x"/>
                                          </p:val>
                                        </p:tav>
                                        <p:tav tm="100000">
                                          <p:val>
                                            <p:strVal val="#ppt_x"/>
                                          </p:val>
                                        </p:tav>
                                      </p:tavLst>
                                    </p:anim>
                                    <p:anim calcmode="lin" valueType="num">
                                      <p:cBhvr>
                                        <p:cTn id="93"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2773">
                                            <p:txEl>
                                              <p:pRg st="13" end="13"/>
                                            </p:txEl>
                                          </p:spTgt>
                                        </p:tgtEl>
                                        <p:attrNameLst>
                                          <p:attrName>style.visibility</p:attrName>
                                        </p:attrNameLst>
                                      </p:cBhvr>
                                      <p:to>
                                        <p:strVal val="visible"/>
                                      </p:to>
                                    </p:set>
                                    <p:animEffect transition="in" filter="fade">
                                      <p:cBhvr>
                                        <p:cTn id="98" dur="1000"/>
                                        <p:tgtEl>
                                          <p:spTgt spid="32773">
                                            <p:txEl>
                                              <p:pRg st="13" end="13"/>
                                            </p:txEl>
                                          </p:spTgt>
                                        </p:tgtEl>
                                      </p:cBhvr>
                                    </p:animEffect>
                                    <p:anim calcmode="lin" valueType="num">
                                      <p:cBhvr>
                                        <p:cTn id="99" dur="1000" fill="hold"/>
                                        <p:tgtEl>
                                          <p:spTgt spid="32773">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3277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3"/>
          <p:cNvSpPr>
            <a:spLocks noGrp="1" noChangeArrowheads="1"/>
          </p:cNvSpPr>
          <p:nvPr>
            <p:ph type="title" idx="4294967295"/>
          </p:nvPr>
        </p:nvSpPr>
        <p:spPr>
          <a:xfrm>
            <a:off x="56509" y="187036"/>
            <a:ext cx="4050135" cy="522288"/>
          </a:xfrm>
        </p:spPr>
        <p:txBody>
          <a:bodyPr/>
          <a:lstStyle/>
          <a:p>
            <a:pPr eaLnBrk="1" hangingPunct="1">
              <a:tabLst>
                <a:tab pos="2624138" algn="l"/>
              </a:tabLst>
            </a:pPr>
            <a:r>
              <a:rPr lang="zh-CN" altLang="en-US" sz="2400" b="1" dirty="0" smtClean="0">
                <a:solidFill>
                  <a:srgbClr val="0000FF"/>
                </a:solidFill>
              </a:rPr>
              <a:t>自动推理示例</a:t>
            </a:r>
            <a:r>
              <a:rPr lang="zh-CN" altLang="en-US" sz="2400" dirty="0" smtClean="0"/>
              <a:t>：</a:t>
            </a:r>
            <a:r>
              <a:rPr lang="en-US" altLang="zh-CN" sz="2400" dirty="0" smtClean="0"/>
              <a:t>5</a:t>
            </a:r>
            <a:r>
              <a:rPr lang="zh-CN" altLang="en-US" sz="2400" dirty="0" smtClean="0"/>
              <a:t>个房间问题</a:t>
            </a:r>
          </a:p>
        </p:txBody>
      </p:sp>
      <p:graphicFrame>
        <p:nvGraphicFramePr>
          <p:cNvPr id="138315" name="Group 75"/>
          <p:cNvGraphicFramePr>
            <a:graphicFrameLocks noGrp="1"/>
          </p:cNvGraphicFramePr>
          <p:nvPr>
            <p:ph idx="4294967295"/>
            <p:extLst>
              <p:ext uri="{D42A27DB-BD31-4B8C-83A1-F6EECF244321}">
                <p14:modId xmlns:p14="http://schemas.microsoft.com/office/powerpoint/2010/main" val="1363272906"/>
              </p:ext>
            </p:extLst>
          </p:nvPr>
        </p:nvGraphicFramePr>
        <p:xfrm>
          <a:off x="440629" y="1297744"/>
          <a:ext cx="6156723" cy="2665811"/>
        </p:xfrm>
        <a:graphic>
          <a:graphicData uri="http://schemas.openxmlformats.org/drawingml/2006/table">
            <a:tbl>
              <a:tblPr/>
              <a:tblGrid>
                <a:gridCol w="1026319"/>
                <a:gridCol w="1026319"/>
                <a:gridCol w="1026319"/>
                <a:gridCol w="1026319"/>
                <a:gridCol w="1025128"/>
                <a:gridCol w="1026319"/>
              </a:tblGrid>
              <a:tr h="378619">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楷体_GB2312" pitchFamily="49" charset="-122"/>
                        </a:rPr>
                        <a:t>房间号</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2</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3</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4</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5</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391">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颜色</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601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国籍</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391">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香烟</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饮料</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rPr>
                        <a:t>宠物</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400">
                          <a:solidFill>
                            <a:schemeClr val="tx1"/>
                          </a:solidFill>
                          <a:latin typeface="Times New Roman" panose="02020603050405020304" pitchFamily="18" charset="0"/>
                          <a:ea typeface="楷体_GB2312" pitchFamily="49" charset="-122"/>
                        </a:defRPr>
                      </a:lvl1pPr>
                      <a:lvl2pPr>
                        <a:spcBef>
                          <a:spcPct val="20000"/>
                        </a:spcBef>
                        <a:buClr>
                          <a:schemeClr val="hlink"/>
                        </a:buClr>
                        <a:buSzPct val="55000"/>
                        <a:buFont typeface="Wingdings" panose="05000000000000000000" pitchFamily="2" charset="2"/>
                        <a:defRPr sz="2000">
                          <a:solidFill>
                            <a:schemeClr val="tx1"/>
                          </a:solidFill>
                          <a:latin typeface="Times New Roman" panose="02020603050405020304" pitchFamily="18" charset="0"/>
                          <a:ea typeface="楷体_GB2312" pitchFamily="49" charset="-122"/>
                        </a:defRPr>
                      </a:lvl2pPr>
                      <a:lvl3pPr>
                        <a:spcBef>
                          <a:spcPct val="20000"/>
                        </a:spcBef>
                        <a:buClr>
                          <a:schemeClr val="folHlink"/>
                        </a:buClr>
                        <a:buSzPct val="50000"/>
                        <a:buFont typeface="Wingdings" panose="05000000000000000000" pitchFamily="2" charset="2"/>
                        <a:defRPr>
                          <a:solidFill>
                            <a:schemeClr val="tx1"/>
                          </a:solidFill>
                          <a:latin typeface="Times New Roman" panose="02020603050405020304" pitchFamily="18" charset="0"/>
                          <a:ea typeface="楷体_GB2312" pitchFamily="49" charset="-122"/>
                        </a:defRPr>
                      </a:lvl3pPr>
                      <a:lvl4pPr>
                        <a:spcBef>
                          <a:spcPct val="20000"/>
                        </a:spcBef>
                        <a:buClr>
                          <a:schemeClr val="accent2"/>
                        </a:buClr>
                        <a:buSzPct val="55000"/>
                        <a:buFont typeface="Wingdings" panose="05000000000000000000" pitchFamily="2" charset="2"/>
                        <a:defRPr>
                          <a:solidFill>
                            <a:schemeClr val="tx1"/>
                          </a:solidFill>
                          <a:latin typeface="Times New Roman" panose="02020603050405020304" pitchFamily="18" charset="0"/>
                          <a:ea typeface="楷体_GB2312" pitchFamily="49" charset="-122"/>
                        </a:defRPr>
                      </a:lvl4pPr>
                      <a:lvl5pPr>
                        <a:spcBef>
                          <a:spcPct val="20000"/>
                        </a:spcBef>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5pPr>
                      <a:lvl6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6pPr>
                      <a:lvl7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7pPr>
                      <a:lvl8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8pPr>
                      <a:lvl9pPr fontAlgn="base">
                        <a:spcBef>
                          <a:spcPct val="20000"/>
                        </a:spcBef>
                        <a:spcAft>
                          <a:spcPct val="0"/>
                        </a:spcAft>
                        <a:buClr>
                          <a:schemeClr val="accent1"/>
                        </a:buClr>
                        <a:buSzPct val="50000"/>
                        <a:buFont typeface="Wingdings" panose="05000000000000000000" pitchFamily="2" charset="2"/>
                        <a:defRPr sz="1400">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8290" name="Rectangle 50"/>
          <p:cNvSpPr>
            <a:spLocks noChangeArrowheads="1"/>
          </p:cNvSpPr>
          <p:nvPr/>
        </p:nvSpPr>
        <p:spPr bwMode="auto">
          <a:xfrm>
            <a:off x="1646635" y="219313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dirty="0"/>
              <a:t>挪威人</a:t>
            </a:r>
          </a:p>
        </p:txBody>
      </p:sp>
      <p:sp>
        <p:nvSpPr>
          <p:cNvPr id="138302" name="Rectangle 62"/>
          <p:cNvSpPr>
            <a:spLocks noChangeArrowheads="1"/>
          </p:cNvSpPr>
          <p:nvPr/>
        </p:nvSpPr>
        <p:spPr bwMode="auto">
          <a:xfrm>
            <a:off x="2781300" y="1760935"/>
            <a:ext cx="539354" cy="270272"/>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8316" name="Rectangle 76"/>
          <p:cNvSpPr>
            <a:spLocks noChangeArrowheads="1"/>
          </p:cNvSpPr>
          <p:nvPr/>
        </p:nvSpPr>
        <p:spPr bwMode="auto">
          <a:xfrm>
            <a:off x="3644504" y="30575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a:t>牛奶</a:t>
            </a:r>
          </a:p>
        </p:txBody>
      </p:sp>
      <p:sp>
        <p:nvSpPr>
          <p:cNvPr id="138317" name="Rectangle 77"/>
          <p:cNvSpPr>
            <a:spLocks noChangeArrowheads="1"/>
          </p:cNvSpPr>
          <p:nvPr/>
        </p:nvSpPr>
        <p:spPr bwMode="auto">
          <a:xfrm>
            <a:off x="4779169" y="1762126"/>
            <a:ext cx="539354" cy="270272"/>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8318" name="Rectangle 78"/>
          <p:cNvSpPr>
            <a:spLocks noChangeArrowheads="1"/>
          </p:cNvSpPr>
          <p:nvPr/>
        </p:nvSpPr>
        <p:spPr bwMode="auto">
          <a:xfrm>
            <a:off x="4779169" y="30575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a:t>咖啡</a:t>
            </a:r>
          </a:p>
        </p:txBody>
      </p:sp>
      <p:sp>
        <p:nvSpPr>
          <p:cNvPr id="138319" name="Rectangle 79"/>
          <p:cNvSpPr>
            <a:spLocks noChangeArrowheads="1"/>
          </p:cNvSpPr>
          <p:nvPr/>
        </p:nvSpPr>
        <p:spPr bwMode="auto">
          <a:xfrm>
            <a:off x="5805487" y="1762126"/>
            <a:ext cx="539354" cy="27027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8320" name="Rectangle 80"/>
          <p:cNvSpPr>
            <a:spLocks noChangeArrowheads="1"/>
          </p:cNvSpPr>
          <p:nvPr/>
        </p:nvSpPr>
        <p:spPr bwMode="auto">
          <a:xfrm>
            <a:off x="3752850" y="1760935"/>
            <a:ext cx="539354" cy="270272"/>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8321" name="Rectangle 81"/>
          <p:cNvSpPr>
            <a:spLocks noChangeArrowheads="1"/>
          </p:cNvSpPr>
          <p:nvPr/>
        </p:nvSpPr>
        <p:spPr bwMode="auto">
          <a:xfrm>
            <a:off x="1701404" y="1762126"/>
            <a:ext cx="539353" cy="27027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1350">
              <a:latin typeface="Arial" panose="020B0604020202020204" pitchFamily="34" charset="0"/>
              <a:ea typeface="宋体" panose="02010600030101010101" pitchFamily="2" charset="-122"/>
            </a:endParaRPr>
          </a:p>
        </p:txBody>
      </p:sp>
      <p:sp>
        <p:nvSpPr>
          <p:cNvPr id="138322" name="Rectangle 82"/>
          <p:cNvSpPr>
            <a:spLocks noChangeArrowheads="1"/>
          </p:cNvSpPr>
          <p:nvPr/>
        </p:nvSpPr>
        <p:spPr bwMode="auto">
          <a:xfrm>
            <a:off x="1593057" y="2625329"/>
            <a:ext cx="8386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800" dirty="0" err="1"/>
              <a:t>dunhill</a:t>
            </a:r>
            <a:endParaRPr lang="zh-CN" altLang="en-US" sz="1800" dirty="0"/>
          </a:p>
        </p:txBody>
      </p:sp>
      <p:sp>
        <p:nvSpPr>
          <p:cNvPr id="138323" name="Rectangle 83"/>
          <p:cNvSpPr>
            <a:spLocks noChangeArrowheads="1"/>
          </p:cNvSpPr>
          <p:nvPr/>
        </p:nvSpPr>
        <p:spPr bwMode="auto">
          <a:xfrm>
            <a:off x="2846785" y="352544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a:t>马</a:t>
            </a:r>
          </a:p>
        </p:txBody>
      </p:sp>
      <p:sp>
        <p:nvSpPr>
          <p:cNvPr id="138324" name="Rectangle 84"/>
          <p:cNvSpPr>
            <a:spLocks noChangeArrowheads="1"/>
          </p:cNvSpPr>
          <p:nvPr/>
        </p:nvSpPr>
        <p:spPr bwMode="auto">
          <a:xfrm>
            <a:off x="3644504" y="219313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a:t>英国人</a:t>
            </a:r>
          </a:p>
        </p:txBody>
      </p:sp>
      <p:sp>
        <p:nvSpPr>
          <p:cNvPr id="138325" name="Rectangle 85"/>
          <p:cNvSpPr>
            <a:spLocks noChangeArrowheads="1"/>
          </p:cNvSpPr>
          <p:nvPr/>
        </p:nvSpPr>
        <p:spPr bwMode="auto">
          <a:xfrm>
            <a:off x="1809750" y="3057525"/>
            <a:ext cx="37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a:t>水</a:t>
            </a:r>
            <a:endParaRPr lang="zh-CN" altLang="en-US" sz="1800">
              <a:solidFill>
                <a:srgbClr val="FF0000"/>
              </a:solidFill>
            </a:endParaRPr>
          </a:p>
        </p:txBody>
      </p:sp>
      <p:sp>
        <p:nvSpPr>
          <p:cNvPr id="138326" name="Rectangle 86"/>
          <p:cNvSpPr>
            <a:spLocks noChangeArrowheads="1"/>
          </p:cNvSpPr>
          <p:nvPr/>
        </p:nvSpPr>
        <p:spPr bwMode="auto">
          <a:xfrm>
            <a:off x="5805487" y="307662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dirty="0" smtClean="0"/>
              <a:t>啤酒</a:t>
            </a:r>
            <a:endParaRPr lang="zh-CN" altLang="en-US" sz="1800" dirty="0"/>
          </a:p>
        </p:txBody>
      </p:sp>
      <p:sp>
        <p:nvSpPr>
          <p:cNvPr id="138327" name="Rectangle 87"/>
          <p:cNvSpPr>
            <a:spLocks noChangeArrowheads="1"/>
          </p:cNvSpPr>
          <p:nvPr/>
        </p:nvSpPr>
        <p:spPr bwMode="auto">
          <a:xfrm>
            <a:off x="5643561" y="2193131"/>
            <a:ext cx="930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dirty="0" smtClean="0"/>
              <a:t>瑞士人</a:t>
            </a:r>
            <a:endParaRPr lang="zh-CN" altLang="en-US" sz="1800" dirty="0"/>
          </a:p>
        </p:txBody>
      </p:sp>
      <p:sp>
        <p:nvSpPr>
          <p:cNvPr id="138328" name="Rectangle 88"/>
          <p:cNvSpPr>
            <a:spLocks noChangeArrowheads="1"/>
          </p:cNvSpPr>
          <p:nvPr/>
        </p:nvSpPr>
        <p:spPr bwMode="auto">
          <a:xfrm>
            <a:off x="5530513" y="2640718"/>
            <a:ext cx="12035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600" dirty="0" err="1"/>
              <a:t>bluemaster</a:t>
            </a:r>
            <a:endParaRPr lang="zh-CN" altLang="en-US" sz="1600" dirty="0"/>
          </a:p>
        </p:txBody>
      </p:sp>
      <p:sp>
        <p:nvSpPr>
          <p:cNvPr id="138329" name="Rectangle 89"/>
          <p:cNvSpPr>
            <a:spLocks noChangeArrowheads="1"/>
          </p:cNvSpPr>
          <p:nvPr/>
        </p:nvSpPr>
        <p:spPr bwMode="auto">
          <a:xfrm>
            <a:off x="5924550" y="3543300"/>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a:t>狗</a:t>
            </a:r>
          </a:p>
        </p:txBody>
      </p:sp>
      <p:sp>
        <p:nvSpPr>
          <p:cNvPr id="138330" name="Rectangle 90"/>
          <p:cNvSpPr>
            <a:spLocks noChangeArrowheads="1"/>
          </p:cNvSpPr>
          <p:nvPr/>
        </p:nvSpPr>
        <p:spPr bwMode="auto">
          <a:xfrm>
            <a:off x="2792016" y="305752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a:t>茶</a:t>
            </a:r>
          </a:p>
        </p:txBody>
      </p:sp>
      <p:sp>
        <p:nvSpPr>
          <p:cNvPr id="138331" name="Rectangle 91"/>
          <p:cNvSpPr>
            <a:spLocks noChangeArrowheads="1"/>
          </p:cNvSpPr>
          <p:nvPr/>
        </p:nvSpPr>
        <p:spPr bwMode="auto">
          <a:xfrm>
            <a:off x="2619376" y="219313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dirty="0" smtClean="0"/>
              <a:t>丹麦人</a:t>
            </a:r>
            <a:endParaRPr lang="zh-CN" altLang="en-US" sz="1800" dirty="0"/>
          </a:p>
        </p:txBody>
      </p:sp>
      <p:sp>
        <p:nvSpPr>
          <p:cNvPr id="138332" name="Rectangle 92"/>
          <p:cNvSpPr>
            <a:spLocks noChangeArrowheads="1"/>
          </p:cNvSpPr>
          <p:nvPr/>
        </p:nvSpPr>
        <p:spPr bwMode="auto">
          <a:xfrm>
            <a:off x="4670823" y="219313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dirty="0" smtClean="0"/>
              <a:t>德国人</a:t>
            </a:r>
            <a:endParaRPr lang="zh-CN" altLang="en-US" sz="1800" dirty="0"/>
          </a:p>
        </p:txBody>
      </p:sp>
      <p:sp>
        <p:nvSpPr>
          <p:cNvPr id="138333" name="Rectangle 93"/>
          <p:cNvSpPr>
            <a:spLocks noChangeArrowheads="1"/>
          </p:cNvSpPr>
          <p:nvPr/>
        </p:nvSpPr>
        <p:spPr bwMode="auto">
          <a:xfrm>
            <a:off x="4724401" y="262532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800" dirty="0"/>
              <a:t>prince</a:t>
            </a:r>
            <a:endParaRPr lang="zh-CN" altLang="en-US" sz="1800" dirty="0"/>
          </a:p>
        </p:txBody>
      </p:sp>
      <p:sp>
        <p:nvSpPr>
          <p:cNvPr id="138334" name="Rectangle 94"/>
          <p:cNvSpPr>
            <a:spLocks noChangeArrowheads="1"/>
          </p:cNvSpPr>
          <p:nvPr/>
        </p:nvSpPr>
        <p:spPr bwMode="auto">
          <a:xfrm>
            <a:off x="3644504" y="2625329"/>
            <a:ext cx="9412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800" dirty="0" err="1"/>
              <a:t>pallmall</a:t>
            </a:r>
            <a:endParaRPr lang="zh-CN" altLang="en-US" sz="1800" dirty="0"/>
          </a:p>
        </p:txBody>
      </p:sp>
      <p:sp>
        <p:nvSpPr>
          <p:cNvPr id="138335" name="Rectangle 95"/>
          <p:cNvSpPr>
            <a:spLocks noChangeArrowheads="1"/>
          </p:cNvSpPr>
          <p:nvPr/>
        </p:nvSpPr>
        <p:spPr bwMode="auto">
          <a:xfrm>
            <a:off x="2597379" y="2650620"/>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400" dirty="0"/>
              <a:t>混合烟</a:t>
            </a:r>
            <a:endParaRPr lang="zh-CN" altLang="en-US" sz="1500" dirty="0"/>
          </a:p>
        </p:txBody>
      </p:sp>
      <p:sp>
        <p:nvSpPr>
          <p:cNvPr id="138336" name="Rectangle 96"/>
          <p:cNvSpPr>
            <a:spLocks noChangeArrowheads="1"/>
          </p:cNvSpPr>
          <p:nvPr/>
        </p:nvSpPr>
        <p:spPr bwMode="auto">
          <a:xfrm>
            <a:off x="3814778" y="355546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dirty="0" smtClean="0"/>
              <a:t>鸟</a:t>
            </a:r>
            <a:endParaRPr lang="zh-CN" altLang="en-US" sz="1800" dirty="0"/>
          </a:p>
        </p:txBody>
      </p:sp>
      <p:sp>
        <p:nvSpPr>
          <p:cNvPr id="138337" name="Rectangle 97"/>
          <p:cNvSpPr>
            <a:spLocks noChangeArrowheads="1"/>
          </p:cNvSpPr>
          <p:nvPr/>
        </p:nvSpPr>
        <p:spPr bwMode="auto">
          <a:xfrm>
            <a:off x="1809750" y="352544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dirty="0" smtClean="0"/>
              <a:t>猫</a:t>
            </a:r>
            <a:endParaRPr lang="zh-CN" altLang="en-US" sz="1800" dirty="0"/>
          </a:p>
        </p:txBody>
      </p:sp>
      <p:sp>
        <p:nvSpPr>
          <p:cNvPr id="138338" name="Rectangle 98"/>
          <p:cNvSpPr>
            <a:spLocks noChangeArrowheads="1"/>
          </p:cNvSpPr>
          <p:nvPr/>
        </p:nvSpPr>
        <p:spPr bwMode="auto">
          <a:xfrm>
            <a:off x="4876831" y="352544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800" dirty="0" smtClean="0"/>
              <a:t>鱼</a:t>
            </a:r>
            <a:endParaRPr lang="zh-CN" altLang="en-US" sz="1800" dirty="0"/>
          </a:p>
        </p:txBody>
      </p:sp>
      <p:sp>
        <p:nvSpPr>
          <p:cNvPr id="138340" name="AutoShape 100"/>
          <p:cNvSpPr>
            <a:spLocks noChangeArrowheads="1"/>
          </p:cNvSpPr>
          <p:nvPr/>
        </p:nvSpPr>
        <p:spPr bwMode="auto">
          <a:xfrm>
            <a:off x="3603931" y="307613"/>
            <a:ext cx="2996803" cy="971550"/>
          </a:xfrm>
          <a:prstGeom prst="foldedCorner">
            <a:avLst>
              <a:gd name="adj" fmla="val 12500"/>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800" dirty="0" smtClean="0"/>
              <a:t>9.</a:t>
            </a:r>
            <a:r>
              <a:rPr lang="zh-CN" altLang="en-US" sz="1800" dirty="0"/>
              <a:t>挪威人住</a:t>
            </a:r>
            <a:r>
              <a:rPr lang="zh-CN" altLang="en-US" sz="1800" dirty="0" smtClean="0"/>
              <a:t>在第一</a:t>
            </a:r>
            <a:r>
              <a:rPr lang="zh-CN" altLang="en-US" sz="1800" dirty="0"/>
              <a:t>间房里</a:t>
            </a:r>
          </a:p>
          <a:p>
            <a:pPr eaLnBrk="1" hangingPunct="1">
              <a:spcBef>
                <a:spcPct val="0"/>
              </a:spcBef>
              <a:buClrTx/>
              <a:buSzTx/>
              <a:buNone/>
            </a:pPr>
            <a:r>
              <a:rPr lang="en-US" altLang="zh-CN" sz="1800" dirty="0"/>
              <a:t>14.</a:t>
            </a:r>
            <a:r>
              <a:rPr lang="zh-CN" altLang="en-US" sz="1800" dirty="0"/>
              <a:t>挪威人住在蓝房子旁边</a:t>
            </a:r>
          </a:p>
          <a:p>
            <a:pPr>
              <a:spcBef>
                <a:spcPct val="0"/>
              </a:spcBef>
              <a:buClrTx/>
              <a:buSzTx/>
              <a:buNone/>
            </a:pPr>
            <a:r>
              <a:rPr lang="en-US" altLang="zh-CN" sz="1800" dirty="0"/>
              <a:t>8.</a:t>
            </a:r>
            <a:r>
              <a:rPr lang="zh-CN" altLang="en-US" sz="1800" dirty="0"/>
              <a:t>住在中间房子的人喝牛奶</a:t>
            </a:r>
            <a:endParaRPr lang="en-US" altLang="zh-CN" sz="1800" dirty="0"/>
          </a:p>
        </p:txBody>
      </p:sp>
      <p:sp>
        <p:nvSpPr>
          <p:cNvPr id="138341" name="AutoShape 101"/>
          <p:cNvSpPr>
            <a:spLocks noChangeArrowheads="1"/>
          </p:cNvSpPr>
          <p:nvPr/>
        </p:nvSpPr>
        <p:spPr bwMode="auto">
          <a:xfrm>
            <a:off x="3603932" y="174649"/>
            <a:ext cx="2996803" cy="971550"/>
          </a:xfrm>
          <a:prstGeom prst="foldedCorner">
            <a:avLst>
              <a:gd name="adj" fmla="val 12500"/>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spcBef>
                <a:spcPct val="0"/>
              </a:spcBef>
              <a:buClrTx/>
              <a:buSzTx/>
              <a:buNone/>
            </a:pPr>
            <a:r>
              <a:rPr lang="en-US" altLang="zh-CN" sz="1800" dirty="0"/>
              <a:t>4.</a:t>
            </a:r>
            <a:r>
              <a:rPr lang="zh-CN" altLang="en-US" sz="1800" dirty="0"/>
              <a:t>绿房子在白房子的左边</a:t>
            </a:r>
            <a:endParaRPr lang="en-US" altLang="zh-CN" sz="1800" dirty="0"/>
          </a:p>
          <a:p>
            <a:pPr>
              <a:spcBef>
                <a:spcPct val="0"/>
              </a:spcBef>
              <a:buClrTx/>
              <a:buSzTx/>
              <a:buNone/>
            </a:pPr>
            <a:r>
              <a:rPr lang="en-US" altLang="zh-CN" sz="1800" dirty="0"/>
              <a:t>5.</a:t>
            </a:r>
            <a:r>
              <a:rPr lang="zh-CN" altLang="en-US" sz="1800" dirty="0"/>
              <a:t>绿房子主人喝咖啡</a:t>
            </a:r>
            <a:endParaRPr lang="en-US" altLang="zh-CN" sz="1800" dirty="0"/>
          </a:p>
        </p:txBody>
      </p:sp>
      <p:sp>
        <p:nvSpPr>
          <p:cNvPr id="138342" name="AutoShape 102"/>
          <p:cNvSpPr>
            <a:spLocks noChangeArrowheads="1"/>
          </p:cNvSpPr>
          <p:nvPr/>
        </p:nvSpPr>
        <p:spPr bwMode="auto">
          <a:xfrm>
            <a:off x="3603931" y="246434"/>
            <a:ext cx="2996803" cy="971550"/>
          </a:xfrm>
          <a:prstGeom prst="foldedCorner">
            <a:avLst>
              <a:gd name="adj" fmla="val 12500"/>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800" dirty="0"/>
              <a:t>1.</a:t>
            </a:r>
            <a:r>
              <a:rPr lang="zh-CN" altLang="en-US" sz="1800" dirty="0"/>
              <a:t>英国人在红房间中</a:t>
            </a:r>
            <a:endParaRPr lang="en-US" altLang="zh-CN" sz="1800" dirty="0"/>
          </a:p>
        </p:txBody>
      </p:sp>
      <p:sp>
        <p:nvSpPr>
          <p:cNvPr id="138344" name="AutoShape 104"/>
          <p:cNvSpPr>
            <a:spLocks noChangeArrowheads="1"/>
          </p:cNvSpPr>
          <p:nvPr/>
        </p:nvSpPr>
        <p:spPr bwMode="auto">
          <a:xfrm>
            <a:off x="3588804" y="114133"/>
            <a:ext cx="3024188" cy="1295400"/>
          </a:xfrm>
          <a:prstGeom prst="foldedCorner">
            <a:avLst>
              <a:gd name="adj" fmla="val 12500"/>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800" dirty="0" smtClean="0"/>
              <a:t>7</a:t>
            </a:r>
            <a:r>
              <a:rPr lang="en-US" altLang="zh-CN" sz="1800" dirty="0"/>
              <a:t>.</a:t>
            </a:r>
            <a:r>
              <a:rPr lang="zh-CN" altLang="en-US" sz="1800" dirty="0"/>
              <a:t>黄房间主人抽</a:t>
            </a:r>
            <a:r>
              <a:rPr lang="en-US" altLang="zh-CN" sz="1800" dirty="0" err="1"/>
              <a:t>dunhill</a:t>
            </a:r>
            <a:r>
              <a:rPr lang="zh-CN" altLang="en-US" sz="1800" dirty="0"/>
              <a:t>烟</a:t>
            </a:r>
          </a:p>
          <a:p>
            <a:pPr>
              <a:spcBef>
                <a:spcPts val="0"/>
              </a:spcBef>
              <a:buNone/>
            </a:pPr>
            <a:r>
              <a:rPr lang="en-US" altLang="zh-CN" sz="1800" dirty="0"/>
              <a:t>11.</a:t>
            </a:r>
            <a:r>
              <a:rPr lang="zh-CN" altLang="en-US" sz="1800" dirty="0"/>
              <a:t>养马人住在抽</a:t>
            </a:r>
            <a:r>
              <a:rPr lang="en-US" altLang="zh-CN" sz="1800" dirty="0" err="1"/>
              <a:t>dunhill</a:t>
            </a:r>
            <a:r>
              <a:rPr lang="zh-CN" altLang="en-US" sz="1800" dirty="0"/>
              <a:t>烟人的旁边</a:t>
            </a:r>
            <a:endParaRPr lang="en-US" altLang="zh-CN" sz="1800" dirty="0"/>
          </a:p>
        </p:txBody>
      </p:sp>
      <p:sp>
        <p:nvSpPr>
          <p:cNvPr id="138345" name="AutoShape 105"/>
          <p:cNvSpPr>
            <a:spLocks noChangeArrowheads="1"/>
          </p:cNvSpPr>
          <p:nvPr/>
        </p:nvSpPr>
        <p:spPr bwMode="auto">
          <a:xfrm>
            <a:off x="3576546" y="145572"/>
            <a:ext cx="3024188" cy="1079897"/>
          </a:xfrm>
          <a:prstGeom prst="foldedCorner">
            <a:avLst>
              <a:gd name="adj" fmla="val 12500"/>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spcBef>
                <a:spcPct val="0"/>
              </a:spcBef>
              <a:buClrTx/>
              <a:buSzTx/>
              <a:buNone/>
            </a:pPr>
            <a:r>
              <a:rPr lang="en-US" altLang="zh-CN" sz="1800" dirty="0"/>
              <a:t>3.</a:t>
            </a:r>
            <a:r>
              <a:rPr lang="zh-CN" altLang="en-US" sz="1800" dirty="0" smtClean="0"/>
              <a:t>丹麦人喝茶</a:t>
            </a:r>
            <a:endParaRPr lang="en-US" altLang="zh-CN" sz="1800" dirty="0"/>
          </a:p>
          <a:p>
            <a:pPr eaLnBrk="1" hangingPunct="1">
              <a:spcBef>
                <a:spcPct val="0"/>
              </a:spcBef>
              <a:buClrTx/>
              <a:buSzTx/>
              <a:buFontTx/>
              <a:buNone/>
            </a:pPr>
            <a:r>
              <a:rPr lang="en-US" altLang="zh-CN" sz="1800" dirty="0" smtClean="0"/>
              <a:t>12.</a:t>
            </a:r>
            <a:r>
              <a:rPr lang="zh-CN" altLang="en-US" sz="1800" dirty="0" smtClean="0"/>
              <a:t>抽</a:t>
            </a:r>
            <a:r>
              <a:rPr lang="en-US" altLang="zh-CN" sz="1800" dirty="0" err="1" smtClean="0"/>
              <a:t>bluemaster</a:t>
            </a:r>
            <a:r>
              <a:rPr lang="zh-CN" altLang="en-US" sz="1800" dirty="0" smtClean="0"/>
              <a:t>烟的人喝啤酒</a:t>
            </a:r>
            <a:endParaRPr lang="zh-CN" altLang="en-US" sz="1800" dirty="0"/>
          </a:p>
        </p:txBody>
      </p:sp>
      <p:sp>
        <p:nvSpPr>
          <p:cNvPr id="138346" name="AutoShape 106"/>
          <p:cNvSpPr>
            <a:spLocks noChangeArrowheads="1"/>
          </p:cNvSpPr>
          <p:nvPr/>
        </p:nvSpPr>
        <p:spPr bwMode="auto">
          <a:xfrm>
            <a:off x="3554327" y="142567"/>
            <a:ext cx="3132534" cy="1241822"/>
          </a:xfrm>
          <a:prstGeom prst="foldedCorner">
            <a:avLst>
              <a:gd name="adj" fmla="val 12500"/>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1800" dirty="0" smtClean="0"/>
              <a:t>2.</a:t>
            </a:r>
            <a:r>
              <a:rPr lang="zh-CN" altLang="en-US" sz="1800" dirty="0" smtClean="0"/>
              <a:t>瑞士人</a:t>
            </a:r>
            <a:r>
              <a:rPr lang="zh-CN" altLang="en-US" sz="1800" dirty="0"/>
              <a:t>养了</a:t>
            </a:r>
            <a:r>
              <a:rPr lang="zh-CN" altLang="en-US" sz="1800" dirty="0" smtClean="0"/>
              <a:t>一</a:t>
            </a:r>
            <a:r>
              <a:rPr lang="zh-CN" altLang="en-US" sz="1800" dirty="0"/>
              <a:t>条狗</a:t>
            </a:r>
            <a:endParaRPr lang="en-US" altLang="zh-CN" sz="1800" dirty="0"/>
          </a:p>
          <a:p>
            <a:pPr>
              <a:spcBef>
                <a:spcPct val="0"/>
              </a:spcBef>
              <a:buClrTx/>
              <a:buSzTx/>
              <a:buNone/>
            </a:pPr>
            <a:r>
              <a:rPr lang="en-US" altLang="zh-CN" sz="1800" dirty="0"/>
              <a:t>3.</a:t>
            </a:r>
            <a:r>
              <a:rPr lang="zh-CN" altLang="en-US" sz="1800" dirty="0"/>
              <a:t>丹麦人喝茶</a:t>
            </a:r>
          </a:p>
          <a:p>
            <a:pPr eaLnBrk="1" hangingPunct="1">
              <a:spcBef>
                <a:spcPct val="0"/>
              </a:spcBef>
              <a:buClrTx/>
              <a:buSzTx/>
              <a:buFontTx/>
              <a:buNone/>
            </a:pPr>
            <a:r>
              <a:rPr lang="en-US" altLang="zh-CN" sz="1800" dirty="0" smtClean="0"/>
              <a:t>12.</a:t>
            </a:r>
            <a:r>
              <a:rPr lang="zh-CN" altLang="en-US" sz="1800" dirty="0" smtClean="0"/>
              <a:t>抽</a:t>
            </a:r>
            <a:r>
              <a:rPr lang="en-US" altLang="zh-CN" sz="1800" dirty="0" err="1" smtClean="0"/>
              <a:t>bluemaster</a:t>
            </a:r>
            <a:r>
              <a:rPr lang="zh-CN" altLang="en-US" sz="1800" dirty="0" smtClean="0"/>
              <a:t>烟</a:t>
            </a:r>
            <a:r>
              <a:rPr lang="zh-CN" altLang="en-US" sz="1800" dirty="0"/>
              <a:t>的人</a:t>
            </a:r>
            <a:r>
              <a:rPr lang="zh-CN" altLang="en-US" sz="1800" dirty="0" smtClean="0"/>
              <a:t>喝啤酒</a:t>
            </a:r>
            <a:endParaRPr lang="zh-CN" altLang="en-US" sz="1800" dirty="0"/>
          </a:p>
          <a:p>
            <a:pPr eaLnBrk="1" hangingPunct="1">
              <a:spcBef>
                <a:spcPct val="0"/>
              </a:spcBef>
              <a:buClrTx/>
              <a:buSzTx/>
              <a:buFontTx/>
              <a:buNone/>
            </a:pPr>
            <a:r>
              <a:rPr lang="en-US" altLang="zh-CN" sz="1800" dirty="0" smtClean="0"/>
              <a:t>13.</a:t>
            </a:r>
            <a:r>
              <a:rPr lang="zh-CN" altLang="en-US" sz="1800" dirty="0" smtClean="0"/>
              <a:t>德国人抽</a:t>
            </a:r>
            <a:r>
              <a:rPr lang="en-US" altLang="zh-CN" sz="1800" dirty="0" smtClean="0"/>
              <a:t>prince</a:t>
            </a:r>
            <a:r>
              <a:rPr lang="zh-CN" altLang="en-US" sz="1800" dirty="0" smtClean="0"/>
              <a:t>烟</a:t>
            </a:r>
            <a:endParaRPr lang="en-US" altLang="zh-CN" sz="1800" dirty="0"/>
          </a:p>
        </p:txBody>
      </p:sp>
      <p:sp>
        <p:nvSpPr>
          <p:cNvPr id="138347" name="AutoShape 107"/>
          <p:cNvSpPr>
            <a:spLocks noChangeArrowheads="1"/>
          </p:cNvSpPr>
          <p:nvPr/>
        </p:nvSpPr>
        <p:spPr bwMode="auto">
          <a:xfrm>
            <a:off x="3611903" y="185375"/>
            <a:ext cx="3024188" cy="1025129"/>
          </a:xfrm>
          <a:prstGeom prst="foldedCorner">
            <a:avLst>
              <a:gd name="adj" fmla="val 12500"/>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spcBef>
                <a:spcPct val="0"/>
              </a:spcBef>
              <a:buClrTx/>
              <a:buSzTx/>
              <a:buNone/>
            </a:pPr>
            <a:r>
              <a:rPr lang="en-US" altLang="zh-CN" sz="1800" dirty="0"/>
              <a:t>6</a:t>
            </a:r>
            <a:r>
              <a:rPr lang="en-US" altLang="zh-CN" sz="1800" dirty="0" smtClean="0"/>
              <a:t>.</a:t>
            </a:r>
            <a:r>
              <a:rPr lang="zh-CN" altLang="en-US" sz="1800" dirty="0"/>
              <a:t>抽</a:t>
            </a:r>
            <a:r>
              <a:rPr lang="en-US" altLang="zh-CN" sz="1800" dirty="0" err="1"/>
              <a:t>pallmall</a:t>
            </a:r>
            <a:r>
              <a:rPr lang="zh-CN" altLang="en-US" sz="1800" dirty="0"/>
              <a:t>烟的人养了一只鸟</a:t>
            </a:r>
            <a:endParaRPr lang="en-US" altLang="zh-CN" sz="1800" dirty="0"/>
          </a:p>
        </p:txBody>
      </p:sp>
      <p:sp>
        <p:nvSpPr>
          <p:cNvPr id="138348" name="AutoShape 108"/>
          <p:cNvSpPr>
            <a:spLocks noChangeArrowheads="1"/>
          </p:cNvSpPr>
          <p:nvPr/>
        </p:nvSpPr>
        <p:spPr bwMode="auto">
          <a:xfrm>
            <a:off x="3576545" y="179917"/>
            <a:ext cx="3131344" cy="1025129"/>
          </a:xfrm>
          <a:prstGeom prst="foldedCorner">
            <a:avLst>
              <a:gd name="adj" fmla="val 12500"/>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marL="182563" lvl="2" indent="0">
              <a:spcBef>
                <a:spcPct val="0"/>
              </a:spcBef>
              <a:buClrTx/>
              <a:buSzTx/>
              <a:buNone/>
            </a:pPr>
            <a:r>
              <a:rPr lang="en-US" altLang="zh-CN" sz="1800" dirty="0" smtClean="0"/>
              <a:t>10.</a:t>
            </a:r>
            <a:r>
              <a:rPr lang="zh-CN" altLang="en-US" sz="1800" dirty="0"/>
              <a:t>抽混合烟的人住在养猫人的旁边</a:t>
            </a:r>
            <a:endParaRPr lang="en-US" altLang="zh-CN" sz="1800" dirty="0"/>
          </a:p>
        </p:txBody>
      </p:sp>
    </p:spTree>
    <p:extLst>
      <p:ext uri="{BB962C8B-B14F-4D97-AF65-F5344CB8AC3E}">
        <p14:creationId xmlns:p14="http://schemas.microsoft.com/office/powerpoint/2010/main" val="3844768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8340"/>
                                        </p:tgtEl>
                                        <p:attrNameLst>
                                          <p:attrName>style.visibility</p:attrName>
                                        </p:attrNameLst>
                                      </p:cBhvr>
                                      <p:to>
                                        <p:strVal val="visible"/>
                                      </p:to>
                                    </p:set>
                                    <p:animEffect transition="in" filter="checkerboard(across)">
                                      <p:cBhvr>
                                        <p:cTn id="7" dur="500"/>
                                        <p:tgtEl>
                                          <p:spTgt spid="138340"/>
                                        </p:tgtEl>
                                      </p:cBhvr>
                                    </p:animEffect>
                                  </p:childTnLst>
                                  <p:subTnLst>
                                    <p:set>
                                      <p:cBhvr override="childStyle">
                                        <p:cTn dur="1" fill="hold" display="0" masterRel="nextClick" afterEffect="1"/>
                                        <p:tgtEl>
                                          <p:spTgt spid="138340"/>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8290"/>
                                        </p:tgtEl>
                                        <p:attrNameLst>
                                          <p:attrName>style.visibility</p:attrName>
                                        </p:attrNameLst>
                                      </p:cBhvr>
                                      <p:to>
                                        <p:strVal val="visible"/>
                                      </p:to>
                                    </p:set>
                                    <p:animEffect transition="in" filter="blinds(horizontal)">
                                      <p:cBhvr>
                                        <p:cTn id="12" dur="500"/>
                                        <p:tgtEl>
                                          <p:spTgt spid="138290"/>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38302"/>
                                        </p:tgtEl>
                                        <p:attrNameLst>
                                          <p:attrName>style.visibility</p:attrName>
                                        </p:attrNameLst>
                                      </p:cBhvr>
                                      <p:to>
                                        <p:strVal val="visible"/>
                                      </p:to>
                                    </p:set>
                                    <p:animEffect transition="in" filter="blinds(horizontal)">
                                      <p:cBhvr>
                                        <p:cTn id="16" dur="500"/>
                                        <p:tgtEl>
                                          <p:spTgt spid="138302"/>
                                        </p:tgtEl>
                                      </p:cBhvr>
                                    </p:animEffect>
                                  </p:childTnLst>
                                </p:cTn>
                              </p:par>
                            </p:childTnLst>
                          </p:cTn>
                        </p:par>
                        <p:par>
                          <p:cTn id="17" fill="hold" nodeType="after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138316"/>
                                        </p:tgtEl>
                                        <p:attrNameLst>
                                          <p:attrName>style.visibility</p:attrName>
                                        </p:attrNameLst>
                                      </p:cBhvr>
                                      <p:to>
                                        <p:strVal val="visible"/>
                                      </p:to>
                                    </p:set>
                                    <p:animEffect transition="in" filter="blinds(horizontal)">
                                      <p:cBhvr>
                                        <p:cTn id="20" dur="500"/>
                                        <p:tgtEl>
                                          <p:spTgt spid="13831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38341"/>
                                        </p:tgtEl>
                                        <p:attrNameLst>
                                          <p:attrName>style.visibility</p:attrName>
                                        </p:attrNameLst>
                                      </p:cBhvr>
                                      <p:to>
                                        <p:strVal val="visible"/>
                                      </p:to>
                                    </p:set>
                                    <p:animEffect transition="in" filter="checkerboard(across)">
                                      <p:cBhvr>
                                        <p:cTn id="25" dur="500"/>
                                        <p:tgtEl>
                                          <p:spTgt spid="138341"/>
                                        </p:tgtEl>
                                      </p:cBhvr>
                                    </p:animEffect>
                                  </p:childTnLst>
                                  <p:subTnLst>
                                    <p:set>
                                      <p:cBhvr override="childStyle">
                                        <p:cTn dur="1" fill="hold" display="0" masterRel="nextClick" afterEffect="1"/>
                                        <p:tgtEl>
                                          <p:spTgt spid="138341"/>
                                        </p:tgtEl>
                                        <p:attrNameLst>
                                          <p:attrName>style.visibility</p:attrName>
                                        </p:attrNameLst>
                                      </p:cBhvr>
                                      <p:to>
                                        <p:strVal val="hidden"/>
                                      </p:to>
                                    </p:set>
                                  </p:sub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8317"/>
                                        </p:tgtEl>
                                        <p:attrNameLst>
                                          <p:attrName>style.visibility</p:attrName>
                                        </p:attrNameLst>
                                      </p:cBhvr>
                                      <p:to>
                                        <p:strVal val="visible"/>
                                      </p:to>
                                    </p:set>
                                    <p:animEffect transition="in" filter="blinds(horizontal)">
                                      <p:cBhvr>
                                        <p:cTn id="30" dur="500"/>
                                        <p:tgtEl>
                                          <p:spTgt spid="138317"/>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138318"/>
                                        </p:tgtEl>
                                        <p:attrNameLst>
                                          <p:attrName>style.visibility</p:attrName>
                                        </p:attrNameLst>
                                      </p:cBhvr>
                                      <p:to>
                                        <p:strVal val="visible"/>
                                      </p:to>
                                    </p:set>
                                    <p:animEffect transition="in" filter="blinds(horizontal)">
                                      <p:cBhvr>
                                        <p:cTn id="34" dur="500"/>
                                        <p:tgtEl>
                                          <p:spTgt spid="138318"/>
                                        </p:tgtEl>
                                      </p:cBhvr>
                                    </p:animEffect>
                                  </p:childTnLst>
                                </p:cTn>
                              </p:par>
                            </p:childTnLst>
                          </p:cTn>
                        </p:par>
                        <p:par>
                          <p:cTn id="35" fill="hold" nodeType="afterGroup">
                            <p:stCondLst>
                              <p:cond delay="1000"/>
                            </p:stCondLst>
                            <p:childTnLst>
                              <p:par>
                                <p:cTn id="36" presetID="3" presetClass="entr" presetSubtype="10" fill="hold" grpId="0" nodeType="afterEffect">
                                  <p:stCondLst>
                                    <p:cond delay="0"/>
                                  </p:stCondLst>
                                  <p:childTnLst>
                                    <p:set>
                                      <p:cBhvr>
                                        <p:cTn id="37" dur="1" fill="hold">
                                          <p:stCondLst>
                                            <p:cond delay="0"/>
                                          </p:stCondLst>
                                        </p:cTn>
                                        <p:tgtEl>
                                          <p:spTgt spid="138319"/>
                                        </p:tgtEl>
                                        <p:attrNameLst>
                                          <p:attrName>style.visibility</p:attrName>
                                        </p:attrNameLst>
                                      </p:cBhvr>
                                      <p:to>
                                        <p:strVal val="visible"/>
                                      </p:to>
                                    </p:set>
                                    <p:animEffect transition="in" filter="blinds(horizontal)">
                                      <p:cBhvr>
                                        <p:cTn id="38" dur="500"/>
                                        <p:tgtEl>
                                          <p:spTgt spid="13831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38342"/>
                                        </p:tgtEl>
                                        <p:attrNameLst>
                                          <p:attrName>style.visibility</p:attrName>
                                        </p:attrNameLst>
                                      </p:cBhvr>
                                      <p:to>
                                        <p:strVal val="visible"/>
                                      </p:to>
                                    </p:set>
                                    <p:animEffect transition="in" filter="checkerboard(across)">
                                      <p:cBhvr>
                                        <p:cTn id="43" dur="500"/>
                                        <p:tgtEl>
                                          <p:spTgt spid="138342"/>
                                        </p:tgtEl>
                                      </p:cBhvr>
                                    </p:animEffect>
                                  </p:childTnLst>
                                  <p:subTnLst>
                                    <p:set>
                                      <p:cBhvr override="childStyle">
                                        <p:cTn dur="1" fill="hold" display="0" masterRel="nextClick" afterEffect="1"/>
                                        <p:tgtEl>
                                          <p:spTgt spid="138342"/>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38320"/>
                                        </p:tgtEl>
                                        <p:attrNameLst>
                                          <p:attrName>style.visibility</p:attrName>
                                        </p:attrNameLst>
                                      </p:cBhvr>
                                      <p:to>
                                        <p:strVal val="visible"/>
                                      </p:to>
                                    </p:set>
                                    <p:animEffect transition="in" filter="blinds(horizontal)">
                                      <p:cBhvr>
                                        <p:cTn id="48" dur="500"/>
                                        <p:tgtEl>
                                          <p:spTgt spid="138320"/>
                                        </p:tgtEl>
                                      </p:cBhvr>
                                    </p:animEffect>
                                  </p:childTnLst>
                                </p:cTn>
                              </p:par>
                            </p:childTnLst>
                          </p:cTn>
                        </p:par>
                        <p:par>
                          <p:cTn id="49" fill="hold" nodeType="afterGroup">
                            <p:stCondLst>
                              <p:cond delay="500"/>
                            </p:stCondLst>
                            <p:childTnLst>
                              <p:par>
                                <p:cTn id="50" presetID="3" presetClass="entr" presetSubtype="10" fill="hold" grpId="0" nodeType="afterEffect">
                                  <p:stCondLst>
                                    <p:cond delay="0"/>
                                  </p:stCondLst>
                                  <p:childTnLst>
                                    <p:set>
                                      <p:cBhvr>
                                        <p:cTn id="51" dur="1" fill="hold">
                                          <p:stCondLst>
                                            <p:cond delay="0"/>
                                          </p:stCondLst>
                                        </p:cTn>
                                        <p:tgtEl>
                                          <p:spTgt spid="138324"/>
                                        </p:tgtEl>
                                        <p:attrNameLst>
                                          <p:attrName>style.visibility</p:attrName>
                                        </p:attrNameLst>
                                      </p:cBhvr>
                                      <p:to>
                                        <p:strVal val="visible"/>
                                      </p:to>
                                    </p:set>
                                    <p:animEffect transition="in" filter="blinds(horizontal)">
                                      <p:cBhvr>
                                        <p:cTn id="52" dur="500"/>
                                        <p:tgtEl>
                                          <p:spTgt spid="13832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8321"/>
                                        </p:tgtEl>
                                        <p:attrNameLst>
                                          <p:attrName>style.visibility</p:attrName>
                                        </p:attrNameLst>
                                      </p:cBhvr>
                                      <p:to>
                                        <p:strVal val="visible"/>
                                      </p:to>
                                    </p:set>
                                    <p:animEffect transition="in" filter="blinds(horizontal)">
                                      <p:cBhvr>
                                        <p:cTn id="57" dur="500"/>
                                        <p:tgtEl>
                                          <p:spTgt spid="13832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138344"/>
                                        </p:tgtEl>
                                        <p:attrNameLst>
                                          <p:attrName>style.visibility</p:attrName>
                                        </p:attrNameLst>
                                      </p:cBhvr>
                                      <p:to>
                                        <p:strVal val="visible"/>
                                      </p:to>
                                    </p:set>
                                    <p:animEffect transition="in" filter="checkerboard(across)">
                                      <p:cBhvr>
                                        <p:cTn id="62" dur="500"/>
                                        <p:tgtEl>
                                          <p:spTgt spid="138344"/>
                                        </p:tgtEl>
                                      </p:cBhvr>
                                    </p:animEffect>
                                  </p:childTnLst>
                                  <p:subTnLst>
                                    <p:set>
                                      <p:cBhvr override="childStyle">
                                        <p:cTn dur="1" fill="hold" display="0" masterRel="nextClick" afterEffect="1"/>
                                        <p:tgtEl>
                                          <p:spTgt spid="138344"/>
                                        </p:tgtEl>
                                        <p:attrNameLst>
                                          <p:attrName>style.visibility</p:attrName>
                                        </p:attrNameLst>
                                      </p:cBhvr>
                                      <p:to>
                                        <p:strVal val="hidden"/>
                                      </p:to>
                                    </p:set>
                                  </p:sub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38322"/>
                                        </p:tgtEl>
                                        <p:attrNameLst>
                                          <p:attrName>style.visibility</p:attrName>
                                        </p:attrNameLst>
                                      </p:cBhvr>
                                      <p:to>
                                        <p:strVal val="visible"/>
                                      </p:to>
                                    </p:set>
                                    <p:animEffect transition="in" filter="blinds(horizontal)">
                                      <p:cBhvr>
                                        <p:cTn id="67" dur="500"/>
                                        <p:tgtEl>
                                          <p:spTgt spid="138322"/>
                                        </p:tgtEl>
                                      </p:cBhvr>
                                    </p:animEffect>
                                  </p:childTnLst>
                                </p:cTn>
                              </p:par>
                            </p:childTnLst>
                          </p:cTn>
                        </p:par>
                        <p:par>
                          <p:cTn id="68" fill="hold" nodeType="afterGroup">
                            <p:stCondLst>
                              <p:cond delay="500"/>
                            </p:stCondLst>
                            <p:childTnLst>
                              <p:par>
                                <p:cTn id="69" presetID="3" presetClass="entr" presetSubtype="10" fill="hold" grpId="0" nodeType="afterEffect">
                                  <p:stCondLst>
                                    <p:cond delay="0"/>
                                  </p:stCondLst>
                                  <p:childTnLst>
                                    <p:set>
                                      <p:cBhvr>
                                        <p:cTn id="70" dur="1" fill="hold">
                                          <p:stCondLst>
                                            <p:cond delay="0"/>
                                          </p:stCondLst>
                                        </p:cTn>
                                        <p:tgtEl>
                                          <p:spTgt spid="138323"/>
                                        </p:tgtEl>
                                        <p:attrNameLst>
                                          <p:attrName>style.visibility</p:attrName>
                                        </p:attrNameLst>
                                      </p:cBhvr>
                                      <p:to>
                                        <p:strVal val="visible"/>
                                      </p:to>
                                    </p:set>
                                    <p:animEffect transition="in" filter="blinds(horizontal)">
                                      <p:cBhvr>
                                        <p:cTn id="71" dur="500"/>
                                        <p:tgtEl>
                                          <p:spTgt spid="1383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5" presetClass="entr" presetSubtype="10" fill="hold" grpId="0" nodeType="clickEffect">
                                  <p:stCondLst>
                                    <p:cond delay="0"/>
                                  </p:stCondLst>
                                  <p:childTnLst>
                                    <p:set>
                                      <p:cBhvr>
                                        <p:cTn id="75" dur="1" fill="hold">
                                          <p:stCondLst>
                                            <p:cond delay="0"/>
                                          </p:stCondLst>
                                        </p:cTn>
                                        <p:tgtEl>
                                          <p:spTgt spid="138345"/>
                                        </p:tgtEl>
                                        <p:attrNameLst>
                                          <p:attrName>style.visibility</p:attrName>
                                        </p:attrNameLst>
                                      </p:cBhvr>
                                      <p:to>
                                        <p:strVal val="visible"/>
                                      </p:to>
                                    </p:set>
                                    <p:animEffect transition="in" filter="checkerboard(across)">
                                      <p:cBhvr>
                                        <p:cTn id="76" dur="500"/>
                                        <p:tgtEl>
                                          <p:spTgt spid="138345"/>
                                        </p:tgtEl>
                                      </p:cBhvr>
                                    </p:animEffect>
                                  </p:childTnLst>
                                  <p:subTnLst>
                                    <p:set>
                                      <p:cBhvr override="childStyle">
                                        <p:cTn dur="1" fill="hold" display="0" masterRel="nextClick" afterEffect="1"/>
                                        <p:tgtEl>
                                          <p:spTgt spid="138345"/>
                                        </p:tgtEl>
                                        <p:attrNameLst>
                                          <p:attrName>style.visibility</p:attrName>
                                        </p:attrNameLst>
                                      </p:cBhvr>
                                      <p:to>
                                        <p:strVal val="hidden"/>
                                      </p:to>
                                    </p:set>
                                  </p:sub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38325"/>
                                        </p:tgtEl>
                                        <p:attrNameLst>
                                          <p:attrName>style.visibility</p:attrName>
                                        </p:attrNameLst>
                                      </p:cBhvr>
                                      <p:to>
                                        <p:strVal val="visible"/>
                                      </p:to>
                                    </p:set>
                                    <p:animEffect transition="in" filter="blinds(horizontal)">
                                      <p:cBhvr>
                                        <p:cTn id="81" dur="500"/>
                                        <p:tgtEl>
                                          <p:spTgt spid="13832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5" presetClass="entr" presetSubtype="10" fill="hold" grpId="0" nodeType="clickEffect">
                                  <p:stCondLst>
                                    <p:cond delay="0"/>
                                  </p:stCondLst>
                                  <p:childTnLst>
                                    <p:set>
                                      <p:cBhvr>
                                        <p:cTn id="85" dur="1" fill="hold">
                                          <p:stCondLst>
                                            <p:cond delay="0"/>
                                          </p:stCondLst>
                                        </p:cTn>
                                        <p:tgtEl>
                                          <p:spTgt spid="138346"/>
                                        </p:tgtEl>
                                        <p:attrNameLst>
                                          <p:attrName>style.visibility</p:attrName>
                                        </p:attrNameLst>
                                      </p:cBhvr>
                                      <p:to>
                                        <p:strVal val="visible"/>
                                      </p:to>
                                    </p:set>
                                    <p:animEffect transition="in" filter="checkerboard(across)">
                                      <p:cBhvr>
                                        <p:cTn id="86" dur="500"/>
                                        <p:tgtEl>
                                          <p:spTgt spid="138346"/>
                                        </p:tgtEl>
                                      </p:cBhvr>
                                    </p:animEffect>
                                  </p:childTnLst>
                                  <p:subTnLst>
                                    <p:set>
                                      <p:cBhvr override="childStyle">
                                        <p:cTn dur="1" fill="hold" display="0" masterRel="nextClick" afterEffect="1"/>
                                        <p:tgtEl>
                                          <p:spTgt spid="138346"/>
                                        </p:tgtEl>
                                        <p:attrNameLst>
                                          <p:attrName>style.visibility</p:attrName>
                                        </p:attrNameLst>
                                      </p:cBhvr>
                                      <p:to>
                                        <p:strVal val="hidden"/>
                                      </p:to>
                                    </p:set>
                                  </p:sub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38326"/>
                                        </p:tgtEl>
                                        <p:attrNameLst>
                                          <p:attrName>style.visibility</p:attrName>
                                        </p:attrNameLst>
                                      </p:cBhvr>
                                      <p:to>
                                        <p:strVal val="visible"/>
                                      </p:to>
                                    </p:set>
                                    <p:animEffect transition="in" filter="blinds(horizontal)">
                                      <p:cBhvr>
                                        <p:cTn id="91" dur="500"/>
                                        <p:tgtEl>
                                          <p:spTgt spid="138326"/>
                                        </p:tgtEl>
                                      </p:cBhvr>
                                    </p:animEffect>
                                  </p:childTnLst>
                                </p:cTn>
                              </p:par>
                            </p:childTnLst>
                          </p:cTn>
                        </p:par>
                        <p:par>
                          <p:cTn id="92" fill="hold" nodeType="afterGroup">
                            <p:stCondLst>
                              <p:cond delay="500"/>
                            </p:stCondLst>
                            <p:childTnLst>
                              <p:par>
                                <p:cTn id="93" presetID="3" presetClass="entr" presetSubtype="10" fill="hold" grpId="0" nodeType="afterEffect">
                                  <p:stCondLst>
                                    <p:cond delay="0"/>
                                  </p:stCondLst>
                                  <p:childTnLst>
                                    <p:set>
                                      <p:cBhvr>
                                        <p:cTn id="94" dur="1" fill="hold">
                                          <p:stCondLst>
                                            <p:cond delay="0"/>
                                          </p:stCondLst>
                                        </p:cTn>
                                        <p:tgtEl>
                                          <p:spTgt spid="138328"/>
                                        </p:tgtEl>
                                        <p:attrNameLst>
                                          <p:attrName>style.visibility</p:attrName>
                                        </p:attrNameLst>
                                      </p:cBhvr>
                                      <p:to>
                                        <p:strVal val="visible"/>
                                      </p:to>
                                    </p:set>
                                    <p:animEffect transition="in" filter="blinds(horizontal)">
                                      <p:cBhvr>
                                        <p:cTn id="95" dur="500"/>
                                        <p:tgtEl>
                                          <p:spTgt spid="138328"/>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138327"/>
                                        </p:tgtEl>
                                        <p:attrNameLst>
                                          <p:attrName>style.visibility</p:attrName>
                                        </p:attrNameLst>
                                      </p:cBhvr>
                                      <p:to>
                                        <p:strVal val="visible"/>
                                      </p:to>
                                    </p:set>
                                    <p:animEffect transition="in" filter="blinds(horizontal)">
                                      <p:cBhvr>
                                        <p:cTn id="100" dur="500"/>
                                        <p:tgtEl>
                                          <p:spTgt spid="138327"/>
                                        </p:tgtEl>
                                      </p:cBhvr>
                                    </p:animEffect>
                                  </p:childTnLst>
                                </p:cTn>
                              </p:par>
                            </p:childTnLst>
                          </p:cTn>
                        </p:par>
                        <p:par>
                          <p:cTn id="101" fill="hold" nodeType="afterGroup">
                            <p:stCondLst>
                              <p:cond delay="500"/>
                            </p:stCondLst>
                            <p:childTnLst>
                              <p:par>
                                <p:cTn id="102" presetID="3" presetClass="entr" presetSubtype="10" fill="hold" grpId="0" nodeType="afterEffect">
                                  <p:stCondLst>
                                    <p:cond delay="0"/>
                                  </p:stCondLst>
                                  <p:childTnLst>
                                    <p:set>
                                      <p:cBhvr>
                                        <p:cTn id="103" dur="1" fill="hold">
                                          <p:stCondLst>
                                            <p:cond delay="0"/>
                                          </p:stCondLst>
                                        </p:cTn>
                                        <p:tgtEl>
                                          <p:spTgt spid="138329"/>
                                        </p:tgtEl>
                                        <p:attrNameLst>
                                          <p:attrName>style.visibility</p:attrName>
                                        </p:attrNameLst>
                                      </p:cBhvr>
                                      <p:to>
                                        <p:strVal val="visible"/>
                                      </p:to>
                                    </p:set>
                                    <p:animEffect transition="in" filter="blinds(horizontal)">
                                      <p:cBhvr>
                                        <p:cTn id="104" dur="500"/>
                                        <p:tgtEl>
                                          <p:spTgt spid="138329"/>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138330"/>
                                        </p:tgtEl>
                                        <p:attrNameLst>
                                          <p:attrName>style.visibility</p:attrName>
                                        </p:attrNameLst>
                                      </p:cBhvr>
                                      <p:to>
                                        <p:strVal val="visible"/>
                                      </p:to>
                                    </p:set>
                                    <p:animEffect transition="in" filter="blinds(horizontal)">
                                      <p:cBhvr>
                                        <p:cTn id="109" dur="500"/>
                                        <p:tgtEl>
                                          <p:spTgt spid="138330"/>
                                        </p:tgtEl>
                                      </p:cBhvr>
                                    </p:animEffect>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138331"/>
                                        </p:tgtEl>
                                        <p:attrNameLst>
                                          <p:attrName>style.visibility</p:attrName>
                                        </p:attrNameLst>
                                      </p:cBhvr>
                                      <p:to>
                                        <p:strVal val="visible"/>
                                      </p:to>
                                    </p:set>
                                    <p:animEffect transition="in" filter="blinds(horizontal)">
                                      <p:cBhvr>
                                        <p:cTn id="113" dur="500"/>
                                        <p:tgtEl>
                                          <p:spTgt spid="13833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138332"/>
                                        </p:tgtEl>
                                        <p:attrNameLst>
                                          <p:attrName>style.visibility</p:attrName>
                                        </p:attrNameLst>
                                      </p:cBhvr>
                                      <p:to>
                                        <p:strVal val="visible"/>
                                      </p:to>
                                    </p:set>
                                    <p:animEffect transition="in" filter="blinds(horizontal)">
                                      <p:cBhvr>
                                        <p:cTn id="118" dur="500"/>
                                        <p:tgtEl>
                                          <p:spTgt spid="138332"/>
                                        </p:tgtEl>
                                      </p:cBhvr>
                                    </p:animEffect>
                                  </p:childTnLst>
                                </p:cTn>
                              </p:par>
                            </p:childTnLst>
                          </p:cTn>
                        </p:par>
                        <p:par>
                          <p:cTn id="119" fill="hold" nodeType="afterGroup">
                            <p:stCondLst>
                              <p:cond delay="500"/>
                            </p:stCondLst>
                            <p:childTnLst>
                              <p:par>
                                <p:cTn id="120" presetID="3" presetClass="entr" presetSubtype="10" fill="hold" grpId="0" nodeType="afterEffect">
                                  <p:stCondLst>
                                    <p:cond delay="0"/>
                                  </p:stCondLst>
                                  <p:childTnLst>
                                    <p:set>
                                      <p:cBhvr>
                                        <p:cTn id="121" dur="1" fill="hold">
                                          <p:stCondLst>
                                            <p:cond delay="0"/>
                                          </p:stCondLst>
                                        </p:cTn>
                                        <p:tgtEl>
                                          <p:spTgt spid="138333"/>
                                        </p:tgtEl>
                                        <p:attrNameLst>
                                          <p:attrName>style.visibility</p:attrName>
                                        </p:attrNameLst>
                                      </p:cBhvr>
                                      <p:to>
                                        <p:strVal val="visible"/>
                                      </p:to>
                                    </p:set>
                                    <p:animEffect transition="in" filter="blinds(horizontal)">
                                      <p:cBhvr>
                                        <p:cTn id="122" dur="500"/>
                                        <p:tgtEl>
                                          <p:spTgt spid="138333"/>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5" presetClass="entr" presetSubtype="10" fill="hold" grpId="0" nodeType="clickEffect">
                                  <p:stCondLst>
                                    <p:cond delay="0"/>
                                  </p:stCondLst>
                                  <p:childTnLst>
                                    <p:set>
                                      <p:cBhvr>
                                        <p:cTn id="126" dur="1" fill="hold">
                                          <p:stCondLst>
                                            <p:cond delay="0"/>
                                          </p:stCondLst>
                                        </p:cTn>
                                        <p:tgtEl>
                                          <p:spTgt spid="138347"/>
                                        </p:tgtEl>
                                        <p:attrNameLst>
                                          <p:attrName>style.visibility</p:attrName>
                                        </p:attrNameLst>
                                      </p:cBhvr>
                                      <p:to>
                                        <p:strVal val="visible"/>
                                      </p:to>
                                    </p:set>
                                    <p:animEffect transition="in" filter="checkerboard(across)">
                                      <p:cBhvr>
                                        <p:cTn id="127" dur="500"/>
                                        <p:tgtEl>
                                          <p:spTgt spid="138347"/>
                                        </p:tgtEl>
                                      </p:cBhvr>
                                    </p:animEffect>
                                  </p:childTnLst>
                                  <p:subTnLst>
                                    <p:set>
                                      <p:cBhvr override="childStyle">
                                        <p:cTn dur="1" fill="hold" display="0" masterRel="nextClick" afterEffect="1"/>
                                        <p:tgtEl>
                                          <p:spTgt spid="138347"/>
                                        </p:tgtEl>
                                        <p:attrNameLst>
                                          <p:attrName>style.visibility</p:attrName>
                                        </p:attrNameLst>
                                      </p:cBhvr>
                                      <p:to>
                                        <p:strVal val="hidden"/>
                                      </p:to>
                                    </p:set>
                                  </p:sub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138334"/>
                                        </p:tgtEl>
                                        <p:attrNameLst>
                                          <p:attrName>style.visibility</p:attrName>
                                        </p:attrNameLst>
                                      </p:cBhvr>
                                      <p:to>
                                        <p:strVal val="visible"/>
                                      </p:to>
                                    </p:set>
                                    <p:animEffect transition="in" filter="blinds(horizontal)">
                                      <p:cBhvr>
                                        <p:cTn id="132" dur="500"/>
                                        <p:tgtEl>
                                          <p:spTgt spid="138334"/>
                                        </p:tgtEl>
                                      </p:cBhvr>
                                    </p:animEffect>
                                  </p:childTnLst>
                                </p:cTn>
                              </p:par>
                            </p:childTnLst>
                          </p:cTn>
                        </p:par>
                        <p:par>
                          <p:cTn id="133" fill="hold" nodeType="afterGroup">
                            <p:stCondLst>
                              <p:cond delay="500"/>
                            </p:stCondLst>
                            <p:childTnLst>
                              <p:par>
                                <p:cTn id="134" presetID="3" presetClass="entr" presetSubtype="10" fill="hold" grpId="0" nodeType="afterEffect">
                                  <p:stCondLst>
                                    <p:cond delay="0"/>
                                  </p:stCondLst>
                                  <p:childTnLst>
                                    <p:set>
                                      <p:cBhvr>
                                        <p:cTn id="135" dur="1" fill="hold">
                                          <p:stCondLst>
                                            <p:cond delay="0"/>
                                          </p:stCondLst>
                                        </p:cTn>
                                        <p:tgtEl>
                                          <p:spTgt spid="138336"/>
                                        </p:tgtEl>
                                        <p:attrNameLst>
                                          <p:attrName>style.visibility</p:attrName>
                                        </p:attrNameLst>
                                      </p:cBhvr>
                                      <p:to>
                                        <p:strVal val="visible"/>
                                      </p:to>
                                    </p:set>
                                    <p:animEffect transition="in" filter="blinds(horizontal)">
                                      <p:cBhvr>
                                        <p:cTn id="136" dur="500"/>
                                        <p:tgtEl>
                                          <p:spTgt spid="138336"/>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138335"/>
                                        </p:tgtEl>
                                        <p:attrNameLst>
                                          <p:attrName>style.visibility</p:attrName>
                                        </p:attrNameLst>
                                      </p:cBhvr>
                                      <p:to>
                                        <p:strVal val="visible"/>
                                      </p:to>
                                    </p:set>
                                    <p:animEffect transition="in" filter="blinds(horizontal)">
                                      <p:cBhvr>
                                        <p:cTn id="141" dur="500"/>
                                        <p:tgtEl>
                                          <p:spTgt spid="138335"/>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5" presetClass="entr" presetSubtype="10" fill="hold" grpId="0" nodeType="clickEffect">
                                  <p:stCondLst>
                                    <p:cond delay="0"/>
                                  </p:stCondLst>
                                  <p:childTnLst>
                                    <p:set>
                                      <p:cBhvr>
                                        <p:cTn id="145" dur="1" fill="hold">
                                          <p:stCondLst>
                                            <p:cond delay="0"/>
                                          </p:stCondLst>
                                        </p:cTn>
                                        <p:tgtEl>
                                          <p:spTgt spid="138348"/>
                                        </p:tgtEl>
                                        <p:attrNameLst>
                                          <p:attrName>style.visibility</p:attrName>
                                        </p:attrNameLst>
                                      </p:cBhvr>
                                      <p:to>
                                        <p:strVal val="visible"/>
                                      </p:to>
                                    </p:set>
                                    <p:animEffect transition="in" filter="checkerboard(across)">
                                      <p:cBhvr>
                                        <p:cTn id="146" dur="500"/>
                                        <p:tgtEl>
                                          <p:spTgt spid="138348"/>
                                        </p:tgtEl>
                                      </p:cBhvr>
                                    </p:animEffect>
                                  </p:childTnLst>
                                  <p:subTnLst>
                                    <p:set>
                                      <p:cBhvr override="childStyle">
                                        <p:cTn dur="1" fill="hold" display="0" masterRel="nextClick" afterEffect="1"/>
                                        <p:tgtEl>
                                          <p:spTgt spid="138348"/>
                                        </p:tgtEl>
                                        <p:attrNameLst>
                                          <p:attrName>style.visibility</p:attrName>
                                        </p:attrNameLst>
                                      </p:cBhvr>
                                      <p:to>
                                        <p:strVal val="hidden"/>
                                      </p:to>
                                    </p:set>
                                  </p:subTnLst>
                                </p:cTn>
                              </p:par>
                            </p:childTnLst>
                          </p:cTn>
                        </p:par>
                      </p:childTnLst>
                    </p:cTn>
                  </p:par>
                  <p:par>
                    <p:cTn id="147" fill="hold" nodeType="clickPar">
                      <p:stCondLst>
                        <p:cond delay="indefinite"/>
                      </p:stCondLst>
                      <p:childTnLst>
                        <p:par>
                          <p:cTn id="148" fill="hold" nodeType="withGroup">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138337"/>
                                        </p:tgtEl>
                                        <p:attrNameLst>
                                          <p:attrName>style.visibility</p:attrName>
                                        </p:attrNameLst>
                                      </p:cBhvr>
                                      <p:to>
                                        <p:strVal val="visible"/>
                                      </p:to>
                                    </p:set>
                                    <p:animEffect transition="in" filter="blinds(horizontal)">
                                      <p:cBhvr>
                                        <p:cTn id="151" dur="500"/>
                                        <p:tgtEl>
                                          <p:spTgt spid="138337"/>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3" presetClass="entr" presetSubtype="10" fill="hold" grpId="0" nodeType="clickEffect">
                                  <p:stCondLst>
                                    <p:cond delay="0"/>
                                  </p:stCondLst>
                                  <p:childTnLst>
                                    <p:set>
                                      <p:cBhvr>
                                        <p:cTn id="155" dur="1" fill="hold">
                                          <p:stCondLst>
                                            <p:cond delay="0"/>
                                          </p:stCondLst>
                                        </p:cTn>
                                        <p:tgtEl>
                                          <p:spTgt spid="138338"/>
                                        </p:tgtEl>
                                        <p:attrNameLst>
                                          <p:attrName>style.visibility</p:attrName>
                                        </p:attrNameLst>
                                      </p:cBhvr>
                                      <p:to>
                                        <p:strVal val="visible"/>
                                      </p:to>
                                    </p:set>
                                    <p:animEffect transition="in" filter="blinds(horizontal)">
                                      <p:cBhvr>
                                        <p:cTn id="156" dur="500"/>
                                        <p:tgtEl>
                                          <p:spTgt spid="138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90" grpId="0"/>
      <p:bldP spid="138302" grpId="0" animBg="1"/>
      <p:bldP spid="138316" grpId="0"/>
      <p:bldP spid="138317" grpId="0" animBg="1"/>
      <p:bldP spid="138318" grpId="0"/>
      <p:bldP spid="138319" grpId="0" animBg="1"/>
      <p:bldP spid="138320" grpId="0" animBg="1"/>
      <p:bldP spid="138321" grpId="0" animBg="1"/>
      <p:bldP spid="138322" grpId="0"/>
      <p:bldP spid="138323" grpId="0"/>
      <p:bldP spid="138324" grpId="0"/>
      <p:bldP spid="138325" grpId="0"/>
      <p:bldP spid="138326" grpId="0"/>
      <p:bldP spid="138327" grpId="0"/>
      <p:bldP spid="138328" grpId="0"/>
      <p:bldP spid="138329" grpId="0"/>
      <p:bldP spid="138330" grpId="0"/>
      <p:bldP spid="138331" grpId="0"/>
      <p:bldP spid="138332" grpId="0"/>
      <p:bldP spid="138333" grpId="0"/>
      <p:bldP spid="138334" grpId="0"/>
      <p:bldP spid="138335" grpId="0"/>
      <p:bldP spid="138336" grpId="0"/>
      <p:bldP spid="138337" grpId="0"/>
      <p:bldP spid="138338" grpId="0"/>
      <p:bldP spid="138340" grpId="0" animBg="1"/>
      <p:bldP spid="138341" grpId="0" animBg="1"/>
      <p:bldP spid="138342" grpId="0" animBg="1"/>
      <p:bldP spid="138344" grpId="0" animBg="1"/>
      <p:bldP spid="138345" grpId="0" animBg="1"/>
      <p:bldP spid="138346" grpId="0" animBg="1"/>
      <p:bldP spid="138347" grpId="0" animBg="1"/>
      <p:bldP spid="13834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626670" y="610309"/>
            <a:ext cx="46730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2000" dirty="0"/>
              <a:t>用子句集的九步法</a:t>
            </a:r>
            <a:r>
              <a:rPr lang="zh-CN" altLang="en-US" sz="2000" dirty="0" smtClean="0"/>
              <a:t>，把前提化为子句形</a:t>
            </a:r>
            <a:r>
              <a:rPr lang="en-US" altLang="zh-CN" sz="2000" dirty="0" smtClean="0"/>
              <a:t>:</a:t>
            </a:r>
            <a:endParaRPr lang="zh-CN" altLang="en-US" sz="2000" dirty="0"/>
          </a:p>
        </p:txBody>
      </p:sp>
      <p:graphicFrame>
        <p:nvGraphicFramePr>
          <p:cNvPr id="113666" name="Object 2"/>
          <p:cNvGraphicFramePr>
            <a:graphicFrameLocks noChangeAspect="1"/>
          </p:cNvGraphicFramePr>
          <p:nvPr>
            <p:extLst>
              <p:ext uri="{D42A27DB-BD31-4B8C-83A1-F6EECF244321}">
                <p14:modId xmlns:p14="http://schemas.microsoft.com/office/powerpoint/2010/main" val="858657322"/>
              </p:ext>
            </p:extLst>
          </p:nvPr>
        </p:nvGraphicFramePr>
        <p:xfrm>
          <a:off x="142875" y="1779588"/>
          <a:ext cx="6448425" cy="358775"/>
        </p:xfrm>
        <a:graphic>
          <a:graphicData uri="http://schemas.openxmlformats.org/presentationml/2006/ole">
            <mc:AlternateContent xmlns:mc="http://schemas.openxmlformats.org/markup-compatibility/2006">
              <mc:Choice xmlns:v="urn:schemas-microsoft-com:vml" Requires="v">
                <p:oleObj spid="_x0000_s34267" name="公式" r:id="rId4" imgW="3733560" imgH="215640" progId="Equation.3">
                  <p:embed/>
                </p:oleObj>
              </mc:Choice>
              <mc:Fallback>
                <p:oleObj name="公式" r:id="rId4" imgW="3733560" imgH="215640" progId="Equation.3">
                  <p:embed/>
                  <p:pic>
                    <p:nvPicPr>
                      <p:cNvPr id="0" name=""/>
                      <p:cNvPicPr>
                        <a:picLocks noChangeAspect="1" noChangeArrowheads="1"/>
                      </p:cNvPicPr>
                      <p:nvPr/>
                    </p:nvPicPr>
                    <p:blipFill>
                      <a:blip r:embed="rId5"/>
                      <a:srcRect/>
                      <a:stretch>
                        <a:fillRect/>
                      </a:stretch>
                    </p:blipFill>
                    <p:spPr bwMode="auto">
                      <a:xfrm>
                        <a:off x="142875" y="1779588"/>
                        <a:ext cx="6448425" cy="358775"/>
                      </a:xfrm>
                      <a:prstGeom prst="rect">
                        <a:avLst/>
                      </a:prstGeom>
                      <a:noFill/>
                      <a:ln>
                        <a:noFill/>
                      </a:ln>
                      <a:effectLst/>
                      <a:extLst/>
                    </p:spPr>
                  </p:pic>
                </p:oleObj>
              </mc:Fallback>
            </mc:AlternateContent>
          </a:graphicData>
        </a:graphic>
      </p:graphicFrame>
      <p:graphicFrame>
        <p:nvGraphicFramePr>
          <p:cNvPr id="113667" name="Object 3"/>
          <p:cNvGraphicFramePr>
            <a:graphicFrameLocks noChangeAspect="1"/>
          </p:cNvGraphicFramePr>
          <p:nvPr>
            <p:extLst>
              <p:ext uri="{D42A27DB-BD31-4B8C-83A1-F6EECF244321}">
                <p14:modId xmlns:p14="http://schemas.microsoft.com/office/powerpoint/2010/main" val="3374278620"/>
              </p:ext>
            </p:extLst>
          </p:nvPr>
        </p:nvGraphicFramePr>
        <p:xfrm>
          <a:off x="67235" y="1150541"/>
          <a:ext cx="6602125" cy="338138"/>
        </p:xfrm>
        <a:graphic>
          <a:graphicData uri="http://schemas.openxmlformats.org/presentationml/2006/ole">
            <mc:AlternateContent xmlns:mc="http://schemas.openxmlformats.org/markup-compatibility/2006">
              <mc:Choice xmlns:v="urn:schemas-microsoft-com:vml" Requires="v">
                <p:oleObj spid="_x0000_s34268" name="公式" r:id="rId6" imgW="3797280" imgH="203040" progId="Equation.3">
                  <p:embed/>
                </p:oleObj>
              </mc:Choice>
              <mc:Fallback>
                <p:oleObj name="公式" r:id="rId6" imgW="3797280" imgH="203040" progId="Equation.3">
                  <p:embed/>
                  <p:pic>
                    <p:nvPicPr>
                      <p:cNvPr id="0" name=""/>
                      <p:cNvPicPr>
                        <a:picLocks noChangeAspect="1" noChangeArrowheads="1"/>
                      </p:cNvPicPr>
                      <p:nvPr/>
                    </p:nvPicPr>
                    <p:blipFill>
                      <a:blip r:embed="rId7"/>
                      <a:srcRect/>
                      <a:stretch>
                        <a:fillRect/>
                      </a:stretch>
                    </p:blipFill>
                    <p:spPr bwMode="auto">
                      <a:xfrm>
                        <a:off x="67235" y="1150541"/>
                        <a:ext cx="6602125" cy="338138"/>
                      </a:xfrm>
                      <a:prstGeom prst="rect">
                        <a:avLst/>
                      </a:prstGeom>
                      <a:noFill/>
                      <a:ln>
                        <a:noFill/>
                      </a:ln>
                      <a:effectLs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20634095"/>
              </p:ext>
            </p:extLst>
          </p:nvPr>
        </p:nvGraphicFramePr>
        <p:xfrm>
          <a:off x="79375" y="2447925"/>
          <a:ext cx="6580188" cy="358775"/>
        </p:xfrm>
        <a:graphic>
          <a:graphicData uri="http://schemas.openxmlformats.org/presentationml/2006/ole">
            <mc:AlternateContent xmlns:mc="http://schemas.openxmlformats.org/markup-compatibility/2006">
              <mc:Choice xmlns:v="urn:schemas-microsoft-com:vml" Requires="v">
                <p:oleObj spid="_x0000_s34269" name="公式" r:id="rId8" imgW="3835080" imgH="215640" progId="Equation.3">
                  <p:embed/>
                </p:oleObj>
              </mc:Choice>
              <mc:Fallback>
                <p:oleObj name="公式" r:id="rId8" imgW="3835080" imgH="215640" progId="Equation.3">
                  <p:embed/>
                  <p:pic>
                    <p:nvPicPr>
                      <p:cNvPr id="0" name=""/>
                      <p:cNvPicPr>
                        <a:picLocks noChangeAspect="1" noChangeArrowheads="1"/>
                      </p:cNvPicPr>
                      <p:nvPr/>
                    </p:nvPicPr>
                    <p:blipFill>
                      <a:blip r:embed="rId9"/>
                      <a:srcRect/>
                      <a:stretch>
                        <a:fillRect/>
                      </a:stretch>
                    </p:blipFill>
                    <p:spPr bwMode="auto">
                      <a:xfrm>
                        <a:off x="79375" y="2447925"/>
                        <a:ext cx="6580188" cy="358775"/>
                      </a:xfrm>
                      <a:prstGeom prst="rect">
                        <a:avLst/>
                      </a:prstGeom>
                      <a:noFill/>
                      <a:ln>
                        <a:noFill/>
                      </a:ln>
                      <a:effectLst/>
                      <a:extLst/>
                    </p:spPr>
                  </p:pic>
                </p:oleObj>
              </mc:Fallback>
            </mc:AlternateContent>
          </a:graphicData>
        </a:graphic>
      </p:graphicFrame>
      <p:sp>
        <p:nvSpPr>
          <p:cNvPr id="6" name="矩形 5"/>
          <p:cNvSpPr/>
          <p:nvPr/>
        </p:nvSpPr>
        <p:spPr>
          <a:xfrm>
            <a:off x="696516" y="100965"/>
            <a:ext cx="2557110" cy="400110"/>
          </a:xfrm>
          <a:prstGeom prst="rect">
            <a:avLst/>
          </a:prstGeom>
        </p:spPr>
        <p:txBody>
          <a:bodyPr wrap="none">
            <a:spAutoFit/>
          </a:bodyPr>
          <a:lstStyle/>
          <a:p>
            <a:pPr>
              <a:defRPr/>
            </a:pPr>
            <a:r>
              <a:rPr lang="en-US" altLang="zh-CN" sz="2000" dirty="0">
                <a:solidFill>
                  <a:srgbClr val="00B050"/>
                </a:solidFill>
                <a:latin typeface="+mn-ea"/>
                <a:ea typeface="+mn-ea"/>
              </a:rPr>
              <a:t>(</a:t>
            </a:r>
            <a:r>
              <a:rPr lang="en-US" altLang="zh-CN" sz="2000" dirty="0" smtClean="0">
                <a:solidFill>
                  <a:srgbClr val="00B050"/>
                </a:solidFill>
                <a:latin typeface="+mn-ea"/>
                <a:ea typeface="+mn-ea"/>
              </a:rPr>
              <a:t>3)</a:t>
            </a:r>
            <a:r>
              <a:rPr lang="zh-CN" altLang="en-US" sz="2000" dirty="0" smtClean="0">
                <a:solidFill>
                  <a:srgbClr val="00B050"/>
                </a:solidFill>
                <a:latin typeface="+mn-ea"/>
                <a:ea typeface="+mn-ea"/>
              </a:rPr>
              <a:t>把前提化为子句形</a:t>
            </a:r>
            <a:endParaRPr lang="zh-CN" altLang="en-US" sz="2000" dirty="0">
              <a:solidFill>
                <a:srgbClr val="00B050"/>
              </a:solidFill>
              <a:latin typeface="+mn-ea"/>
              <a:ea typeface="+mn-ea"/>
            </a:endParaRPr>
          </a:p>
        </p:txBody>
      </p:sp>
      <p:graphicFrame>
        <p:nvGraphicFramePr>
          <p:cNvPr id="10" name="Object 5"/>
          <p:cNvGraphicFramePr>
            <a:graphicFrameLocks noChangeAspect="1"/>
          </p:cNvGraphicFramePr>
          <p:nvPr>
            <p:extLst>
              <p:ext uri="{D42A27DB-BD31-4B8C-83A1-F6EECF244321}">
                <p14:modId xmlns:p14="http://schemas.microsoft.com/office/powerpoint/2010/main" val="1463406646"/>
              </p:ext>
            </p:extLst>
          </p:nvPr>
        </p:nvGraphicFramePr>
        <p:xfrm>
          <a:off x="137786" y="3133092"/>
          <a:ext cx="6461271" cy="360362"/>
        </p:xfrm>
        <a:graphic>
          <a:graphicData uri="http://schemas.openxmlformats.org/presentationml/2006/ole">
            <mc:AlternateContent xmlns:mc="http://schemas.openxmlformats.org/markup-compatibility/2006">
              <mc:Choice xmlns:v="urn:schemas-microsoft-com:vml" Requires="v">
                <p:oleObj spid="_x0000_s34270" name="公式" r:id="rId10" imgW="3860640" imgH="215640" progId="Equation.3">
                  <p:embed/>
                </p:oleObj>
              </mc:Choice>
              <mc:Fallback>
                <p:oleObj name="公式" r:id="rId10" imgW="3860640" imgH="215640" progId="Equation.3">
                  <p:embed/>
                  <p:pic>
                    <p:nvPicPr>
                      <p:cNvPr id="0" name=""/>
                      <p:cNvPicPr>
                        <a:picLocks noChangeAspect="1" noChangeArrowheads="1"/>
                      </p:cNvPicPr>
                      <p:nvPr/>
                    </p:nvPicPr>
                    <p:blipFill>
                      <a:blip r:embed="rId11"/>
                      <a:srcRect/>
                      <a:stretch>
                        <a:fillRect/>
                      </a:stretch>
                    </p:blipFill>
                    <p:spPr bwMode="auto">
                      <a:xfrm>
                        <a:off x="137786" y="3133092"/>
                        <a:ext cx="6461271" cy="36036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38101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13667"/>
                                        </p:tgtEl>
                                        <p:attrNameLst>
                                          <p:attrName>style.visibility</p:attrName>
                                        </p:attrNameLst>
                                      </p:cBhvr>
                                      <p:to>
                                        <p:strVal val="visible"/>
                                      </p:to>
                                    </p:set>
                                    <p:animEffect transition="in" filter="fade">
                                      <p:cBhvr>
                                        <p:cTn id="14" dur="1000"/>
                                        <p:tgtEl>
                                          <p:spTgt spid="113667"/>
                                        </p:tgtEl>
                                      </p:cBhvr>
                                    </p:animEffect>
                                    <p:anim calcmode="lin" valueType="num">
                                      <p:cBhvr>
                                        <p:cTn id="15" dur="1000" fill="hold"/>
                                        <p:tgtEl>
                                          <p:spTgt spid="113667"/>
                                        </p:tgtEl>
                                        <p:attrNameLst>
                                          <p:attrName>ppt_x</p:attrName>
                                        </p:attrNameLst>
                                      </p:cBhvr>
                                      <p:tavLst>
                                        <p:tav tm="0">
                                          <p:val>
                                            <p:strVal val="#ppt_x"/>
                                          </p:val>
                                        </p:tav>
                                        <p:tav tm="100000">
                                          <p:val>
                                            <p:strVal val="#ppt_x"/>
                                          </p:val>
                                        </p:tav>
                                      </p:tavLst>
                                    </p:anim>
                                    <p:anim calcmode="lin" valueType="num">
                                      <p:cBhvr>
                                        <p:cTn id="16" dur="1000" fill="hold"/>
                                        <p:tgtEl>
                                          <p:spTgt spid="11366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13666"/>
                                        </p:tgtEl>
                                        <p:attrNameLst>
                                          <p:attrName>style.visibility</p:attrName>
                                        </p:attrNameLst>
                                      </p:cBhvr>
                                      <p:to>
                                        <p:strVal val="visible"/>
                                      </p:to>
                                    </p:set>
                                    <p:animEffect transition="in" filter="fade">
                                      <p:cBhvr>
                                        <p:cTn id="21" dur="1000"/>
                                        <p:tgtEl>
                                          <p:spTgt spid="113666"/>
                                        </p:tgtEl>
                                      </p:cBhvr>
                                    </p:animEffect>
                                    <p:anim calcmode="lin" valueType="num">
                                      <p:cBhvr>
                                        <p:cTn id="22" dur="1000" fill="hold"/>
                                        <p:tgtEl>
                                          <p:spTgt spid="113666"/>
                                        </p:tgtEl>
                                        <p:attrNameLst>
                                          <p:attrName>ppt_x</p:attrName>
                                        </p:attrNameLst>
                                      </p:cBhvr>
                                      <p:tavLst>
                                        <p:tav tm="0">
                                          <p:val>
                                            <p:strVal val="#ppt_x"/>
                                          </p:val>
                                        </p:tav>
                                        <p:tav tm="100000">
                                          <p:val>
                                            <p:strVal val="#ppt_x"/>
                                          </p:val>
                                        </p:tav>
                                      </p:tavLst>
                                    </p:anim>
                                    <p:anim calcmode="lin" valueType="num">
                                      <p:cBhvr>
                                        <p:cTn id="23" dur="1000" fill="hold"/>
                                        <p:tgtEl>
                                          <p:spTgt spid="11366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extLst>
              <p:ext uri="{D42A27DB-BD31-4B8C-83A1-F6EECF244321}">
                <p14:modId xmlns:p14="http://schemas.microsoft.com/office/powerpoint/2010/main" val="2995390356"/>
              </p:ext>
            </p:extLst>
          </p:nvPr>
        </p:nvGraphicFramePr>
        <p:xfrm>
          <a:off x="1125538" y="3706813"/>
          <a:ext cx="3889375" cy="717550"/>
        </p:xfrm>
        <a:graphic>
          <a:graphicData uri="http://schemas.openxmlformats.org/presentationml/2006/ole">
            <mc:AlternateContent xmlns:mc="http://schemas.openxmlformats.org/markup-compatibility/2006">
              <mc:Choice xmlns:v="urn:schemas-microsoft-com:vml" Requires="v">
                <p:oleObj spid="_x0000_s40416" name="公式" r:id="rId4" imgW="2336760" imgH="431640" progId="Equation.3">
                  <p:embed/>
                </p:oleObj>
              </mc:Choice>
              <mc:Fallback>
                <p:oleObj name="公式" r:id="rId4" imgW="2336760" imgH="431640" progId="Equation.3">
                  <p:embed/>
                  <p:pic>
                    <p:nvPicPr>
                      <p:cNvPr id="0" name=""/>
                      <p:cNvPicPr>
                        <a:picLocks noChangeAspect="1" noChangeArrowheads="1"/>
                      </p:cNvPicPr>
                      <p:nvPr/>
                    </p:nvPicPr>
                    <p:blipFill>
                      <a:blip r:embed="rId5"/>
                      <a:srcRect/>
                      <a:stretch>
                        <a:fillRect/>
                      </a:stretch>
                    </p:blipFill>
                    <p:spPr bwMode="auto">
                      <a:xfrm>
                        <a:off x="1125538" y="3706813"/>
                        <a:ext cx="3889375" cy="717550"/>
                      </a:xfrm>
                      <a:prstGeom prst="rect">
                        <a:avLst/>
                      </a:prstGeom>
                      <a:noFill/>
                      <a:ln>
                        <a:noFill/>
                      </a:ln>
                      <a:effectLs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081516200"/>
              </p:ext>
            </p:extLst>
          </p:nvPr>
        </p:nvGraphicFramePr>
        <p:xfrm>
          <a:off x="404664" y="440589"/>
          <a:ext cx="3444552" cy="336550"/>
        </p:xfrm>
        <a:graphic>
          <a:graphicData uri="http://schemas.openxmlformats.org/presentationml/2006/ole">
            <mc:AlternateContent xmlns:mc="http://schemas.openxmlformats.org/markup-compatibility/2006">
              <mc:Choice xmlns:v="urn:schemas-microsoft-com:vml" Requires="v">
                <p:oleObj spid="_x0000_s40417" name="公式" r:id="rId6" imgW="2197080" imgH="203040" progId="Equation.3">
                  <p:embed/>
                </p:oleObj>
              </mc:Choice>
              <mc:Fallback>
                <p:oleObj name="公式" r:id="rId6" imgW="2197080" imgH="203040" progId="Equation.3">
                  <p:embed/>
                  <p:pic>
                    <p:nvPicPr>
                      <p:cNvPr id="0" name=""/>
                      <p:cNvPicPr>
                        <a:picLocks noChangeAspect="1" noChangeArrowheads="1"/>
                      </p:cNvPicPr>
                      <p:nvPr/>
                    </p:nvPicPr>
                    <p:blipFill>
                      <a:blip r:embed="rId7"/>
                      <a:srcRect/>
                      <a:stretch>
                        <a:fillRect/>
                      </a:stretch>
                    </p:blipFill>
                    <p:spPr bwMode="auto">
                      <a:xfrm>
                        <a:off x="404664" y="440589"/>
                        <a:ext cx="3444552" cy="336550"/>
                      </a:xfrm>
                      <a:prstGeom prst="rect">
                        <a:avLst/>
                      </a:prstGeom>
                      <a:noFill/>
                      <a:ln>
                        <a:noFill/>
                      </a:ln>
                      <a:effectLs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270292182"/>
              </p:ext>
            </p:extLst>
          </p:nvPr>
        </p:nvGraphicFramePr>
        <p:xfrm>
          <a:off x="122926" y="943039"/>
          <a:ext cx="6546434" cy="360362"/>
        </p:xfrm>
        <a:graphic>
          <a:graphicData uri="http://schemas.openxmlformats.org/presentationml/2006/ole">
            <mc:AlternateContent xmlns:mc="http://schemas.openxmlformats.org/markup-compatibility/2006">
              <mc:Choice xmlns:v="urn:schemas-microsoft-com:vml" Requires="v">
                <p:oleObj spid="_x0000_s40418" name="公式" r:id="rId8" imgW="3962160" imgH="215640" progId="Equation.3">
                  <p:embed/>
                </p:oleObj>
              </mc:Choice>
              <mc:Fallback>
                <p:oleObj name="公式" r:id="rId8" imgW="3962160" imgH="215640" progId="Equation.3">
                  <p:embed/>
                  <p:pic>
                    <p:nvPicPr>
                      <p:cNvPr id="0" name=""/>
                      <p:cNvPicPr>
                        <a:picLocks noChangeAspect="1" noChangeArrowheads="1"/>
                      </p:cNvPicPr>
                      <p:nvPr/>
                    </p:nvPicPr>
                    <p:blipFill>
                      <a:blip r:embed="rId9"/>
                      <a:srcRect/>
                      <a:stretch>
                        <a:fillRect/>
                      </a:stretch>
                    </p:blipFill>
                    <p:spPr bwMode="auto">
                      <a:xfrm>
                        <a:off x="122926" y="943039"/>
                        <a:ext cx="6546434" cy="360362"/>
                      </a:xfrm>
                      <a:prstGeom prst="rect">
                        <a:avLst/>
                      </a:prstGeom>
                      <a:noFill/>
                      <a:ln>
                        <a:noFill/>
                      </a:ln>
                      <a:effectLs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681049474"/>
              </p:ext>
            </p:extLst>
          </p:nvPr>
        </p:nvGraphicFramePr>
        <p:xfrm>
          <a:off x="136373" y="1447269"/>
          <a:ext cx="6519540" cy="360362"/>
        </p:xfrm>
        <a:graphic>
          <a:graphicData uri="http://schemas.openxmlformats.org/presentationml/2006/ole">
            <mc:AlternateContent xmlns:mc="http://schemas.openxmlformats.org/markup-compatibility/2006">
              <mc:Choice xmlns:v="urn:schemas-microsoft-com:vml" Requires="v">
                <p:oleObj spid="_x0000_s40419" name="公式" r:id="rId10" imgW="3962160" imgH="215640" progId="Equation.3">
                  <p:embed/>
                </p:oleObj>
              </mc:Choice>
              <mc:Fallback>
                <p:oleObj name="公式" r:id="rId10" imgW="3962160" imgH="215640" progId="Equation.3">
                  <p:embed/>
                  <p:pic>
                    <p:nvPicPr>
                      <p:cNvPr id="0" name=""/>
                      <p:cNvPicPr>
                        <a:picLocks noChangeAspect="1" noChangeArrowheads="1"/>
                      </p:cNvPicPr>
                      <p:nvPr/>
                    </p:nvPicPr>
                    <p:blipFill>
                      <a:blip r:embed="rId11"/>
                      <a:srcRect/>
                      <a:stretch>
                        <a:fillRect/>
                      </a:stretch>
                    </p:blipFill>
                    <p:spPr bwMode="auto">
                      <a:xfrm>
                        <a:off x="136373" y="1447269"/>
                        <a:ext cx="6519540" cy="360362"/>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014251710"/>
              </p:ext>
            </p:extLst>
          </p:nvPr>
        </p:nvGraphicFramePr>
        <p:xfrm>
          <a:off x="0" y="3036633"/>
          <a:ext cx="6731557" cy="360362"/>
        </p:xfrm>
        <a:graphic>
          <a:graphicData uri="http://schemas.openxmlformats.org/presentationml/2006/ole">
            <mc:AlternateContent xmlns:mc="http://schemas.openxmlformats.org/markup-compatibility/2006">
              <mc:Choice xmlns:v="urn:schemas-microsoft-com:vml" Requires="v">
                <p:oleObj spid="_x0000_s40420" name="公式" r:id="rId12" imgW="4431960" imgH="215640" progId="Equation.3">
                  <p:embed/>
                </p:oleObj>
              </mc:Choice>
              <mc:Fallback>
                <p:oleObj name="公式" r:id="rId12" imgW="4431960" imgH="215640" progId="Equation.3">
                  <p:embed/>
                  <p:pic>
                    <p:nvPicPr>
                      <p:cNvPr id="0" name=""/>
                      <p:cNvPicPr>
                        <a:picLocks noChangeAspect="1" noChangeArrowheads="1"/>
                      </p:cNvPicPr>
                      <p:nvPr/>
                    </p:nvPicPr>
                    <p:blipFill>
                      <a:blip r:embed="rId13"/>
                      <a:srcRect/>
                      <a:stretch>
                        <a:fillRect/>
                      </a:stretch>
                    </p:blipFill>
                    <p:spPr bwMode="auto">
                      <a:xfrm>
                        <a:off x="0" y="3036633"/>
                        <a:ext cx="6731557" cy="360362"/>
                      </a:xfrm>
                      <a:prstGeom prst="rect">
                        <a:avLst/>
                      </a:prstGeom>
                      <a:noFill/>
                      <a:ln>
                        <a:noFill/>
                      </a:ln>
                      <a:effectLs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769870357"/>
              </p:ext>
            </p:extLst>
          </p:nvPr>
        </p:nvGraphicFramePr>
        <p:xfrm>
          <a:off x="404664" y="2006141"/>
          <a:ext cx="6028931" cy="764023"/>
        </p:xfrm>
        <a:graphic>
          <a:graphicData uri="http://schemas.openxmlformats.org/presentationml/2006/ole">
            <mc:AlternateContent xmlns:mc="http://schemas.openxmlformats.org/markup-compatibility/2006">
              <mc:Choice xmlns:v="urn:schemas-microsoft-com:vml" Requires="v">
                <p:oleObj spid="_x0000_s40421" name="公式" r:id="rId14" imgW="2958840" imgH="431640" progId="Equation.3">
                  <p:embed/>
                </p:oleObj>
              </mc:Choice>
              <mc:Fallback>
                <p:oleObj name="公式" r:id="rId14" imgW="2958840" imgH="431640" progId="Equation.3">
                  <p:embed/>
                  <p:pic>
                    <p:nvPicPr>
                      <p:cNvPr id="0" name=""/>
                      <p:cNvPicPr>
                        <a:picLocks noChangeAspect="1" noChangeArrowheads="1"/>
                      </p:cNvPicPr>
                      <p:nvPr/>
                    </p:nvPicPr>
                    <p:blipFill>
                      <a:blip r:embed="rId15"/>
                      <a:srcRect/>
                      <a:stretch>
                        <a:fillRect/>
                      </a:stretch>
                    </p:blipFill>
                    <p:spPr bwMode="auto">
                      <a:xfrm>
                        <a:off x="404664" y="2006141"/>
                        <a:ext cx="6028931" cy="76402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94541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Text Box 2"/>
          <p:cNvSpPr txBox="1">
            <a:spLocks noChangeArrowheads="1"/>
          </p:cNvSpPr>
          <p:nvPr/>
        </p:nvSpPr>
        <p:spPr bwMode="auto">
          <a:xfrm>
            <a:off x="3760" y="0"/>
            <a:ext cx="7025640" cy="5109091"/>
          </a:xfrm>
          <a:prstGeom prst="rect">
            <a:avLst/>
          </a:prstGeom>
          <a:noFill/>
          <a:ln w="9525">
            <a:noFill/>
            <a:miter lim="800000"/>
            <a:headEnd/>
            <a:tailEnd/>
          </a:ln>
        </p:spPr>
        <p:txBody>
          <a:bodyPr wrap="square">
            <a:spAutoFit/>
          </a:bodyPr>
          <a:lstStyle/>
          <a:p>
            <a:pPr>
              <a:spcBef>
                <a:spcPts val="0"/>
              </a:spcBef>
              <a:defRPr/>
            </a:pPr>
            <a:r>
              <a:rPr lang="zh-CN" altLang="en-US" sz="2000" b="1" dirty="0">
                <a:latin typeface="+mj-lt"/>
                <a:ea typeface="黑体" pitchFamily="2" charset="-122"/>
              </a:rPr>
              <a:t>结论的否定  </a:t>
            </a:r>
          </a:p>
          <a:p>
            <a:pPr>
              <a:spcBef>
                <a:spcPts val="0"/>
              </a:spcBef>
              <a:defRPr/>
            </a:pPr>
            <a:r>
              <a:rPr lang="zh-CN" altLang="en-US" b="1" dirty="0">
                <a:latin typeface="+mj-lt"/>
                <a:ea typeface="黑体" pitchFamily="2" charset="-122"/>
              </a:rPr>
              <a:t>　</a:t>
            </a:r>
            <a:endParaRPr lang="en-US" altLang="zh-CN" b="1" dirty="0">
              <a:latin typeface="+mj-lt"/>
              <a:ea typeface="黑体" pitchFamily="2" charset="-122"/>
            </a:endParaRPr>
          </a:p>
          <a:p>
            <a:pPr>
              <a:spcBef>
                <a:spcPts val="0"/>
              </a:spcBef>
              <a:defRPr/>
            </a:pPr>
            <a:endParaRPr lang="en-US" altLang="zh-CN" b="1" dirty="0">
              <a:latin typeface="+mj-lt"/>
              <a:ea typeface="黑体" pitchFamily="2" charset="-122"/>
            </a:endParaRPr>
          </a:p>
          <a:p>
            <a:pPr>
              <a:spcBef>
                <a:spcPts val="0"/>
              </a:spcBef>
              <a:defRPr/>
            </a:pPr>
            <a:r>
              <a:rPr lang="zh-CN" altLang="en-US" sz="2000" b="1" dirty="0" smtClean="0">
                <a:latin typeface="+mj-lt"/>
                <a:ea typeface="黑体" pitchFamily="2" charset="-122"/>
              </a:rPr>
              <a:t>把结论否定化为</a:t>
            </a:r>
            <a:r>
              <a:rPr lang="zh-CN" altLang="en-US" sz="2000" b="1" dirty="0">
                <a:latin typeface="+mj-lt"/>
                <a:ea typeface="黑体" pitchFamily="2" charset="-122"/>
              </a:rPr>
              <a:t>子句形</a:t>
            </a:r>
            <a:endParaRPr lang="en-US" altLang="zh-CN" sz="2000" b="1" dirty="0">
              <a:latin typeface="+mj-lt"/>
              <a:ea typeface="黑体" pitchFamily="2" charset="-122"/>
            </a:endParaRPr>
          </a:p>
          <a:p>
            <a:pPr>
              <a:spcBef>
                <a:spcPts val="0"/>
              </a:spcBef>
              <a:defRPr/>
            </a:pPr>
            <a:endParaRPr lang="en-US" altLang="zh-CN" b="1" dirty="0">
              <a:latin typeface="+mj-lt"/>
              <a:ea typeface="黑体" pitchFamily="2" charset="-122"/>
            </a:endParaRPr>
          </a:p>
          <a:p>
            <a:pPr>
              <a:spcBef>
                <a:spcPts val="0"/>
              </a:spcBef>
              <a:defRPr/>
            </a:pPr>
            <a:r>
              <a:rPr lang="zh-CN" altLang="en-US" dirty="0">
                <a:latin typeface="宋体" panose="02010600030101010101" pitchFamily="2" charset="-122"/>
              </a:rPr>
              <a:t>～</a:t>
            </a:r>
            <a:r>
              <a:rPr lang="en-US" altLang="zh-CN" dirty="0">
                <a:latin typeface="宋体" panose="02010600030101010101" pitchFamily="2" charset="-122"/>
              </a:rPr>
              <a:t>{(</a:t>
            </a:r>
            <a:r>
              <a:rPr lang="en-US" altLang="zh-CN" dirty="0">
                <a:latin typeface="宋体" panose="02010600030101010101" pitchFamily="2" charset="-122"/>
                <a:sym typeface="Symbol" panose="05050102010706020507" pitchFamily="18" charset="2"/>
              </a:rPr>
              <a:t> </a:t>
            </a:r>
            <a:r>
              <a:rPr lang="en-US" altLang="zh-CN" dirty="0">
                <a:latin typeface="宋体" panose="02010600030101010101" pitchFamily="2" charset="-122"/>
              </a:rPr>
              <a:t>x)I(x)∨(</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rPr>
              <a:t>x)(</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rPr>
              <a:t>y</a:t>
            </a:r>
            <a:r>
              <a:rPr lang="en-US" altLang="zh-CN" dirty="0" smtClean="0">
                <a:latin typeface="宋体" panose="02010600030101010101" pitchFamily="2" charset="-122"/>
              </a:rPr>
              <a:t>)[</a:t>
            </a:r>
            <a:r>
              <a:rPr lang="zh-CN" altLang="en-US" dirty="0" smtClean="0">
                <a:latin typeface="宋体" panose="02010600030101010101" pitchFamily="2" charset="-122"/>
              </a:rPr>
              <a:t>～</a:t>
            </a:r>
            <a:r>
              <a:rPr lang="en-US" altLang="zh-CN" dirty="0" smtClean="0">
                <a:latin typeface="宋体" panose="02010600030101010101" pitchFamily="2" charset="-122"/>
              </a:rPr>
              <a:t>M(y</a:t>
            </a:r>
            <a:r>
              <a:rPr lang="en-US" altLang="zh-CN" dirty="0">
                <a:latin typeface="宋体" panose="02010600030101010101" pitchFamily="2" charset="-122"/>
              </a:rPr>
              <a:t>)∨</a:t>
            </a:r>
            <a:r>
              <a:rPr lang="zh-CN" altLang="en-US" dirty="0">
                <a:latin typeface="宋体" panose="02010600030101010101" pitchFamily="2" charset="-122"/>
              </a:rPr>
              <a:t>～</a:t>
            </a:r>
            <a:r>
              <a:rPr lang="en-US" altLang="zh-CN" dirty="0">
                <a:latin typeface="宋体" panose="02010600030101010101" pitchFamily="2" charset="-122"/>
              </a:rPr>
              <a:t>S(</a:t>
            </a:r>
            <a:r>
              <a:rPr lang="en-US" altLang="zh-CN" dirty="0" err="1">
                <a:latin typeface="宋体" panose="02010600030101010101" pitchFamily="2" charset="-122"/>
              </a:rPr>
              <a:t>x,y</a:t>
            </a:r>
            <a:r>
              <a:rPr lang="en-US" altLang="zh-CN" dirty="0" smtClean="0">
                <a:latin typeface="宋体" panose="02010600030101010101" pitchFamily="2" charset="-122"/>
              </a:rPr>
              <a:t>)]}</a:t>
            </a:r>
          </a:p>
          <a:p>
            <a:pPr>
              <a:spcBef>
                <a:spcPts val="0"/>
              </a:spcBef>
              <a:defRPr/>
            </a:pPr>
            <a:endParaRPr lang="en-US" altLang="zh-CN" dirty="0">
              <a:latin typeface="宋体" panose="02010600030101010101" pitchFamily="2" charset="-122"/>
            </a:endParaRPr>
          </a:p>
          <a:p>
            <a:pPr>
              <a:spcBef>
                <a:spcPts val="0"/>
              </a:spcBef>
              <a:defRPr/>
            </a:pPr>
            <a:r>
              <a:rPr lang="en-US" altLang="zh-CN" dirty="0" smtClean="0">
                <a:latin typeface="宋体" panose="02010600030101010101" pitchFamily="2" charset="-122"/>
              </a:rPr>
              <a:t>{</a:t>
            </a:r>
            <a:r>
              <a:rPr lang="zh-CN" altLang="en-US" dirty="0">
                <a:latin typeface="宋体" panose="02010600030101010101" pitchFamily="2" charset="-122"/>
              </a:rPr>
              <a:t>～</a:t>
            </a:r>
            <a:r>
              <a:rPr lang="en-US" altLang="zh-CN" dirty="0" smtClean="0">
                <a:latin typeface="宋体" panose="02010600030101010101" pitchFamily="2" charset="-122"/>
              </a:rPr>
              <a:t>(</a:t>
            </a:r>
            <a:r>
              <a:rPr lang="en-US" altLang="zh-CN" dirty="0">
                <a:latin typeface="宋体" panose="02010600030101010101" pitchFamily="2" charset="-122"/>
                <a:sym typeface="Symbol" panose="05050102010706020507" pitchFamily="18" charset="2"/>
              </a:rPr>
              <a:t> </a:t>
            </a:r>
            <a:r>
              <a:rPr lang="en-US" altLang="zh-CN" dirty="0">
                <a:latin typeface="宋体" panose="02010600030101010101" pitchFamily="2" charset="-122"/>
              </a:rPr>
              <a:t>x)I(x</a:t>
            </a:r>
            <a:r>
              <a:rPr lang="en-US" altLang="zh-CN" dirty="0" smtClean="0">
                <a:latin typeface="宋体" panose="02010600030101010101" pitchFamily="2" charset="-122"/>
              </a:rPr>
              <a:t>)∧</a:t>
            </a:r>
            <a:r>
              <a:rPr lang="zh-CN" altLang="en-US" dirty="0" smtClean="0">
                <a:latin typeface="宋体" panose="02010600030101010101" pitchFamily="2" charset="-122"/>
              </a:rPr>
              <a:t>（～</a:t>
            </a:r>
            <a:r>
              <a:rPr lang="en-US" altLang="zh-CN" dirty="0" smtClean="0">
                <a:latin typeface="宋体" panose="02010600030101010101" pitchFamily="2" charset="-122"/>
              </a:rPr>
              <a:t>(</a:t>
            </a:r>
            <a:r>
              <a:rPr lang="en-US" altLang="zh-CN" dirty="0" smtClean="0">
                <a:latin typeface="宋体" panose="02010600030101010101" pitchFamily="2" charset="-122"/>
                <a:sym typeface="Symbol" panose="05050102010706020507" pitchFamily="18" charset="2"/>
              </a:rPr>
              <a:t></a:t>
            </a:r>
            <a:r>
              <a:rPr lang="en-US" altLang="zh-CN" dirty="0" smtClean="0">
                <a:latin typeface="宋体" panose="02010600030101010101" pitchFamily="2" charset="-122"/>
              </a:rPr>
              <a:t>x)(</a:t>
            </a:r>
            <a:r>
              <a:rPr lang="en-US" altLang="zh-CN" dirty="0" smtClean="0">
                <a:latin typeface="宋体" panose="02010600030101010101" pitchFamily="2" charset="-122"/>
                <a:sym typeface="Symbol" panose="05050102010706020507" pitchFamily="18" charset="2"/>
              </a:rPr>
              <a:t></a:t>
            </a:r>
            <a:r>
              <a:rPr lang="en-US" altLang="zh-CN" dirty="0" smtClean="0">
                <a:latin typeface="宋体" panose="02010600030101010101" pitchFamily="2" charset="-122"/>
              </a:rPr>
              <a:t>y)[</a:t>
            </a:r>
            <a:r>
              <a:rPr lang="zh-CN" altLang="en-US" dirty="0" smtClean="0">
                <a:latin typeface="宋体" panose="02010600030101010101" pitchFamily="2" charset="-122"/>
              </a:rPr>
              <a:t>～</a:t>
            </a:r>
            <a:r>
              <a:rPr lang="en-US" altLang="zh-CN" dirty="0" smtClean="0">
                <a:latin typeface="宋体" panose="02010600030101010101" pitchFamily="2" charset="-122"/>
              </a:rPr>
              <a:t>M(y</a:t>
            </a:r>
            <a:r>
              <a:rPr lang="en-US" altLang="zh-CN" dirty="0">
                <a:latin typeface="宋体" panose="02010600030101010101" pitchFamily="2" charset="-122"/>
              </a:rPr>
              <a:t>)∨</a:t>
            </a:r>
            <a:r>
              <a:rPr lang="zh-CN" altLang="en-US" dirty="0">
                <a:latin typeface="宋体" panose="02010600030101010101" pitchFamily="2" charset="-122"/>
              </a:rPr>
              <a:t>～</a:t>
            </a:r>
            <a:r>
              <a:rPr lang="en-US" altLang="zh-CN" dirty="0">
                <a:latin typeface="宋体" panose="02010600030101010101" pitchFamily="2" charset="-122"/>
              </a:rPr>
              <a:t>S(</a:t>
            </a:r>
            <a:r>
              <a:rPr lang="en-US" altLang="zh-CN" dirty="0" err="1">
                <a:latin typeface="宋体" panose="02010600030101010101" pitchFamily="2" charset="-122"/>
              </a:rPr>
              <a:t>x,y</a:t>
            </a:r>
            <a:r>
              <a:rPr lang="en-US" altLang="zh-CN" dirty="0" smtClean="0">
                <a:latin typeface="宋体" panose="02010600030101010101" pitchFamily="2" charset="-122"/>
              </a:rPr>
              <a:t>)]</a:t>
            </a:r>
            <a:r>
              <a:rPr lang="zh-CN" altLang="en-US" dirty="0" smtClean="0">
                <a:latin typeface="宋体" panose="02010600030101010101" pitchFamily="2" charset="-122"/>
              </a:rPr>
              <a:t>）</a:t>
            </a:r>
            <a:r>
              <a:rPr lang="en-US" altLang="zh-CN" dirty="0" smtClean="0">
                <a:latin typeface="宋体" panose="02010600030101010101" pitchFamily="2" charset="-122"/>
              </a:rPr>
              <a:t>}</a:t>
            </a:r>
            <a:endParaRPr lang="en-US" altLang="zh-CN" dirty="0">
              <a:latin typeface="宋体" panose="02010600030101010101" pitchFamily="2" charset="-122"/>
            </a:endParaRPr>
          </a:p>
          <a:p>
            <a:pPr>
              <a:spcBef>
                <a:spcPts val="0"/>
              </a:spcBef>
              <a:defRPr/>
            </a:pPr>
            <a:endParaRPr lang="en-US" altLang="zh-CN" dirty="0">
              <a:latin typeface="宋体" panose="02010600030101010101" pitchFamily="2" charset="-122"/>
            </a:endParaRPr>
          </a:p>
          <a:p>
            <a:pPr>
              <a:spcBef>
                <a:spcPts val="0"/>
              </a:spcBef>
              <a:defRPr/>
            </a:pPr>
            <a:r>
              <a:rPr lang="en-US" altLang="zh-CN" dirty="0">
                <a:latin typeface="宋体" panose="02010600030101010101" pitchFamily="2" charset="-122"/>
              </a:rPr>
              <a:t>(</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rPr>
              <a:t>x</a:t>
            </a:r>
            <a:r>
              <a:rPr lang="en-US" altLang="zh-CN" dirty="0" smtClean="0">
                <a:latin typeface="宋体" panose="02010600030101010101" pitchFamily="2" charset="-122"/>
              </a:rPr>
              <a:t>)</a:t>
            </a:r>
            <a:r>
              <a:rPr lang="zh-CN" altLang="en-US" dirty="0" smtClean="0">
                <a:latin typeface="宋体" panose="02010600030101010101" pitchFamily="2" charset="-122"/>
              </a:rPr>
              <a:t>～</a:t>
            </a:r>
            <a:r>
              <a:rPr lang="en-US" altLang="zh-CN" dirty="0">
                <a:latin typeface="宋体" panose="02010600030101010101" pitchFamily="2" charset="-122"/>
              </a:rPr>
              <a:t>I(x)∧(</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rPr>
              <a:t>x)(</a:t>
            </a:r>
            <a:r>
              <a:rPr lang="en-US" altLang="zh-CN" dirty="0">
                <a:latin typeface="宋体" panose="02010600030101010101" pitchFamily="2" charset="-122"/>
                <a:sym typeface="Symbol" panose="05050102010706020507" pitchFamily="18" charset="2"/>
              </a:rPr>
              <a:t>y</a:t>
            </a:r>
            <a:r>
              <a:rPr lang="en-US" altLang="zh-CN" dirty="0">
                <a:latin typeface="宋体" panose="02010600030101010101" pitchFamily="2" charset="-122"/>
              </a:rPr>
              <a:t>)[M(y)∧S(</a:t>
            </a:r>
            <a:r>
              <a:rPr lang="en-US" altLang="zh-CN" dirty="0" err="1">
                <a:latin typeface="宋体" panose="02010600030101010101" pitchFamily="2" charset="-122"/>
              </a:rPr>
              <a:t>x,y</a:t>
            </a:r>
            <a:r>
              <a:rPr lang="en-US" altLang="zh-CN" dirty="0">
                <a:latin typeface="宋体" panose="02010600030101010101" pitchFamily="2" charset="-122"/>
              </a:rPr>
              <a:t>)]</a:t>
            </a:r>
          </a:p>
          <a:p>
            <a:pPr>
              <a:spcBef>
                <a:spcPts val="0"/>
              </a:spcBef>
              <a:defRPr/>
            </a:pPr>
            <a:endParaRPr lang="en-US" altLang="zh-CN" sz="2000" b="1" dirty="0" smtClean="0">
              <a:latin typeface="+mj-lt"/>
              <a:ea typeface="黑体" pitchFamily="2" charset="-122"/>
            </a:endParaRPr>
          </a:p>
          <a:p>
            <a:pPr>
              <a:spcBef>
                <a:spcPts val="0"/>
              </a:spcBef>
              <a:defRPr/>
            </a:pPr>
            <a:r>
              <a:rPr lang="zh-CN" altLang="en-US" sz="2000" b="1" dirty="0" smtClean="0">
                <a:latin typeface="+mj-lt"/>
                <a:ea typeface="黑体" pitchFamily="2" charset="-122"/>
              </a:rPr>
              <a:t>变量分离标准化之后得到下列子句：</a:t>
            </a:r>
            <a:r>
              <a:rPr lang="en-US" altLang="zh-CN" sz="2000" b="1" dirty="0" smtClean="0">
                <a:latin typeface="+mj-lt"/>
                <a:ea typeface="黑体" pitchFamily="2" charset="-122"/>
              </a:rPr>
              <a:t>  </a:t>
            </a:r>
          </a:p>
          <a:p>
            <a:pPr>
              <a:lnSpc>
                <a:spcPct val="130000"/>
              </a:lnSpc>
              <a:spcBef>
                <a:spcPts val="0"/>
              </a:spcBef>
            </a:pPr>
            <a:r>
              <a:rPr lang="en-US" altLang="zh-CN" sz="2000" dirty="0" smtClean="0">
                <a:latin typeface="+mj-lt"/>
                <a:ea typeface="黑体" pitchFamily="2" charset="-122"/>
              </a:rPr>
              <a:t>  </a:t>
            </a:r>
            <a:r>
              <a:rPr lang="en-US" altLang="zh-CN" sz="2000" dirty="0" smtClean="0">
                <a:latin typeface="宋体" panose="02010600030101010101" pitchFamily="2" charset="-122"/>
              </a:rPr>
              <a:t>(3) </a:t>
            </a:r>
            <a:r>
              <a:rPr lang="zh-CN" altLang="en-US" sz="2000" dirty="0">
                <a:latin typeface="宋体" panose="02010600030101010101" pitchFamily="2" charset="-122"/>
              </a:rPr>
              <a:t>～</a:t>
            </a:r>
            <a:r>
              <a:rPr lang="en-US" altLang="zh-CN" sz="2000" dirty="0">
                <a:latin typeface="宋体" panose="02010600030101010101" pitchFamily="2" charset="-122"/>
              </a:rPr>
              <a:t>I(z)</a:t>
            </a:r>
          </a:p>
          <a:p>
            <a:pPr>
              <a:lnSpc>
                <a:spcPct val="130000"/>
              </a:lnSpc>
              <a:spcBef>
                <a:spcPts val="0"/>
              </a:spcBef>
            </a:pPr>
            <a:r>
              <a:rPr lang="en-US" altLang="zh-CN" sz="2000" dirty="0" smtClean="0">
                <a:latin typeface="宋体" panose="02010600030101010101" pitchFamily="2" charset="-122"/>
              </a:rPr>
              <a:t> (</a:t>
            </a:r>
            <a:r>
              <a:rPr lang="en-US" altLang="zh-CN" sz="2000" dirty="0">
                <a:latin typeface="宋体" panose="02010600030101010101" pitchFamily="2" charset="-122"/>
              </a:rPr>
              <a:t>4</a:t>
            </a:r>
            <a:r>
              <a:rPr lang="en-US" altLang="zh-CN" sz="2000" dirty="0" smtClean="0">
                <a:latin typeface="宋体" panose="02010600030101010101" pitchFamily="2" charset="-122"/>
              </a:rPr>
              <a:t>) S(</a:t>
            </a:r>
            <a:r>
              <a:rPr lang="en-US" altLang="zh-CN" sz="2000" dirty="0" err="1" smtClean="0">
                <a:latin typeface="宋体" panose="02010600030101010101" pitchFamily="2" charset="-122"/>
              </a:rPr>
              <a:t>a,b</a:t>
            </a:r>
            <a:r>
              <a:rPr lang="en-US" altLang="zh-CN" sz="2000" dirty="0">
                <a:latin typeface="宋体" panose="02010600030101010101" pitchFamily="2" charset="-122"/>
              </a:rPr>
              <a:t>)</a:t>
            </a:r>
          </a:p>
          <a:p>
            <a:pPr>
              <a:lnSpc>
                <a:spcPct val="130000"/>
              </a:lnSpc>
              <a:spcBef>
                <a:spcPts val="0"/>
              </a:spcBef>
            </a:pPr>
            <a:r>
              <a:rPr lang="en-US" altLang="zh-CN" sz="2000" dirty="0" smtClean="0">
                <a:latin typeface="宋体" panose="02010600030101010101" pitchFamily="2" charset="-122"/>
              </a:rPr>
              <a:t> (</a:t>
            </a:r>
            <a:r>
              <a:rPr lang="en-US" altLang="zh-CN" sz="2000" dirty="0">
                <a:latin typeface="宋体" panose="02010600030101010101" pitchFamily="2" charset="-122"/>
              </a:rPr>
              <a:t>5)</a:t>
            </a:r>
            <a:r>
              <a:rPr lang="en-US" altLang="zh-CN" sz="2000" dirty="0" smtClean="0">
                <a:latin typeface="宋体" panose="02010600030101010101" pitchFamily="2" charset="-122"/>
              </a:rPr>
              <a:t> </a:t>
            </a:r>
            <a:r>
              <a:rPr lang="en-US" altLang="zh-CN" sz="2000" dirty="0">
                <a:latin typeface="宋体" panose="02010600030101010101" pitchFamily="2" charset="-122"/>
              </a:rPr>
              <a:t>M(b)</a:t>
            </a:r>
          </a:p>
          <a:p>
            <a:pPr>
              <a:lnSpc>
                <a:spcPct val="120000"/>
              </a:lnSpc>
              <a:defRPr/>
            </a:pPr>
            <a:endParaRPr lang="en-US" altLang="zh-CN" sz="2000" dirty="0" smtClean="0">
              <a:latin typeface="+mj-lt"/>
              <a:ea typeface="黑体" pitchFamily="2" charset="-122"/>
            </a:endParaRPr>
          </a:p>
        </p:txBody>
      </p:sp>
      <p:sp>
        <p:nvSpPr>
          <p:cNvPr id="5" name="矩形 4"/>
          <p:cNvSpPr/>
          <p:nvPr/>
        </p:nvSpPr>
        <p:spPr>
          <a:xfrm>
            <a:off x="100967" y="348737"/>
            <a:ext cx="6064338" cy="410241"/>
          </a:xfrm>
          <a:prstGeom prst="rect">
            <a:avLst/>
          </a:prstGeom>
        </p:spPr>
        <p:txBody>
          <a:bodyPr wrap="square">
            <a:spAutoFit/>
          </a:bodyPr>
          <a:lstStyle/>
          <a:p>
            <a:pPr>
              <a:lnSpc>
                <a:spcPct val="130000"/>
              </a:lnSpc>
            </a:pPr>
            <a:r>
              <a:rPr lang="en-US" altLang="zh-CN" dirty="0" smtClean="0">
                <a:latin typeface="宋体" panose="02010600030101010101" pitchFamily="2" charset="-122"/>
              </a:rPr>
              <a:t>~L=~</a:t>
            </a:r>
            <a:r>
              <a:rPr lang="zh-CN" altLang="en-US" dirty="0" smtClean="0">
                <a:latin typeface="宋体" panose="02010600030101010101" pitchFamily="2" charset="-122"/>
              </a:rPr>
              <a:t>（</a:t>
            </a:r>
            <a:r>
              <a:rPr lang="zh-CN" altLang="en-US" dirty="0">
                <a:latin typeface="宋体" panose="02010600030101010101" pitchFamily="2" charset="-122"/>
              </a:rPr>
              <a:t>～</a:t>
            </a:r>
            <a:r>
              <a:rPr lang="en-US" altLang="zh-CN" dirty="0">
                <a:latin typeface="宋体" panose="02010600030101010101" pitchFamily="2" charset="-122"/>
              </a:rPr>
              <a:t>(</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rPr>
              <a:t>x)I(x)</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rPr>
              <a:t> </a:t>
            </a:r>
            <a:r>
              <a:rPr lang="en-US" altLang="zh-CN" dirty="0">
                <a:latin typeface="宋体" panose="02010600030101010101" pitchFamily="2" charset="-122"/>
              </a:rPr>
              <a:t>~(</a:t>
            </a:r>
            <a:r>
              <a:rPr lang="en-US" altLang="zh-CN" dirty="0">
                <a:latin typeface="宋体" panose="02010600030101010101" pitchFamily="2" charset="-122"/>
                <a:sym typeface="Symbol" panose="05050102010706020507" pitchFamily="18" charset="2"/>
              </a:rPr>
              <a:t> </a:t>
            </a:r>
            <a:r>
              <a:rPr lang="en-US" altLang="zh-CN" dirty="0">
                <a:latin typeface="宋体" panose="02010600030101010101" pitchFamily="2" charset="-122"/>
              </a:rPr>
              <a:t>x)(</a:t>
            </a:r>
            <a:r>
              <a:rPr lang="en-US" altLang="zh-CN" dirty="0">
                <a:latin typeface="宋体" panose="02010600030101010101" pitchFamily="2" charset="-122"/>
                <a:sym typeface="Symbol" panose="05050102010706020507" pitchFamily="18" charset="2"/>
              </a:rPr>
              <a:t> </a:t>
            </a:r>
            <a:r>
              <a:rPr lang="en-US" altLang="zh-CN" dirty="0">
                <a:latin typeface="宋体" panose="02010600030101010101" pitchFamily="2" charset="-122"/>
              </a:rPr>
              <a:t>y)[M(y) ∧ S(</a:t>
            </a:r>
            <a:r>
              <a:rPr lang="en-US" altLang="zh-CN" dirty="0" err="1">
                <a:latin typeface="宋体" panose="02010600030101010101" pitchFamily="2" charset="-122"/>
              </a:rPr>
              <a:t>x,y</a:t>
            </a:r>
            <a:r>
              <a:rPr lang="en-US" altLang="zh-CN" smtClean="0">
                <a:latin typeface="宋体" panose="02010600030101010101" pitchFamily="2" charset="-122"/>
              </a:rPr>
              <a:t>)])</a:t>
            </a:r>
            <a:endParaRPr lang="en-US" altLang="zh-CN" dirty="0">
              <a:latin typeface="宋体" panose="02010600030101010101" pitchFamily="2" charset="-122"/>
            </a:endParaRPr>
          </a:p>
        </p:txBody>
      </p:sp>
    </p:spTree>
    <p:extLst>
      <p:ext uri="{BB962C8B-B14F-4D97-AF65-F5344CB8AC3E}">
        <p14:creationId xmlns:p14="http://schemas.microsoft.com/office/powerpoint/2010/main" val="269258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 calcmode="lin" valueType="num">
                                      <p:cBhvr additive="base">
                                        <p:cTn id="7" dur="500" fill="hold"/>
                                        <p:tgtEl>
                                          <p:spTgt spid="3379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797">
                                            <p:txEl>
                                              <p:pRg st="3" end="3"/>
                                            </p:txEl>
                                          </p:spTgt>
                                        </p:tgtEl>
                                        <p:attrNameLst>
                                          <p:attrName>style.visibility</p:attrName>
                                        </p:attrNameLst>
                                      </p:cBhvr>
                                      <p:to>
                                        <p:strVal val="visible"/>
                                      </p:to>
                                    </p:set>
                                    <p:anim calcmode="lin" valueType="num">
                                      <p:cBhvr additive="base">
                                        <p:cTn id="13" dur="500" fill="hold"/>
                                        <p:tgtEl>
                                          <p:spTgt spid="3379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797">
                                            <p:txEl>
                                              <p:pRg st="5" end="5"/>
                                            </p:txEl>
                                          </p:spTgt>
                                        </p:tgtEl>
                                        <p:attrNameLst>
                                          <p:attrName>style.visibility</p:attrName>
                                        </p:attrNameLst>
                                      </p:cBhvr>
                                      <p:to>
                                        <p:strVal val="visible"/>
                                      </p:to>
                                    </p:set>
                                    <p:anim calcmode="lin" valueType="num">
                                      <p:cBhvr additive="base">
                                        <p:cTn id="19" dur="500" fill="hold"/>
                                        <p:tgtEl>
                                          <p:spTgt spid="3379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797">
                                            <p:txEl>
                                              <p:pRg st="7" end="7"/>
                                            </p:txEl>
                                          </p:spTgt>
                                        </p:tgtEl>
                                        <p:attrNameLst>
                                          <p:attrName>style.visibility</p:attrName>
                                        </p:attrNameLst>
                                      </p:cBhvr>
                                      <p:to>
                                        <p:strVal val="visible"/>
                                      </p:to>
                                    </p:set>
                                    <p:anim calcmode="lin" valueType="num">
                                      <p:cBhvr additive="base">
                                        <p:cTn id="25" dur="500" fill="hold"/>
                                        <p:tgtEl>
                                          <p:spTgt spid="33797">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797">
                                            <p:txEl>
                                              <p:pRg st="9" end="9"/>
                                            </p:txEl>
                                          </p:spTgt>
                                        </p:tgtEl>
                                        <p:attrNameLst>
                                          <p:attrName>style.visibility</p:attrName>
                                        </p:attrNameLst>
                                      </p:cBhvr>
                                      <p:to>
                                        <p:strVal val="visible"/>
                                      </p:to>
                                    </p:set>
                                    <p:anim calcmode="lin" valueType="num">
                                      <p:cBhvr additive="base">
                                        <p:cTn id="31" dur="500" fill="hold"/>
                                        <p:tgtEl>
                                          <p:spTgt spid="33797">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797">
                                            <p:txEl>
                                              <p:pRg st="11" end="11"/>
                                            </p:txEl>
                                          </p:spTgt>
                                        </p:tgtEl>
                                        <p:attrNameLst>
                                          <p:attrName>style.visibility</p:attrName>
                                        </p:attrNameLst>
                                      </p:cBhvr>
                                      <p:to>
                                        <p:strVal val="visible"/>
                                      </p:to>
                                    </p:set>
                                    <p:anim calcmode="lin" valueType="num">
                                      <p:cBhvr additive="base">
                                        <p:cTn id="37" dur="500" fill="hold"/>
                                        <p:tgtEl>
                                          <p:spTgt spid="33797">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3797">
                                            <p:txEl>
                                              <p:pRg st="12" end="12"/>
                                            </p:txEl>
                                          </p:spTgt>
                                        </p:tgtEl>
                                        <p:attrNameLst>
                                          <p:attrName>style.visibility</p:attrName>
                                        </p:attrNameLst>
                                      </p:cBhvr>
                                      <p:to>
                                        <p:strVal val="visible"/>
                                      </p:to>
                                    </p:set>
                                    <p:anim calcmode="lin" valueType="num">
                                      <p:cBhvr additive="base">
                                        <p:cTn id="43" dur="500" fill="hold"/>
                                        <p:tgtEl>
                                          <p:spTgt spid="33797">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379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3797">
                                            <p:txEl>
                                              <p:pRg st="13" end="13"/>
                                            </p:txEl>
                                          </p:spTgt>
                                        </p:tgtEl>
                                        <p:attrNameLst>
                                          <p:attrName>style.visibility</p:attrName>
                                        </p:attrNameLst>
                                      </p:cBhvr>
                                      <p:to>
                                        <p:strVal val="visible"/>
                                      </p:to>
                                    </p:set>
                                    <p:anim calcmode="lin" valueType="num">
                                      <p:cBhvr additive="base">
                                        <p:cTn id="49" dur="500" fill="hold"/>
                                        <p:tgtEl>
                                          <p:spTgt spid="33797">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379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3797">
                                            <p:txEl>
                                              <p:pRg st="14" end="14"/>
                                            </p:txEl>
                                          </p:spTgt>
                                        </p:tgtEl>
                                        <p:attrNameLst>
                                          <p:attrName>style.visibility</p:attrName>
                                        </p:attrNameLst>
                                      </p:cBhvr>
                                      <p:to>
                                        <p:strVal val="visible"/>
                                      </p:to>
                                    </p:set>
                                    <p:anim calcmode="lin" valueType="num">
                                      <p:cBhvr additive="base">
                                        <p:cTn id="55" dur="500" fill="hold"/>
                                        <p:tgtEl>
                                          <p:spTgt spid="33797">
                                            <p:txEl>
                                              <p:pRg st="14" end="1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379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Text Box 2"/>
          <p:cNvSpPr txBox="1">
            <a:spLocks noChangeArrowheads="1"/>
          </p:cNvSpPr>
          <p:nvPr/>
        </p:nvSpPr>
        <p:spPr bwMode="auto">
          <a:xfrm>
            <a:off x="-5620" y="411510"/>
            <a:ext cx="6674980" cy="4093428"/>
          </a:xfrm>
          <a:prstGeom prst="rect">
            <a:avLst/>
          </a:prstGeom>
          <a:noFill/>
          <a:ln w="9525">
            <a:noFill/>
            <a:miter lim="800000"/>
            <a:headEnd/>
            <a:tailEnd/>
          </a:ln>
        </p:spPr>
        <p:txBody>
          <a:bodyPr wrap="square">
            <a:spAutoFit/>
          </a:bodyPr>
          <a:lstStyle/>
          <a:p>
            <a:pPr>
              <a:spcBef>
                <a:spcPts val="600"/>
              </a:spcBef>
              <a:spcAft>
                <a:spcPts val="0"/>
              </a:spcAft>
              <a:defRPr/>
            </a:pPr>
            <a:r>
              <a:rPr lang="zh-CN" altLang="en-US" sz="2000" b="1" dirty="0">
                <a:latin typeface="宋体" panose="02010600030101010101" pitchFamily="2" charset="-122"/>
              </a:rPr>
              <a:t>按上述的四个步骤来对问题进行消解反演求解： </a:t>
            </a:r>
          </a:p>
          <a:p>
            <a:pPr>
              <a:spcBef>
                <a:spcPts val="600"/>
              </a:spcBef>
              <a:spcAft>
                <a:spcPts val="0"/>
              </a:spcAft>
              <a:defRPr/>
            </a:pPr>
            <a:r>
              <a:rPr lang="zh-CN" altLang="en-US" sz="2000" b="1" dirty="0">
                <a:latin typeface="宋体" panose="02010600030101010101" pitchFamily="2" charset="-122"/>
              </a:rPr>
              <a:t>  </a:t>
            </a:r>
            <a:r>
              <a:rPr lang="en-US" altLang="zh-CN" sz="2000" b="1" dirty="0">
                <a:latin typeface="宋体" panose="02010600030101010101" pitchFamily="2" charset="-122"/>
              </a:rPr>
              <a:t>(1) </a:t>
            </a:r>
            <a:r>
              <a:rPr lang="zh-CN" altLang="en-US" sz="2000" b="1" dirty="0">
                <a:latin typeface="宋体" panose="02010600030101010101" pitchFamily="2" charset="-122"/>
              </a:rPr>
              <a:t>否定</a:t>
            </a:r>
            <a:r>
              <a:rPr lang="en-US" altLang="zh-CN" sz="2000" b="1" dirty="0">
                <a:latin typeface="宋体" panose="02010600030101010101" pitchFamily="2" charset="-122"/>
              </a:rPr>
              <a:t>L</a:t>
            </a:r>
            <a:r>
              <a:rPr lang="zh-CN" altLang="en-US" sz="2000" b="1" dirty="0">
                <a:latin typeface="宋体" panose="02010600030101010101" pitchFamily="2" charset="-122"/>
              </a:rPr>
              <a:t>，即有 ～</a:t>
            </a:r>
            <a:r>
              <a:rPr lang="en-US" altLang="zh-CN" sz="2000" b="1" dirty="0">
                <a:latin typeface="宋体" panose="02010600030101010101" pitchFamily="2" charset="-122"/>
              </a:rPr>
              <a:t>L </a:t>
            </a:r>
            <a:r>
              <a:rPr lang="zh-CN" altLang="en-US" sz="2000" b="1" dirty="0">
                <a:latin typeface="宋体" panose="02010600030101010101" pitchFamily="2" charset="-122"/>
              </a:rPr>
              <a:t>＝ </a:t>
            </a:r>
            <a:endParaRPr lang="en-US" altLang="zh-CN" sz="2000" b="1" dirty="0" smtClean="0">
              <a:latin typeface="宋体" panose="02010600030101010101" pitchFamily="2" charset="-122"/>
            </a:endParaRPr>
          </a:p>
          <a:p>
            <a:pPr>
              <a:spcBef>
                <a:spcPts val="600"/>
              </a:spcBef>
              <a:spcAft>
                <a:spcPts val="0"/>
              </a:spcAft>
              <a:defRPr/>
            </a:pPr>
            <a:r>
              <a:rPr lang="en-US" altLang="zh-CN" sz="2000" b="1" dirty="0">
                <a:latin typeface="宋体" panose="02010600030101010101" pitchFamily="2" charset="-122"/>
              </a:rPr>
              <a:t> </a:t>
            </a:r>
            <a:r>
              <a:rPr lang="en-US" altLang="zh-CN" sz="2000" b="1" dirty="0" smtClean="0">
                <a:latin typeface="宋体" panose="02010600030101010101" pitchFamily="2" charset="-122"/>
              </a:rPr>
              <a:t>              {</a:t>
            </a:r>
            <a:r>
              <a:rPr lang="zh-CN" altLang="en-US" sz="2000" b="1" dirty="0">
                <a:latin typeface="宋体" panose="02010600030101010101" pitchFamily="2" charset="-122"/>
              </a:rPr>
              <a:t>～</a:t>
            </a:r>
            <a:r>
              <a:rPr lang="en-US" altLang="zh-CN" sz="2000" b="1" dirty="0" smtClean="0">
                <a:latin typeface="宋体" panose="02010600030101010101" pitchFamily="2" charset="-122"/>
              </a:rPr>
              <a:t>I(z), S(</a:t>
            </a:r>
            <a:r>
              <a:rPr lang="en-US" altLang="zh-CN" sz="2000" b="1" dirty="0" err="1" smtClean="0">
                <a:latin typeface="宋体" panose="02010600030101010101" pitchFamily="2" charset="-122"/>
              </a:rPr>
              <a:t>a,b</a:t>
            </a:r>
            <a:r>
              <a:rPr lang="en-US" altLang="zh-CN" sz="2000" b="1" dirty="0" smtClean="0">
                <a:latin typeface="宋体" panose="02010600030101010101" pitchFamily="2" charset="-122"/>
              </a:rPr>
              <a:t>), M(b)}</a:t>
            </a:r>
            <a:endParaRPr lang="en-US" altLang="zh-CN" sz="2000" b="1" dirty="0">
              <a:latin typeface="宋体" panose="02010600030101010101" pitchFamily="2" charset="-122"/>
            </a:endParaRPr>
          </a:p>
          <a:p>
            <a:pPr>
              <a:spcBef>
                <a:spcPts val="600"/>
              </a:spcBef>
              <a:spcAft>
                <a:spcPts val="0"/>
              </a:spcAft>
              <a:defRPr/>
            </a:pPr>
            <a:r>
              <a:rPr lang="en-US" altLang="zh-CN" sz="2000" b="1" dirty="0">
                <a:latin typeface="宋体" panose="02010600030101010101" pitchFamily="2" charset="-122"/>
              </a:rPr>
              <a:t>  (2) </a:t>
            </a:r>
            <a:r>
              <a:rPr lang="zh-CN" altLang="en-US" sz="2000" b="1" dirty="0">
                <a:latin typeface="宋体" panose="02010600030101010101" pitchFamily="2" charset="-122"/>
              </a:rPr>
              <a:t>把 ～</a:t>
            </a:r>
            <a:r>
              <a:rPr lang="en-US" altLang="zh-CN" sz="2000" b="1" dirty="0">
                <a:latin typeface="宋体" panose="02010600030101010101" pitchFamily="2" charset="-122"/>
              </a:rPr>
              <a:t>L</a:t>
            </a:r>
            <a:r>
              <a:rPr lang="zh-CN" altLang="en-US" sz="2000" b="1" dirty="0">
                <a:latin typeface="宋体" panose="02010600030101010101" pitchFamily="2" charset="-122"/>
              </a:rPr>
              <a:t>添加到</a:t>
            </a:r>
            <a:r>
              <a:rPr lang="en-US" altLang="zh-CN" sz="2000" b="1" dirty="0">
                <a:latin typeface="宋体" panose="02010600030101010101" pitchFamily="2" charset="-122"/>
              </a:rPr>
              <a:t>S’</a:t>
            </a:r>
            <a:r>
              <a:rPr lang="zh-CN" altLang="en-US" sz="2000" b="1" dirty="0">
                <a:latin typeface="宋体" panose="02010600030101010101" pitchFamily="2" charset="-122"/>
              </a:rPr>
              <a:t>中去，即 </a:t>
            </a:r>
          </a:p>
          <a:p>
            <a:pPr>
              <a:spcBef>
                <a:spcPts val="600"/>
              </a:spcBef>
              <a:spcAft>
                <a:spcPts val="0"/>
              </a:spcAft>
              <a:defRPr/>
            </a:pPr>
            <a:r>
              <a:rPr lang="zh-CN" altLang="en-US" sz="2000" b="1" dirty="0">
                <a:latin typeface="宋体" panose="02010600030101010101" pitchFamily="2" charset="-122"/>
              </a:rPr>
              <a:t> 	</a:t>
            </a:r>
            <a:r>
              <a:rPr lang="en-US" altLang="zh-CN" sz="2000" b="1" dirty="0">
                <a:latin typeface="宋体" panose="02010600030101010101" pitchFamily="2" charset="-122"/>
              </a:rPr>
              <a:t>S’=</a:t>
            </a:r>
            <a:r>
              <a:rPr lang="zh-CN" altLang="en-US" sz="2000" b="1" dirty="0">
                <a:latin typeface="宋体" panose="02010600030101010101" pitchFamily="2" charset="-122"/>
              </a:rPr>
              <a:t>｛～</a:t>
            </a:r>
            <a:r>
              <a:rPr lang="en-US" altLang="zh-CN" sz="2000" b="1" dirty="0">
                <a:latin typeface="宋体" panose="02010600030101010101" pitchFamily="2" charset="-122"/>
              </a:rPr>
              <a:t>L</a:t>
            </a:r>
            <a:r>
              <a:rPr lang="zh-CN" altLang="en-US" sz="2000" b="1" dirty="0">
                <a:latin typeface="宋体" panose="02010600030101010101" pitchFamily="2" charset="-122"/>
              </a:rPr>
              <a:t>，</a:t>
            </a:r>
            <a:r>
              <a:rPr lang="en-US" altLang="zh-CN" sz="2000" b="1" dirty="0">
                <a:latin typeface="宋体" panose="02010600030101010101" pitchFamily="2" charset="-122"/>
              </a:rPr>
              <a:t>S’</a:t>
            </a:r>
            <a:r>
              <a:rPr lang="zh-CN" altLang="en-US" sz="2000" b="1" dirty="0">
                <a:latin typeface="宋体" panose="02010600030101010101" pitchFamily="2" charset="-122"/>
              </a:rPr>
              <a:t>｝</a:t>
            </a:r>
            <a:r>
              <a:rPr lang="en-US" altLang="zh-CN" sz="2000" b="1" dirty="0">
                <a:latin typeface="宋体" panose="02010600030101010101" pitchFamily="2" charset="-122"/>
              </a:rPr>
              <a:t>={</a:t>
            </a:r>
            <a:r>
              <a:rPr lang="zh-CN" altLang="en-US" sz="2000" b="1" dirty="0">
                <a:latin typeface="宋体" panose="02010600030101010101" pitchFamily="2" charset="-122"/>
              </a:rPr>
              <a:t>～</a:t>
            </a:r>
            <a:r>
              <a:rPr lang="en-US" altLang="zh-CN" sz="2000" b="1" dirty="0">
                <a:latin typeface="宋体" panose="02010600030101010101" pitchFamily="2" charset="-122"/>
              </a:rPr>
              <a:t>S(</a:t>
            </a:r>
            <a:r>
              <a:rPr lang="en-US" altLang="zh-CN" sz="2000" b="1" dirty="0" err="1">
                <a:latin typeface="宋体" panose="02010600030101010101" pitchFamily="2" charset="-122"/>
              </a:rPr>
              <a:t>x,y</a:t>
            </a:r>
            <a:r>
              <a:rPr lang="en-US" altLang="zh-CN" sz="2000" b="1" dirty="0">
                <a:latin typeface="宋体" panose="02010600030101010101" pitchFamily="2" charset="-122"/>
              </a:rPr>
              <a:t>)∨</a:t>
            </a:r>
            <a:r>
              <a:rPr lang="zh-CN" altLang="en-US" sz="2000" b="1" dirty="0">
                <a:latin typeface="宋体" panose="02010600030101010101" pitchFamily="2" charset="-122"/>
              </a:rPr>
              <a:t>～</a:t>
            </a:r>
            <a:r>
              <a:rPr lang="en-US" altLang="zh-CN" sz="2000" b="1" dirty="0">
                <a:latin typeface="宋体" panose="02010600030101010101" pitchFamily="2" charset="-122"/>
              </a:rPr>
              <a:t>M(y)∨I(f(x</a:t>
            </a:r>
            <a:r>
              <a:rPr lang="en-US" altLang="zh-CN" sz="2000" b="1" dirty="0" smtClean="0">
                <a:latin typeface="宋体" panose="02010600030101010101" pitchFamily="2" charset="-122"/>
              </a:rPr>
              <a:t>)),</a:t>
            </a:r>
            <a:r>
              <a:rPr lang="zh-CN" altLang="en-US" sz="2000" b="1" dirty="0" smtClean="0">
                <a:latin typeface="宋体" panose="02010600030101010101" pitchFamily="2" charset="-122"/>
              </a:rPr>
              <a:t>～</a:t>
            </a:r>
            <a:r>
              <a:rPr lang="en-US" altLang="zh-CN" sz="2000" b="1" dirty="0">
                <a:latin typeface="宋体" panose="02010600030101010101" pitchFamily="2" charset="-122"/>
              </a:rPr>
              <a:t>S(</a:t>
            </a:r>
            <a:r>
              <a:rPr lang="en-US" altLang="zh-CN" sz="2000" b="1" dirty="0" err="1">
                <a:latin typeface="宋体" panose="02010600030101010101" pitchFamily="2" charset="-122"/>
              </a:rPr>
              <a:t>x,y</a:t>
            </a:r>
            <a:r>
              <a:rPr lang="en-US" altLang="zh-CN" sz="2000" b="1" dirty="0">
                <a:latin typeface="宋体" panose="02010600030101010101" pitchFamily="2" charset="-122"/>
              </a:rPr>
              <a:t>)∨</a:t>
            </a:r>
            <a:r>
              <a:rPr lang="zh-CN" altLang="en-US" sz="2000" b="1" dirty="0">
                <a:latin typeface="宋体" panose="02010600030101010101" pitchFamily="2" charset="-122"/>
              </a:rPr>
              <a:t>～</a:t>
            </a:r>
            <a:r>
              <a:rPr lang="en-US" altLang="zh-CN" sz="2000" b="1" dirty="0">
                <a:latin typeface="宋体" panose="02010600030101010101" pitchFamily="2" charset="-122"/>
              </a:rPr>
              <a:t>M(y)∨E(</a:t>
            </a:r>
            <a:r>
              <a:rPr lang="en-US" altLang="zh-CN" sz="2000" b="1" dirty="0" err="1">
                <a:latin typeface="宋体" panose="02010600030101010101" pitchFamily="2" charset="-122"/>
              </a:rPr>
              <a:t>x,f</a:t>
            </a:r>
            <a:r>
              <a:rPr lang="en-US" altLang="zh-CN" sz="2000" b="1" dirty="0">
                <a:latin typeface="宋体" panose="02010600030101010101" pitchFamily="2" charset="-122"/>
              </a:rPr>
              <a:t>(x</a:t>
            </a:r>
            <a:r>
              <a:rPr lang="en-US" altLang="zh-CN" sz="2000" b="1" dirty="0" smtClean="0">
                <a:latin typeface="宋体" panose="02010600030101010101" pitchFamily="2" charset="-122"/>
              </a:rPr>
              <a:t>)),</a:t>
            </a:r>
            <a:r>
              <a:rPr lang="zh-CN" altLang="en-US" sz="2000" b="1" dirty="0">
                <a:latin typeface="宋体" panose="02010600030101010101" pitchFamily="2" charset="-122"/>
              </a:rPr>
              <a:t> ～</a:t>
            </a:r>
            <a:r>
              <a:rPr lang="en-US" altLang="zh-CN" sz="2000" b="1" dirty="0">
                <a:latin typeface="宋体" panose="02010600030101010101" pitchFamily="2" charset="-122"/>
              </a:rPr>
              <a:t>I(z), S(</a:t>
            </a:r>
            <a:r>
              <a:rPr lang="en-US" altLang="zh-CN" sz="2000" b="1" dirty="0" err="1">
                <a:latin typeface="宋体" panose="02010600030101010101" pitchFamily="2" charset="-122"/>
              </a:rPr>
              <a:t>a,b</a:t>
            </a:r>
            <a:r>
              <a:rPr lang="en-US" altLang="zh-CN" sz="2000" b="1" dirty="0">
                <a:latin typeface="宋体" panose="02010600030101010101" pitchFamily="2" charset="-122"/>
              </a:rPr>
              <a:t>), M(b)} 	</a:t>
            </a:r>
          </a:p>
          <a:p>
            <a:pPr>
              <a:spcBef>
                <a:spcPts val="600"/>
              </a:spcBef>
              <a:spcAft>
                <a:spcPts val="0"/>
              </a:spcAft>
              <a:defRPr/>
            </a:pPr>
            <a:r>
              <a:rPr lang="en-US" altLang="zh-CN" sz="2000" b="1" dirty="0" smtClean="0">
                <a:latin typeface="宋体" panose="02010600030101010101" pitchFamily="2" charset="-122"/>
              </a:rPr>
              <a:t>  (</a:t>
            </a:r>
            <a:r>
              <a:rPr lang="en-US" altLang="zh-CN" sz="2000" b="1" dirty="0">
                <a:latin typeface="宋体" panose="02010600030101010101" pitchFamily="2" charset="-122"/>
              </a:rPr>
              <a:t>3) </a:t>
            </a:r>
            <a:r>
              <a:rPr lang="zh-CN" altLang="en-US" sz="2000" b="1" dirty="0">
                <a:latin typeface="宋体" panose="02010600030101010101" pitchFamily="2" charset="-122"/>
              </a:rPr>
              <a:t>把新产生的集合</a:t>
            </a:r>
            <a:r>
              <a:rPr lang="en-US" altLang="zh-CN" sz="2000" b="1" dirty="0">
                <a:latin typeface="宋体" panose="02010600030101010101" pitchFamily="2" charset="-122"/>
              </a:rPr>
              <a:t>S’</a:t>
            </a:r>
            <a:r>
              <a:rPr lang="zh-CN" altLang="en-US" sz="2000" b="1" dirty="0">
                <a:latin typeface="宋体" panose="02010600030101010101" pitchFamily="2" charset="-122"/>
              </a:rPr>
              <a:t>化成子句集</a:t>
            </a:r>
            <a:endParaRPr lang="en-US" altLang="zh-CN" sz="2000" b="1" dirty="0">
              <a:latin typeface="宋体" panose="02010600030101010101" pitchFamily="2" charset="-122"/>
            </a:endParaRPr>
          </a:p>
          <a:p>
            <a:pPr>
              <a:spcBef>
                <a:spcPts val="600"/>
              </a:spcBef>
              <a:spcAft>
                <a:spcPts val="0"/>
              </a:spcAft>
              <a:defRPr/>
            </a:pPr>
            <a:r>
              <a:rPr lang="en-US" altLang="zh-CN" sz="2000" b="1" dirty="0" smtClean="0">
                <a:latin typeface="宋体" panose="02010600030101010101" pitchFamily="2" charset="-122"/>
              </a:rPr>
              <a:t>  </a:t>
            </a:r>
            <a:r>
              <a:rPr lang="en-US" altLang="zh-CN" sz="2000" b="1" dirty="0">
                <a:latin typeface="宋体" panose="02010600030101010101" pitchFamily="2" charset="-122"/>
              </a:rPr>
              <a:t>(4) </a:t>
            </a:r>
            <a:r>
              <a:rPr lang="zh-CN" altLang="en-US" sz="2000" b="1" dirty="0">
                <a:latin typeface="宋体" panose="02010600030101010101" pitchFamily="2" charset="-122"/>
              </a:rPr>
              <a:t>应用消解原理，推导出一个表示矛盾的空子句</a:t>
            </a:r>
            <a:r>
              <a:rPr lang="en-US" altLang="zh-CN" sz="2000" b="1" dirty="0" smtClean="0">
                <a:latin typeface="宋体" panose="02010600030101010101" pitchFamily="2" charset="-122"/>
              </a:rPr>
              <a:t>NIL</a:t>
            </a:r>
            <a:endParaRPr lang="zh-CN" altLang="en-US" sz="2000" b="1" dirty="0">
              <a:latin typeface="宋体" panose="02010600030101010101" pitchFamily="2" charset="-122"/>
            </a:endParaRPr>
          </a:p>
          <a:p>
            <a:pPr>
              <a:spcBef>
                <a:spcPts val="600"/>
              </a:spcBef>
              <a:spcAft>
                <a:spcPts val="0"/>
              </a:spcAft>
              <a:defRPr/>
            </a:pPr>
            <a:r>
              <a:rPr lang="zh-CN" altLang="en-US" sz="2000" b="1" dirty="0">
                <a:latin typeface="宋体" panose="02010600030101010101" pitchFamily="2" charset="-122"/>
              </a:rPr>
              <a:t>　　</a:t>
            </a:r>
          </a:p>
          <a:p>
            <a:pPr>
              <a:spcBef>
                <a:spcPts val="600"/>
              </a:spcBef>
              <a:spcAft>
                <a:spcPts val="0"/>
              </a:spcAft>
              <a:defRPr/>
            </a:pPr>
            <a:r>
              <a:rPr lang="zh-CN" altLang="en-US" sz="2000" b="1" dirty="0">
                <a:latin typeface="宋体" panose="02010600030101010101" pitchFamily="2" charset="-122"/>
              </a:rPr>
              <a:t> </a:t>
            </a:r>
          </a:p>
        </p:txBody>
      </p:sp>
    </p:spTree>
    <p:extLst>
      <p:ext uri="{BB962C8B-B14F-4D97-AF65-F5344CB8AC3E}">
        <p14:creationId xmlns:p14="http://schemas.microsoft.com/office/powerpoint/2010/main" val="389478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821">
                                            <p:txEl>
                                              <p:pRg st="0" end="0"/>
                                            </p:txEl>
                                          </p:spTgt>
                                        </p:tgtEl>
                                        <p:attrNameLst>
                                          <p:attrName>style.visibility</p:attrName>
                                        </p:attrNameLst>
                                      </p:cBhvr>
                                      <p:to>
                                        <p:strVal val="visible"/>
                                      </p:to>
                                    </p:set>
                                    <p:animEffect transition="in" filter="fade">
                                      <p:cBhvr>
                                        <p:cTn id="7" dur="1000"/>
                                        <p:tgtEl>
                                          <p:spTgt spid="34821">
                                            <p:txEl>
                                              <p:pRg st="0" end="0"/>
                                            </p:txEl>
                                          </p:spTgt>
                                        </p:tgtEl>
                                      </p:cBhvr>
                                    </p:animEffect>
                                    <p:anim calcmode="lin" valueType="num">
                                      <p:cBhvr>
                                        <p:cTn id="8" dur="1000" fill="hold"/>
                                        <p:tgtEl>
                                          <p:spTgt spid="348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8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4821">
                                            <p:txEl>
                                              <p:pRg st="1" end="1"/>
                                            </p:txEl>
                                          </p:spTgt>
                                        </p:tgtEl>
                                        <p:attrNameLst>
                                          <p:attrName>style.visibility</p:attrName>
                                        </p:attrNameLst>
                                      </p:cBhvr>
                                      <p:to>
                                        <p:strVal val="visible"/>
                                      </p:to>
                                    </p:set>
                                    <p:animEffect transition="in" filter="fade">
                                      <p:cBhvr>
                                        <p:cTn id="14" dur="1000"/>
                                        <p:tgtEl>
                                          <p:spTgt spid="34821">
                                            <p:txEl>
                                              <p:pRg st="1" end="1"/>
                                            </p:txEl>
                                          </p:spTgt>
                                        </p:tgtEl>
                                      </p:cBhvr>
                                    </p:animEffect>
                                    <p:anim calcmode="lin" valueType="num">
                                      <p:cBhvr>
                                        <p:cTn id="15" dur="1000" fill="hold"/>
                                        <p:tgtEl>
                                          <p:spTgt spid="348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8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821">
                                            <p:txEl>
                                              <p:pRg st="2" end="2"/>
                                            </p:txEl>
                                          </p:spTgt>
                                        </p:tgtEl>
                                        <p:attrNameLst>
                                          <p:attrName>style.visibility</p:attrName>
                                        </p:attrNameLst>
                                      </p:cBhvr>
                                      <p:to>
                                        <p:strVal val="visible"/>
                                      </p:to>
                                    </p:set>
                                    <p:animEffect transition="in" filter="fade">
                                      <p:cBhvr>
                                        <p:cTn id="21" dur="1000"/>
                                        <p:tgtEl>
                                          <p:spTgt spid="34821">
                                            <p:txEl>
                                              <p:pRg st="2" end="2"/>
                                            </p:txEl>
                                          </p:spTgt>
                                        </p:tgtEl>
                                      </p:cBhvr>
                                    </p:animEffect>
                                    <p:anim calcmode="lin" valueType="num">
                                      <p:cBhvr>
                                        <p:cTn id="22" dur="1000" fill="hold"/>
                                        <p:tgtEl>
                                          <p:spTgt spid="3482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82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4821">
                                            <p:txEl>
                                              <p:pRg st="3" end="3"/>
                                            </p:txEl>
                                          </p:spTgt>
                                        </p:tgtEl>
                                        <p:attrNameLst>
                                          <p:attrName>style.visibility</p:attrName>
                                        </p:attrNameLst>
                                      </p:cBhvr>
                                      <p:to>
                                        <p:strVal val="visible"/>
                                      </p:to>
                                    </p:set>
                                    <p:animEffect transition="in" filter="fade">
                                      <p:cBhvr>
                                        <p:cTn id="28" dur="1000"/>
                                        <p:tgtEl>
                                          <p:spTgt spid="34821">
                                            <p:txEl>
                                              <p:pRg st="3" end="3"/>
                                            </p:txEl>
                                          </p:spTgt>
                                        </p:tgtEl>
                                      </p:cBhvr>
                                    </p:animEffect>
                                    <p:anim calcmode="lin" valueType="num">
                                      <p:cBhvr>
                                        <p:cTn id="29" dur="1000" fill="hold"/>
                                        <p:tgtEl>
                                          <p:spTgt spid="3482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482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4821">
                                            <p:txEl>
                                              <p:pRg st="4" end="4"/>
                                            </p:txEl>
                                          </p:spTgt>
                                        </p:tgtEl>
                                        <p:attrNameLst>
                                          <p:attrName>style.visibility</p:attrName>
                                        </p:attrNameLst>
                                      </p:cBhvr>
                                      <p:to>
                                        <p:strVal val="visible"/>
                                      </p:to>
                                    </p:set>
                                    <p:animEffect transition="in" filter="fade">
                                      <p:cBhvr>
                                        <p:cTn id="35" dur="1000"/>
                                        <p:tgtEl>
                                          <p:spTgt spid="34821">
                                            <p:txEl>
                                              <p:pRg st="4" end="4"/>
                                            </p:txEl>
                                          </p:spTgt>
                                        </p:tgtEl>
                                      </p:cBhvr>
                                    </p:animEffect>
                                    <p:anim calcmode="lin" valueType="num">
                                      <p:cBhvr>
                                        <p:cTn id="36" dur="1000" fill="hold"/>
                                        <p:tgtEl>
                                          <p:spTgt spid="3482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482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4821">
                                            <p:txEl>
                                              <p:pRg st="5" end="5"/>
                                            </p:txEl>
                                          </p:spTgt>
                                        </p:tgtEl>
                                        <p:attrNameLst>
                                          <p:attrName>style.visibility</p:attrName>
                                        </p:attrNameLst>
                                      </p:cBhvr>
                                      <p:to>
                                        <p:strVal val="visible"/>
                                      </p:to>
                                    </p:set>
                                    <p:animEffect transition="in" filter="fade">
                                      <p:cBhvr>
                                        <p:cTn id="42" dur="1000"/>
                                        <p:tgtEl>
                                          <p:spTgt spid="34821">
                                            <p:txEl>
                                              <p:pRg st="5" end="5"/>
                                            </p:txEl>
                                          </p:spTgt>
                                        </p:tgtEl>
                                      </p:cBhvr>
                                    </p:animEffect>
                                    <p:anim calcmode="lin" valueType="num">
                                      <p:cBhvr>
                                        <p:cTn id="43" dur="1000" fill="hold"/>
                                        <p:tgtEl>
                                          <p:spTgt spid="3482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482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4821">
                                            <p:txEl>
                                              <p:pRg st="6" end="6"/>
                                            </p:txEl>
                                          </p:spTgt>
                                        </p:tgtEl>
                                        <p:attrNameLst>
                                          <p:attrName>style.visibility</p:attrName>
                                        </p:attrNameLst>
                                      </p:cBhvr>
                                      <p:to>
                                        <p:strVal val="visible"/>
                                      </p:to>
                                    </p:set>
                                    <p:animEffect transition="in" filter="fade">
                                      <p:cBhvr>
                                        <p:cTn id="49" dur="1000"/>
                                        <p:tgtEl>
                                          <p:spTgt spid="34821">
                                            <p:txEl>
                                              <p:pRg st="6" end="6"/>
                                            </p:txEl>
                                          </p:spTgt>
                                        </p:tgtEl>
                                      </p:cBhvr>
                                    </p:animEffect>
                                    <p:anim calcmode="lin" valueType="num">
                                      <p:cBhvr>
                                        <p:cTn id="50" dur="1000" fill="hold"/>
                                        <p:tgtEl>
                                          <p:spTgt spid="3482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482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6"/>
          <p:cNvSpPr txBox="1">
            <a:spLocks noChangeArrowheads="1"/>
          </p:cNvSpPr>
          <p:nvPr/>
        </p:nvSpPr>
        <p:spPr bwMode="auto">
          <a:xfrm>
            <a:off x="2412557" y="4011910"/>
            <a:ext cx="2001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1800" dirty="0"/>
              <a:t>储蓄问题反演树 </a:t>
            </a:r>
          </a:p>
        </p:txBody>
      </p:sp>
      <p:grpSp>
        <p:nvGrpSpPr>
          <p:cNvPr id="34" name="组合 33"/>
          <p:cNvGrpSpPr>
            <a:grpSpLocks/>
          </p:cNvGrpSpPr>
          <p:nvPr/>
        </p:nvGrpSpPr>
        <p:grpSpPr bwMode="auto">
          <a:xfrm>
            <a:off x="337592" y="306710"/>
            <a:ext cx="2828925" cy="798513"/>
            <a:chOff x="0" y="0"/>
            <a:chExt cx="1782" cy="503"/>
          </a:xfrm>
        </p:grpSpPr>
        <p:sp>
          <p:nvSpPr>
            <p:cNvPr id="35" name="直接连接符 24582"/>
            <p:cNvSpPr>
              <a:spLocks noChangeShapeType="1"/>
            </p:cNvSpPr>
            <p:nvPr/>
          </p:nvSpPr>
          <p:spPr bwMode="auto">
            <a:xfrm>
              <a:off x="528" y="242"/>
              <a:ext cx="384" cy="2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latin typeface="Times New Roman" panose="02020603050405020304" pitchFamily="18" charset="0"/>
              </a:endParaRPr>
            </a:p>
          </p:txBody>
        </p:sp>
        <p:sp>
          <p:nvSpPr>
            <p:cNvPr id="36" name="直接连接符 24583"/>
            <p:cNvSpPr>
              <a:spLocks noChangeShapeType="1"/>
            </p:cNvSpPr>
            <p:nvPr/>
          </p:nvSpPr>
          <p:spPr bwMode="auto">
            <a:xfrm flipV="1">
              <a:off x="912" y="242"/>
              <a:ext cx="384" cy="2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latin typeface="Times New Roman" panose="02020603050405020304" pitchFamily="18" charset="0"/>
              </a:endParaRPr>
            </a:p>
          </p:txBody>
        </p:sp>
        <p:sp>
          <p:nvSpPr>
            <p:cNvPr id="37" name="文本框 24584"/>
            <p:cNvSpPr txBox="1">
              <a:spLocks noChangeArrowheads="1"/>
            </p:cNvSpPr>
            <p:nvPr/>
          </p:nvSpPr>
          <p:spPr bwMode="auto">
            <a:xfrm>
              <a:off x="0" y="0"/>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0">
                  <a:solidFill>
                    <a:srgbClr val="080808"/>
                  </a:solidFill>
                  <a:latin typeface="Times New Roman" panose="02020603050405020304" pitchFamily="18" charset="0"/>
                  <a:ea typeface="华文新魏" panose="02010800040101010101" pitchFamily="2" charset="-122"/>
                </a:rPr>
                <a:t>子句</a:t>
              </a:r>
              <a:r>
                <a:rPr lang="zh-CN" altLang="en-US" b="0">
                  <a:solidFill>
                    <a:srgbClr val="080808"/>
                  </a:solidFill>
                  <a:latin typeface="Times New Roman" panose="02020603050405020304" pitchFamily="18" charset="0"/>
                </a:rPr>
                <a:t>（</a:t>
              </a:r>
              <a:r>
                <a:rPr lang="en-US" altLang="zh-CN" b="0">
                  <a:solidFill>
                    <a:srgbClr val="080808"/>
                  </a:solidFill>
                  <a:latin typeface="Times New Roman" panose="02020603050405020304" pitchFamily="18" charset="0"/>
                </a:rPr>
                <a:t>1</a:t>
              </a:r>
              <a:r>
                <a:rPr lang="zh-CN" altLang="en-US" b="0">
                  <a:solidFill>
                    <a:srgbClr val="080808"/>
                  </a:solidFill>
                  <a:latin typeface="Times New Roman" panose="02020603050405020304" pitchFamily="18" charset="0"/>
                </a:rPr>
                <a:t>）</a:t>
              </a:r>
              <a:endParaRPr lang="zh-CN" altLang="en-US" sz="2400" b="0">
                <a:solidFill>
                  <a:srgbClr val="080808"/>
                </a:solidFill>
                <a:latin typeface="Times New Roman" panose="02020603050405020304" pitchFamily="18" charset="0"/>
              </a:endParaRPr>
            </a:p>
          </p:txBody>
        </p:sp>
        <p:sp>
          <p:nvSpPr>
            <p:cNvPr id="38" name="文本框 24585"/>
            <p:cNvSpPr txBox="1">
              <a:spLocks noChangeArrowheads="1"/>
            </p:cNvSpPr>
            <p:nvPr/>
          </p:nvSpPr>
          <p:spPr bwMode="auto">
            <a:xfrm>
              <a:off x="888" y="10"/>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0">
                  <a:solidFill>
                    <a:srgbClr val="080808"/>
                  </a:solidFill>
                  <a:latin typeface="Times New Roman" panose="02020603050405020304" pitchFamily="18" charset="0"/>
                  <a:ea typeface="华文新魏" panose="02010800040101010101" pitchFamily="2" charset="-122"/>
                </a:rPr>
                <a:t>子句</a:t>
              </a:r>
              <a:r>
                <a:rPr lang="zh-CN" altLang="en-US" b="0">
                  <a:solidFill>
                    <a:srgbClr val="080808"/>
                  </a:solidFill>
                  <a:latin typeface="Times New Roman" panose="02020603050405020304" pitchFamily="18" charset="0"/>
                </a:rPr>
                <a:t>（</a:t>
              </a:r>
              <a:r>
                <a:rPr lang="en-US" altLang="zh-CN" b="0">
                  <a:solidFill>
                    <a:srgbClr val="080808"/>
                  </a:solidFill>
                  <a:latin typeface="Times New Roman" panose="02020603050405020304" pitchFamily="18" charset="0"/>
                </a:rPr>
                <a:t>3</a:t>
              </a:r>
              <a:r>
                <a:rPr lang="zh-CN" altLang="en-US" b="0">
                  <a:solidFill>
                    <a:srgbClr val="080808"/>
                  </a:solidFill>
                  <a:latin typeface="Times New Roman" panose="02020603050405020304" pitchFamily="18" charset="0"/>
                </a:rPr>
                <a:t>）</a:t>
              </a:r>
              <a:endParaRPr lang="zh-CN" altLang="en-US" sz="2400" b="0">
                <a:solidFill>
                  <a:srgbClr val="080808"/>
                </a:solidFill>
                <a:latin typeface="Times New Roman" panose="02020603050405020304" pitchFamily="18" charset="0"/>
              </a:endParaRPr>
            </a:p>
          </p:txBody>
        </p:sp>
        <p:sp>
          <p:nvSpPr>
            <p:cNvPr id="39" name="文本框 24586"/>
            <p:cNvSpPr txBox="1">
              <a:spLocks noChangeArrowheads="1"/>
            </p:cNvSpPr>
            <p:nvPr/>
          </p:nvSpPr>
          <p:spPr bwMode="auto">
            <a:xfrm>
              <a:off x="1272" y="208"/>
              <a:ext cx="5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80808"/>
                  </a:solidFill>
                  <a:latin typeface="Times New Roman" panose="02020603050405020304" pitchFamily="18" charset="0"/>
                </a:rPr>
                <a:t>f (x)/z</a:t>
              </a:r>
              <a:endParaRPr lang="en-US" altLang="zh-CN" sz="2400" b="0">
                <a:solidFill>
                  <a:srgbClr val="080808"/>
                </a:solidFill>
                <a:latin typeface="Times New Roman" panose="02020603050405020304" pitchFamily="18" charset="0"/>
              </a:endParaRPr>
            </a:p>
          </p:txBody>
        </p:sp>
      </p:grpSp>
      <p:grpSp>
        <p:nvGrpSpPr>
          <p:cNvPr id="40" name="组合 39"/>
          <p:cNvGrpSpPr>
            <a:grpSpLocks/>
          </p:cNvGrpSpPr>
          <p:nvPr/>
        </p:nvGrpSpPr>
        <p:grpSpPr bwMode="auto">
          <a:xfrm>
            <a:off x="1709192" y="2108522"/>
            <a:ext cx="5273675" cy="1411288"/>
            <a:chOff x="96" y="-65"/>
            <a:chExt cx="3322" cy="889"/>
          </a:xfrm>
        </p:grpSpPr>
        <p:sp>
          <p:nvSpPr>
            <p:cNvPr id="41" name="矩形 24588"/>
            <p:cNvSpPr>
              <a:spLocks noChangeArrowheads="1"/>
            </p:cNvSpPr>
            <p:nvPr/>
          </p:nvSpPr>
          <p:spPr bwMode="auto">
            <a:xfrm>
              <a:off x="864" y="6"/>
              <a:ext cx="1248" cy="196"/>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0">
                  <a:solidFill>
                    <a:srgbClr val="080808"/>
                  </a:solidFill>
                  <a:latin typeface="Times New Roman" panose="02020603050405020304" pitchFamily="18" charset="0"/>
                </a:rPr>
                <a:t>～</a:t>
              </a:r>
              <a:r>
                <a:rPr lang="en-US" altLang="zh-CN" sz="2400" b="0">
                  <a:solidFill>
                    <a:srgbClr val="080808"/>
                  </a:solidFill>
                  <a:latin typeface="Times New Roman" panose="02020603050405020304" pitchFamily="18" charset="0"/>
                </a:rPr>
                <a:t>M(b)</a:t>
              </a:r>
            </a:p>
          </p:txBody>
        </p:sp>
        <p:sp>
          <p:nvSpPr>
            <p:cNvPr id="42" name="矩形 24589"/>
            <p:cNvSpPr>
              <a:spLocks noChangeArrowheads="1"/>
            </p:cNvSpPr>
            <p:nvPr/>
          </p:nvSpPr>
          <p:spPr bwMode="auto">
            <a:xfrm>
              <a:off x="2160" y="627"/>
              <a:ext cx="864" cy="197"/>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400" b="0">
                  <a:solidFill>
                    <a:srgbClr val="080808"/>
                  </a:solidFill>
                  <a:latin typeface="Times New Roman" panose="02020603050405020304" pitchFamily="18" charset="0"/>
                </a:rPr>
                <a:t>NIL</a:t>
              </a:r>
            </a:p>
          </p:txBody>
        </p:sp>
        <p:sp>
          <p:nvSpPr>
            <p:cNvPr id="43" name="直接连接符 24590"/>
            <p:cNvSpPr>
              <a:spLocks noChangeShapeType="1"/>
            </p:cNvSpPr>
            <p:nvPr/>
          </p:nvSpPr>
          <p:spPr bwMode="auto">
            <a:xfrm>
              <a:off x="1776" y="202"/>
              <a:ext cx="624" cy="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latin typeface="Times New Roman" panose="02020603050405020304" pitchFamily="18" charset="0"/>
              </a:endParaRPr>
            </a:p>
          </p:txBody>
        </p:sp>
        <p:sp>
          <p:nvSpPr>
            <p:cNvPr id="44" name="直接连接符 24591"/>
            <p:cNvSpPr>
              <a:spLocks noChangeShapeType="1"/>
            </p:cNvSpPr>
            <p:nvPr/>
          </p:nvSpPr>
          <p:spPr bwMode="auto">
            <a:xfrm flipV="1">
              <a:off x="2448" y="235"/>
              <a:ext cx="576" cy="3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latin typeface="Times New Roman" panose="02020603050405020304" pitchFamily="18" charset="0"/>
              </a:endParaRPr>
            </a:p>
          </p:txBody>
        </p:sp>
        <p:sp>
          <p:nvSpPr>
            <p:cNvPr id="45" name="文本框 24592"/>
            <p:cNvSpPr txBox="1">
              <a:spLocks noChangeArrowheads="1"/>
            </p:cNvSpPr>
            <p:nvPr/>
          </p:nvSpPr>
          <p:spPr bwMode="auto">
            <a:xfrm>
              <a:off x="2582" y="-21"/>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0" dirty="0">
                  <a:solidFill>
                    <a:srgbClr val="080808"/>
                  </a:solidFill>
                  <a:latin typeface="Times New Roman" panose="02020603050405020304" pitchFamily="18" charset="0"/>
                  <a:ea typeface="华文新魏" panose="02010800040101010101" pitchFamily="2" charset="-122"/>
                </a:rPr>
                <a:t>子句</a:t>
              </a:r>
              <a:r>
                <a:rPr lang="zh-CN" altLang="en-US" b="0" dirty="0">
                  <a:solidFill>
                    <a:srgbClr val="080808"/>
                  </a:solidFill>
                  <a:latin typeface="Times New Roman" panose="02020603050405020304" pitchFamily="18" charset="0"/>
                </a:rPr>
                <a:t>（</a:t>
              </a:r>
              <a:r>
                <a:rPr lang="en-US" altLang="zh-CN" b="0" dirty="0">
                  <a:solidFill>
                    <a:srgbClr val="080808"/>
                  </a:solidFill>
                  <a:latin typeface="Times New Roman" panose="02020603050405020304" pitchFamily="18" charset="0"/>
                </a:rPr>
                <a:t>5</a:t>
              </a:r>
              <a:r>
                <a:rPr lang="zh-CN" altLang="en-US" b="0" dirty="0">
                  <a:solidFill>
                    <a:srgbClr val="080808"/>
                  </a:solidFill>
                  <a:latin typeface="Times New Roman" panose="02020603050405020304" pitchFamily="18" charset="0"/>
                </a:rPr>
                <a:t>）</a:t>
              </a:r>
              <a:endParaRPr lang="zh-CN" altLang="en-US" sz="2400" b="0" dirty="0">
                <a:solidFill>
                  <a:srgbClr val="080808"/>
                </a:solidFill>
                <a:latin typeface="Times New Roman" panose="02020603050405020304" pitchFamily="18" charset="0"/>
              </a:endParaRPr>
            </a:p>
          </p:txBody>
        </p:sp>
        <p:sp>
          <p:nvSpPr>
            <p:cNvPr id="46" name="文本框 24593"/>
            <p:cNvSpPr txBox="1">
              <a:spLocks noChangeArrowheads="1"/>
            </p:cNvSpPr>
            <p:nvPr/>
          </p:nvSpPr>
          <p:spPr bwMode="auto">
            <a:xfrm>
              <a:off x="96" y="-65"/>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0" dirty="0">
                  <a:solidFill>
                    <a:srgbClr val="080808"/>
                  </a:solidFill>
                  <a:latin typeface="Times New Roman" panose="02020603050405020304" pitchFamily="18" charset="0"/>
                  <a:ea typeface="华文新魏" panose="02010800040101010101" pitchFamily="2" charset="-122"/>
                </a:rPr>
                <a:t>子句</a:t>
              </a:r>
              <a:r>
                <a:rPr lang="zh-CN" altLang="en-US" dirty="0">
                  <a:solidFill>
                    <a:srgbClr val="080808"/>
                  </a:solidFill>
                  <a:latin typeface="Times New Roman" panose="02020603050405020304" pitchFamily="18" charset="0"/>
                </a:rPr>
                <a:t>（</a:t>
              </a:r>
              <a:r>
                <a:rPr lang="en-US" altLang="zh-CN" dirty="0">
                  <a:solidFill>
                    <a:srgbClr val="080808"/>
                  </a:solidFill>
                  <a:latin typeface="Times New Roman" panose="02020603050405020304" pitchFamily="18" charset="0"/>
                </a:rPr>
                <a:t>7</a:t>
              </a:r>
              <a:r>
                <a:rPr lang="zh-CN" altLang="en-US" dirty="0">
                  <a:solidFill>
                    <a:srgbClr val="080808"/>
                  </a:solidFill>
                  <a:latin typeface="Times New Roman" panose="02020603050405020304" pitchFamily="18" charset="0"/>
                </a:rPr>
                <a:t>）</a:t>
              </a:r>
              <a:endParaRPr lang="zh-CN" altLang="en-US" sz="2400" b="0" dirty="0">
                <a:solidFill>
                  <a:srgbClr val="080808"/>
                </a:solidFill>
                <a:latin typeface="Times New Roman" panose="02020603050405020304" pitchFamily="18" charset="0"/>
              </a:endParaRPr>
            </a:p>
          </p:txBody>
        </p:sp>
      </p:grpSp>
      <p:grpSp>
        <p:nvGrpSpPr>
          <p:cNvPr id="47" name="组合 46"/>
          <p:cNvGrpSpPr>
            <a:grpSpLocks/>
          </p:cNvGrpSpPr>
          <p:nvPr/>
        </p:nvGrpSpPr>
        <p:grpSpPr bwMode="auto">
          <a:xfrm>
            <a:off x="108992" y="1183010"/>
            <a:ext cx="5670550" cy="1038225"/>
            <a:chOff x="768" y="0"/>
            <a:chExt cx="3572" cy="654"/>
          </a:xfrm>
        </p:grpSpPr>
        <p:sp>
          <p:nvSpPr>
            <p:cNvPr id="48" name="直接连接符 24595"/>
            <p:cNvSpPr>
              <a:spLocks noChangeShapeType="1"/>
            </p:cNvSpPr>
            <p:nvPr/>
          </p:nvSpPr>
          <p:spPr bwMode="auto">
            <a:xfrm>
              <a:off x="2208" y="196"/>
              <a:ext cx="672" cy="4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latin typeface="Times New Roman" panose="02020603050405020304" pitchFamily="18" charset="0"/>
              </a:endParaRPr>
            </a:p>
          </p:txBody>
        </p:sp>
        <p:sp>
          <p:nvSpPr>
            <p:cNvPr id="49" name="直接连接符 24596"/>
            <p:cNvSpPr>
              <a:spLocks noChangeShapeType="1"/>
            </p:cNvSpPr>
            <p:nvPr/>
          </p:nvSpPr>
          <p:spPr bwMode="auto">
            <a:xfrm flipV="1">
              <a:off x="2880" y="229"/>
              <a:ext cx="624" cy="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latin typeface="Times New Roman" panose="02020603050405020304" pitchFamily="18" charset="0"/>
              </a:endParaRPr>
            </a:p>
          </p:txBody>
        </p:sp>
        <p:grpSp>
          <p:nvGrpSpPr>
            <p:cNvPr id="50" name="组合 24597"/>
            <p:cNvGrpSpPr>
              <a:grpSpLocks/>
            </p:cNvGrpSpPr>
            <p:nvPr/>
          </p:nvGrpSpPr>
          <p:grpSpPr bwMode="auto">
            <a:xfrm>
              <a:off x="3504" y="18"/>
              <a:ext cx="836" cy="413"/>
              <a:chOff x="-24" y="-114"/>
              <a:chExt cx="836" cy="413"/>
            </a:xfrm>
          </p:grpSpPr>
          <p:sp>
            <p:nvSpPr>
              <p:cNvPr id="54" name="文本框 24598"/>
              <p:cNvSpPr txBox="1">
                <a:spLocks noChangeArrowheads="1"/>
              </p:cNvSpPr>
              <p:nvPr/>
            </p:nvSpPr>
            <p:spPr bwMode="auto">
              <a:xfrm>
                <a:off x="-24" y="-114"/>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0" dirty="0">
                    <a:solidFill>
                      <a:srgbClr val="080808"/>
                    </a:solidFill>
                    <a:latin typeface="Times New Roman" panose="02020603050405020304" pitchFamily="18" charset="0"/>
                    <a:ea typeface="华文新魏" panose="02010800040101010101" pitchFamily="2" charset="-122"/>
                  </a:rPr>
                  <a:t>子句</a:t>
                </a:r>
                <a:r>
                  <a:rPr lang="zh-CN" altLang="en-US" b="0" dirty="0">
                    <a:solidFill>
                      <a:srgbClr val="080808"/>
                    </a:solidFill>
                    <a:latin typeface="Times New Roman" panose="02020603050405020304" pitchFamily="18" charset="0"/>
                  </a:rPr>
                  <a:t>（</a:t>
                </a:r>
                <a:r>
                  <a:rPr lang="en-US" altLang="zh-CN" b="0" dirty="0">
                    <a:solidFill>
                      <a:srgbClr val="080808"/>
                    </a:solidFill>
                    <a:latin typeface="Times New Roman" panose="02020603050405020304" pitchFamily="18" charset="0"/>
                  </a:rPr>
                  <a:t>4</a:t>
                </a:r>
                <a:r>
                  <a:rPr lang="zh-CN" altLang="en-US" b="0" dirty="0">
                    <a:solidFill>
                      <a:srgbClr val="080808"/>
                    </a:solidFill>
                    <a:latin typeface="Times New Roman" panose="02020603050405020304" pitchFamily="18" charset="0"/>
                  </a:rPr>
                  <a:t>）</a:t>
                </a:r>
                <a:endParaRPr lang="zh-CN" altLang="en-US" sz="2400" b="0" dirty="0">
                  <a:solidFill>
                    <a:srgbClr val="080808"/>
                  </a:solidFill>
                  <a:latin typeface="Times New Roman" panose="02020603050405020304" pitchFamily="18" charset="0"/>
                </a:endParaRPr>
              </a:p>
            </p:txBody>
          </p:sp>
          <p:sp>
            <p:nvSpPr>
              <p:cNvPr id="55" name="文本框 24599"/>
              <p:cNvSpPr txBox="1">
                <a:spLocks noChangeArrowheads="1"/>
              </p:cNvSpPr>
              <p:nvPr/>
            </p:nvSpPr>
            <p:spPr bwMode="auto">
              <a:xfrm>
                <a:off x="-24" y="49"/>
                <a:ext cx="6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solidFill>
                      <a:srgbClr val="080808"/>
                    </a:solidFill>
                    <a:latin typeface="Times New Roman" panose="02020603050405020304" pitchFamily="18" charset="0"/>
                  </a:rPr>
                  <a:t>{a/</a:t>
                </a:r>
                <a:r>
                  <a:rPr lang="en-US" altLang="zh-CN" dirty="0" err="1">
                    <a:solidFill>
                      <a:srgbClr val="080808"/>
                    </a:solidFill>
                    <a:latin typeface="Times New Roman" panose="02020603050405020304" pitchFamily="18" charset="0"/>
                  </a:rPr>
                  <a:t>x,b</a:t>
                </a:r>
                <a:r>
                  <a:rPr lang="en-US" altLang="zh-CN" dirty="0">
                    <a:solidFill>
                      <a:srgbClr val="080808"/>
                    </a:solidFill>
                    <a:latin typeface="Times New Roman" panose="02020603050405020304" pitchFamily="18" charset="0"/>
                  </a:rPr>
                  <a:t>/y}</a:t>
                </a:r>
                <a:endParaRPr lang="en-US" altLang="zh-CN" sz="2400" b="0" dirty="0">
                  <a:solidFill>
                    <a:srgbClr val="080808"/>
                  </a:solidFill>
                  <a:latin typeface="Times New Roman" panose="02020603050405020304" pitchFamily="18" charset="0"/>
                </a:endParaRPr>
              </a:p>
            </p:txBody>
          </p:sp>
        </p:grpSp>
        <p:grpSp>
          <p:nvGrpSpPr>
            <p:cNvPr id="51" name="组合 24600"/>
            <p:cNvGrpSpPr>
              <a:grpSpLocks/>
            </p:cNvGrpSpPr>
            <p:nvPr/>
          </p:nvGrpSpPr>
          <p:grpSpPr bwMode="auto">
            <a:xfrm>
              <a:off x="768" y="0"/>
              <a:ext cx="2016" cy="410"/>
              <a:chOff x="768" y="0"/>
              <a:chExt cx="2016" cy="410"/>
            </a:xfrm>
          </p:grpSpPr>
          <p:sp>
            <p:nvSpPr>
              <p:cNvPr id="52" name="矩形 24601"/>
              <p:cNvSpPr>
                <a:spLocks noChangeArrowheads="1"/>
              </p:cNvSpPr>
              <p:nvPr/>
            </p:nvSpPr>
            <p:spPr bwMode="auto">
              <a:xfrm>
                <a:off x="768" y="0"/>
                <a:ext cx="2016" cy="196"/>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0" dirty="0">
                    <a:solidFill>
                      <a:srgbClr val="080808"/>
                    </a:solidFill>
                    <a:latin typeface="Times New Roman" panose="02020603050405020304" pitchFamily="18" charset="0"/>
                  </a:rPr>
                  <a:t>～</a:t>
                </a:r>
                <a:r>
                  <a:rPr lang="en-US" altLang="zh-CN" sz="2400" b="0" dirty="0">
                    <a:solidFill>
                      <a:srgbClr val="080808"/>
                    </a:solidFill>
                    <a:latin typeface="Times New Roman" panose="02020603050405020304" pitchFamily="18" charset="0"/>
                  </a:rPr>
                  <a:t>S(</a:t>
                </a:r>
                <a:r>
                  <a:rPr lang="en-US" altLang="zh-CN" sz="2400" b="0" dirty="0" err="1">
                    <a:solidFill>
                      <a:srgbClr val="080808"/>
                    </a:solidFill>
                    <a:latin typeface="Times New Roman" panose="02020603050405020304" pitchFamily="18" charset="0"/>
                  </a:rPr>
                  <a:t>x,y</a:t>
                </a:r>
                <a:r>
                  <a:rPr lang="en-US" altLang="zh-CN" sz="2400" b="0" dirty="0">
                    <a:solidFill>
                      <a:srgbClr val="080808"/>
                    </a:solidFill>
                    <a:latin typeface="Times New Roman" panose="02020603050405020304" pitchFamily="18" charset="0"/>
                  </a:rPr>
                  <a:t>)∨</a:t>
                </a:r>
                <a:r>
                  <a:rPr lang="zh-CN" altLang="en-US" sz="2400" b="0" dirty="0">
                    <a:solidFill>
                      <a:srgbClr val="080808"/>
                    </a:solidFill>
                    <a:latin typeface="Times New Roman" panose="02020603050405020304" pitchFamily="18" charset="0"/>
                  </a:rPr>
                  <a:t>～</a:t>
                </a:r>
                <a:r>
                  <a:rPr lang="en-US" altLang="zh-CN" sz="2400" b="0" dirty="0">
                    <a:solidFill>
                      <a:srgbClr val="080808"/>
                    </a:solidFill>
                    <a:latin typeface="Times New Roman" panose="02020603050405020304" pitchFamily="18" charset="0"/>
                  </a:rPr>
                  <a:t>M(y)</a:t>
                </a:r>
              </a:p>
            </p:txBody>
          </p:sp>
          <p:sp>
            <p:nvSpPr>
              <p:cNvPr id="53" name="文本框 24602"/>
              <p:cNvSpPr txBox="1">
                <a:spLocks noChangeArrowheads="1"/>
              </p:cNvSpPr>
              <p:nvPr/>
            </p:nvSpPr>
            <p:spPr bwMode="auto">
              <a:xfrm>
                <a:off x="1228" y="160"/>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80808"/>
                    </a:solidFill>
                    <a:latin typeface="Times New Roman" panose="02020603050405020304" pitchFamily="18" charset="0"/>
                    <a:ea typeface="华文新魏" panose="02010800040101010101" pitchFamily="2" charset="-122"/>
                  </a:rPr>
                  <a:t>子句</a:t>
                </a:r>
                <a:r>
                  <a:rPr lang="zh-CN" altLang="en-US" dirty="0">
                    <a:solidFill>
                      <a:srgbClr val="080808"/>
                    </a:solidFill>
                    <a:latin typeface="Times New Roman" panose="02020603050405020304" pitchFamily="18" charset="0"/>
                  </a:rPr>
                  <a:t>（</a:t>
                </a:r>
                <a:r>
                  <a:rPr lang="en-US" altLang="zh-CN" dirty="0">
                    <a:solidFill>
                      <a:srgbClr val="080808"/>
                    </a:solidFill>
                    <a:latin typeface="Times New Roman" panose="02020603050405020304" pitchFamily="18" charset="0"/>
                  </a:rPr>
                  <a:t>6</a:t>
                </a:r>
                <a:r>
                  <a:rPr lang="zh-CN" altLang="en-US" dirty="0">
                    <a:solidFill>
                      <a:srgbClr val="080808"/>
                    </a:solidFill>
                    <a:latin typeface="Times New Roman" panose="02020603050405020304" pitchFamily="18" charset="0"/>
                  </a:rPr>
                  <a:t>）</a:t>
                </a:r>
                <a:endParaRPr lang="zh-CN" altLang="en-US" sz="2400" b="0" dirty="0">
                  <a:solidFill>
                    <a:srgbClr val="080808"/>
                  </a:solidFill>
                  <a:latin typeface="Times New Roman" panose="02020603050405020304" pitchFamily="18" charset="0"/>
                </a:endParaRPr>
              </a:p>
            </p:txBody>
          </p:sp>
        </p:grpSp>
      </p:grpSp>
    </p:spTree>
    <p:extLst>
      <p:ext uri="{BB962C8B-B14F-4D97-AF65-F5344CB8AC3E}">
        <p14:creationId xmlns:p14="http://schemas.microsoft.com/office/powerpoint/2010/main" val="32817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200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2500"/>
                            </p:stCondLst>
                            <p:childTnLst>
                              <p:par>
                                <p:cTn id="10" presetID="2" presetClass="entr" presetSubtype="8" fill="hold" nodeType="afterEffect">
                                  <p:stCondLst>
                                    <p:cond delay="100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childTnLst>
                          </p:cTn>
                        </p:par>
                        <p:par>
                          <p:cTn id="14" fill="hold">
                            <p:stCondLst>
                              <p:cond delay="4000"/>
                            </p:stCondLst>
                            <p:childTnLst>
                              <p:par>
                                <p:cTn id="15" presetID="2" presetClass="entr" presetSubtype="8" fill="hold" nodeType="afterEffect">
                                  <p:stCondLst>
                                    <p:cond delay="10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idx="4294967295"/>
          </p:nvPr>
        </p:nvSpPr>
        <p:spPr>
          <a:xfrm>
            <a:off x="150107" y="1035294"/>
            <a:ext cx="6591261" cy="3833813"/>
          </a:xfrm>
        </p:spPr>
        <p:txBody>
          <a:bodyPr/>
          <a:lstStyle/>
          <a:p>
            <a:pPr eaLnBrk="1" hangingPunct="1">
              <a:buFont typeface="Wingdings" panose="05000000000000000000" pitchFamily="2" charset="2"/>
              <a:buNone/>
            </a:pPr>
            <a:r>
              <a:rPr lang="zh-CN" altLang="en-US" sz="2000" dirty="0" smtClean="0"/>
              <a:t>	假设：所有不贫穷并且聪明的人都是快乐的，那些看书的人是聪明的。李明能看书且不贫穷，快乐的人过着激动人心的生活。</a:t>
            </a:r>
          </a:p>
          <a:p>
            <a:pPr eaLnBrk="1" hangingPunct="1">
              <a:buFont typeface="Wingdings" panose="05000000000000000000" pitchFamily="2" charset="2"/>
              <a:buNone/>
            </a:pPr>
            <a:r>
              <a:rPr lang="zh-CN" altLang="en-US" sz="2000" dirty="0" smtClean="0"/>
              <a:t>     求证：李明过着激动人心的生活。</a:t>
            </a:r>
          </a:p>
          <a:p>
            <a:pPr eaLnBrk="1" hangingPunct="1">
              <a:buFont typeface="Wingdings" panose="05000000000000000000" pitchFamily="2" charset="2"/>
              <a:buNone/>
            </a:pPr>
            <a:r>
              <a:rPr lang="zh-CN" altLang="en-US" sz="2000" dirty="0" smtClean="0"/>
              <a:t>      解：先定义谓词：</a:t>
            </a:r>
          </a:p>
          <a:p>
            <a:pPr eaLnBrk="1" hangingPunct="1">
              <a:buFont typeface="Wingdings" panose="05000000000000000000" pitchFamily="2" charset="2"/>
              <a:buNone/>
            </a:pPr>
            <a:r>
              <a:rPr lang="zh-CN" altLang="en-US" sz="2000" dirty="0" smtClean="0"/>
              <a:t>      </a:t>
            </a:r>
            <a:r>
              <a:rPr lang="en-US" altLang="zh-CN" sz="2000" dirty="0" smtClean="0"/>
              <a:t>Poor(</a:t>
            </a:r>
            <a:r>
              <a:rPr lang="en-US" altLang="zh-CN" sz="2000" i="1" dirty="0" smtClean="0"/>
              <a:t>x</a:t>
            </a:r>
            <a:r>
              <a:rPr lang="en-US" altLang="zh-CN" sz="2000" dirty="0" smtClean="0"/>
              <a:t>)    </a:t>
            </a:r>
            <a:r>
              <a:rPr lang="en-US" altLang="zh-CN" sz="2000" i="1" dirty="0" smtClean="0"/>
              <a:t>x</a:t>
            </a:r>
            <a:r>
              <a:rPr lang="zh-CN" altLang="en-US" sz="2000" dirty="0" smtClean="0"/>
              <a:t>是贫穷的</a:t>
            </a:r>
          </a:p>
          <a:p>
            <a:pPr eaLnBrk="1" hangingPunct="1">
              <a:buFont typeface="Wingdings" panose="05000000000000000000" pitchFamily="2" charset="2"/>
              <a:buNone/>
            </a:pPr>
            <a:r>
              <a:rPr lang="zh-CN" altLang="en-US" sz="2000" dirty="0" smtClean="0"/>
              <a:t>      </a:t>
            </a:r>
            <a:r>
              <a:rPr lang="en-US" altLang="zh-CN" sz="2000" dirty="0" smtClean="0"/>
              <a:t>Smart(</a:t>
            </a:r>
            <a:r>
              <a:rPr lang="en-US" altLang="zh-CN" sz="2000" i="1" dirty="0" smtClean="0"/>
              <a:t>x</a:t>
            </a:r>
            <a:r>
              <a:rPr lang="en-US" altLang="zh-CN" sz="2000" dirty="0" smtClean="0"/>
              <a:t>)  </a:t>
            </a:r>
            <a:r>
              <a:rPr lang="en-US" altLang="zh-CN" sz="2000" i="1" dirty="0" smtClean="0"/>
              <a:t>x</a:t>
            </a:r>
            <a:r>
              <a:rPr lang="zh-CN" altLang="en-US" sz="2000" dirty="0" smtClean="0"/>
              <a:t>是聪明的</a:t>
            </a:r>
          </a:p>
          <a:p>
            <a:pPr eaLnBrk="1" hangingPunct="1">
              <a:buFont typeface="Wingdings" panose="05000000000000000000" pitchFamily="2" charset="2"/>
              <a:buNone/>
            </a:pPr>
            <a:r>
              <a:rPr lang="zh-CN" altLang="en-US" sz="2000" dirty="0" smtClean="0"/>
              <a:t>      </a:t>
            </a:r>
            <a:r>
              <a:rPr lang="en-US" altLang="zh-CN" sz="2000" dirty="0" smtClean="0"/>
              <a:t>Happy(</a:t>
            </a:r>
            <a:r>
              <a:rPr lang="en-US" altLang="zh-CN" sz="2000" i="1" dirty="0" smtClean="0"/>
              <a:t>x</a:t>
            </a:r>
            <a:r>
              <a:rPr lang="en-US" altLang="zh-CN" sz="2000" dirty="0" smtClean="0"/>
              <a:t>)   </a:t>
            </a:r>
            <a:r>
              <a:rPr lang="en-US" altLang="zh-CN" sz="2000" i="1" dirty="0" smtClean="0"/>
              <a:t> x</a:t>
            </a:r>
            <a:r>
              <a:rPr lang="zh-CN" altLang="en-US" sz="2000" dirty="0" smtClean="0"/>
              <a:t>是快乐的</a:t>
            </a:r>
          </a:p>
          <a:p>
            <a:pPr eaLnBrk="1" hangingPunct="1">
              <a:buFont typeface="Wingdings" panose="05000000000000000000" pitchFamily="2" charset="2"/>
              <a:buNone/>
            </a:pPr>
            <a:r>
              <a:rPr lang="zh-CN" altLang="en-US" sz="2000" dirty="0" smtClean="0"/>
              <a:t>      </a:t>
            </a:r>
            <a:r>
              <a:rPr lang="en-US" altLang="zh-CN" sz="2000" dirty="0" smtClean="0"/>
              <a:t>Read(</a:t>
            </a:r>
            <a:r>
              <a:rPr lang="en-US" altLang="zh-CN" sz="2000" i="1" dirty="0" smtClean="0"/>
              <a:t>x</a:t>
            </a:r>
            <a:r>
              <a:rPr lang="en-US" altLang="zh-CN" sz="2000" dirty="0" smtClean="0"/>
              <a:t>)    </a:t>
            </a:r>
            <a:r>
              <a:rPr lang="en-US" altLang="zh-CN" sz="2000" i="1" dirty="0" smtClean="0"/>
              <a:t>x</a:t>
            </a:r>
            <a:r>
              <a:rPr lang="zh-CN" altLang="en-US" sz="2000" dirty="0" smtClean="0"/>
              <a:t>能看书</a:t>
            </a:r>
          </a:p>
          <a:p>
            <a:pPr eaLnBrk="1" hangingPunct="1">
              <a:buFont typeface="Wingdings" panose="05000000000000000000" pitchFamily="2" charset="2"/>
              <a:buNone/>
            </a:pPr>
            <a:r>
              <a:rPr lang="zh-CN" altLang="en-US" sz="2000" dirty="0" smtClean="0"/>
              <a:t>      </a:t>
            </a:r>
            <a:r>
              <a:rPr lang="en-US" altLang="zh-CN" sz="2000" dirty="0" smtClean="0"/>
              <a:t>Exciting(</a:t>
            </a:r>
            <a:r>
              <a:rPr lang="en-US" altLang="zh-CN" sz="2000" i="1" dirty="0" smtClean="0"/>
              <a:t>x</a:t>
            </a:r>
            <a:r>
              <a:rPr lang="en-US" altLang="zh-CN" sz="2000" dirty="0" smtClean="0"/>
              <a:t>)     </a:t>
            </a:r>
            <a:r>
              <a:rPr lang="en-US" altLang="zh-CN" sz="2000" i="1" dirty="0" smtClean="0"/>
              <a:t>x</a:t>
            </a:r>
            <a:r>
              <a:rPr lang="zh-CN" altLang="en-US" sz="2000" dirty="0" smtClean="0"/>
              <a:t>过着激动人心的生活</a:t>
            </a:r>
          </a:p>
        </p:txBody>
      </p:sp>
      <p:sp>
        <p:nvSpPr>
          <p:cNvPr id="76803" name="Rectangle 3"/>
          <p:cNvSpPr>
            <a:spLocks noGrp="1" noChangeArrowheads="1"/>
          </p:cNvSpPr>
          <p:nvPr>
            <p:ph type="title" idx="4294967295"/>
          </p:nvPr>
        </p:nvSpPr>
        <p:spPr>
          <a:xfrm>
            <a:off x="0" y="206375"/>
            <a:ext cx="6172200" cy="857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p>
            <a:pPr eaLnBrk="1" hangingPunct="1"/>
            <a:r>
              <a:rPr lang="zh-CN" altLang="en-US" sz="2800" smtClean="0">
                <a:solidFill>
                  <a:srgbClr val="0000FF"/>
                </a:solidFill>
              </a:rPr>
              <a:t>消解反演示例</a:t>
            </a:r>
            <a:r>
              <a:rPr lang="en-US" altLang="zh-CN" sz="1800">
                <a:latin typeface="Arial" panose="020B0604020202020204" pitchFamily="34" charset="0"/>
              </a:rPr>
              <a:t>—“</a:t>
            </a:r>
            <a:r>
              <a:rPr lang="zh-CN" altLang="en-US" sz="1800"/>
              <a:t>激动人心的生活</a:t>
            </a:r>
            <a:r>
              <a:rPr lang="zh-CN" altLang="en-US" sz="1800">
                <a:latin typeface="Arial" panose="020B0604020202020204" pitchFamily="34" charset="0"/>
              </a:rPr>
              <a:t>”</a:t>
            </a:r>
            <a:r>
              <a:rPr lang="zh-CN" altLang="en-US" sz="1800"/>
              <a:t>问题</a:t>
            </a:r>
          </a:p>
        </p:txBody>
      </p:sp>
    </p:spTree>
    <p:extLst>
      <p:ext uri="{BB962C8B-B14F-4D97-AF65-F5344CB8AC3E}">
        <p14:creationId xmlns:p14="http://schemas.microsoft.com/office/powerpoint/2010/main" val="411973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6802">
                                            <p:txEl>
                                              <p:pRg st="0" end="0"/>
                                            </p:txEl>
                                          </p:spTgt>
                                        </p:tgtEl>
                                        <p:attrNameLst>
                                          <p:attrName>style.visibility</p:attrName>
                                        </p:attrNameLst>
                                      </p:cBhvr>
                                      <p:to>
                                        <p:strVal val="visible"/>
                                      </p:to>
                                    </p:set>
                                    <p:animEffect transition="in" filter="fade">
                                      <p:cBhvr>
                                        <p:cTn id="7" dur="1000"/>
                                        <p:tgtEl>
                                          <p:spTgt spid="76802">
                                            <p:txEl>
                                              <p:pRg st="0" end="0"/>
                                            </p:txEl>
                                          </p:spTgt>
                                        </p:tgtEl>
                                      </p:cBhvr>
                                    </p:animEffect>
                                    <p:anim calcmode="lin" valueType="num">
                                      <p:cBhvr>
                                        <p:cTn id="8" dur="1000" fill="hold"/>
                                        <p:tgtEl>
                                          <p:spTgt spid="768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68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6802">
                                            <p:txEl>
                                              <p:pRg st="1" end="1"/>
                                            </p:txEl>
                                          </p:spTgt>
                                        </p:tgtEl>
                                        <p:attrNameLst>
                                          <p:attrName>style.visibility</p:attrName>
                                        </p:attrNameLst>
                                      </p:cBhvr>
                                      <p:to>
                                        <p:strVal val="visible"/>
                                      </p:to>
                                    </p:set>
                                    <p:animEffect transition="in" filter="fade">
                                      <p:cBhvr>
                                        <p:cTn id="14" dur="1000"/>
                                        <p:tgtEl>
                                          <p:spTgt spid="76802">
                                            <p:txEl>
                                              <p:pRg st="1" end="1"/>
                                            </p:txEl>
                                          </p:spTgt>
                                        </p:tgtEl>
                                      </p:cBhvr>
                                    </p:animEffect>
                                    <p:anim calcmode="lin" valueType="num">
                                      <p:cBhvr>
                                        <p:cTn id="15" dur="1000" fill="hold"/>
                                        <p:tgtEl>
                                          <p:spTgt spid="7680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680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6802">
                                            <p:txEl>
                                              <p:pRg st="2" end="2"/>
                                            </p:txEl>
                                          </p:spTgt>
                                        </p:tgtEl>
                                        <p:attrNameLst>
                                          <p:attrName>style.visibility</p:attrName>
                                        </p:attrNameLst>
                                      </p:cBhvr>
                                      <p:to>
                                        <p:strVal val="visible"/>
                                      </p:to>
                                    </p:set>
                                    <p:animEffect transition="in" filter="fade">
                                      <p:cBhvr>
                                        <p:cTn id="21" dur="1000"/>
                                        <p:tgtEl>
                                          <p:spTgt spid="76802">
                                            <p:txEl>
                                              <p:pRg st="2" end="2"/>
                                            </p:txEl>
                                          </p:spTgt>
                                        </p:tgtEl>
                                      </p:cBhvr>
                                    </p:animEffect>
                                    <p:anim calcmode="lin" valueType="num">
                                      <p:cBhvr>
                                        <p:cTn id="22" dur="1000" fill="hold"/>
                                        <p:tgtEl>
                                          <p:spTgt spid="7680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680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6802">
                                            <p:txEl>
                                              <p:pRg st="3" end="3"/>
                                            </p:txEl>
                                          </p:spTgt>
                                        </p:tgtEl>
                                        <p:attrNameLst>
                                          <p:attrName>style.visibility</p:attrName>
                                        </p:attrNameLst>
                                      </p:cBhvr>
                                      <p:to>
                                        <p:strVal val="visible"/>
                                      </p:to>
                                    </p:set>
                                    <p:animEffect transition="in" filter="fade">
                                      <p:cBhvr>
                                        <p:cTn id="28" dur="1000"/>
                                        <p:tgtEl>
                                          <p:spTgt spid="76802">
                                            <p:txEl>
                                              <p:pRg st="3" end="3"/>
                                            </p:txEl>
                                          </p:spTgt>
                                        </p:tgtEl>
                                      </p:cBhvr>
                                    </p:animEffect>
                                    <p:anim calcmode="lin" valueType="num">
                                      <p:cBhvr>
                                        <p:cTn id="29" dur="1000" fill="hold"/>
                                        <p:tgtEl>
                                          <p:spTgt spid="7680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680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6802">
                                            <p:txEl>
                                              <p:pRg st="4" end="4"/>
                                            </p:txEl>
                                          </p:spTgt>
                                        </p:tgtEl>
                                        <p:attrNameLst>
                                          <p:attrName>style.visibility</p:attrName>
                                        </p:attrNameLst>
                                      </p:cBhvr>
                                      <p:to>
                                        <p:strVal val="visible"/>
                                      </p:to>
                                    </p:set>
                                    <p:animEffect transition="in" filter="fade">
                                      <p:cBhvr>
                                        <p:cTn id="35" dur="1000"/>
                                        <p:tgtEl>
                                          <p:spTgt spid="76802">
                                            <p:txEl>
                                              <p:pRg st="4" end="4"/>
                                            </p:txEl>
                                          </p:spTgt>
                                        </p:tgtEl>
                                      </p:cBhvr>
                                    </p:animEffect>
                                    <p:anim calcmode="lin" valueType="num">
                                      <p:cBhvr>
                                        <p:cTn id="36" dur="1000" fill="hold"/>
                                        <p:tgtEl>
                                          <p:spTgt spid="7680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680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6802">
                                            <p:txEl>
                                              <p:pRg st="5" end="5"/>
                                            </p:txEl>
                                          </p:spTgt>
                                        </p:tgtEl>
                                        <p:attrNameLst>
                                          <p:attrName>style.visibility</p:attrName>
                                        </p:attrNameLst>
                                      </p:cBhvr>
                                      <p:to>
                                        <p:strVal val="visible"/>
                                      </p:to>
                                    </p:set>
                                    <p:animEffect transition="in" filter="fade">
                                      <p:cBhvr>
                                        <p:cTn id="42" dur="1000"/>
                                        <p:tgtEl>
                                          <p:spTgt spid="76802">
                                            <p:txEl>
                                              <p:pRg st="5" end="5"/>
                                            </p:txEl>
                                          </p:spTgt>
                                        </p:tgtEl>
                                      </p:cBhvr>
                                    </p:animEffect>
                                    <p:anim calcmode="lin" valueType="num">
                                      <p:cBhvr>
                                        <p:cTn id="43" dur="1000" fill="hold"/>
                                        <p:tgtEl>
                                          <p:spTgt spid="7680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680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6802">
                                            <p:txEl>
                                              <p:pRg st="6" end="6"/>
                                            </p:txEl>
                                          </p:spTgt>
                                        </p:tgtEl>
                                        <p:attrNameLst>
                                          <p:attrName>style.visibility</p:attrName>
                                        </p:attrNameLst>
                                      </p:cBhvr>
                                      <p:to>
                                        <p:strVal val="visible"/>
                                      </p:to>
                                    </p:set>
                                    <p:animEffect transition="in" filter="fade">
                                      <p:cBhvr>
                                        <p:cTn id="49" dur="1000"/>
                                        <p:tgtEl>
                                          <p:spTgt spid="76802">
                                            <p:txEl>
                                              <p:pRg st="6" end="6"/>
                                            </p:txEl>
                                          </p:spTgt>
                                        </p:tgtEl>
                                      </p:cBhvr>
                                    </p:animEffect>
                                    <p:anim calcmode="lin" valueType="num">
                                      <p:cBhvr>
                                        <p:cTn id="50" dur="1000" fill="hold"/>
                                        <p:tgtEl>
                                          <p:spTgt spid="7680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680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6802">
                                            <p:txEl>
                                              <p:pRg st="7" end="7"/>
                                            </p:txEl>
                                          </p:spTgt>
                                        </p:tgtEl>
                                        <p:attrNameLst>
                                          <p:attrName>style.visibility</p:attrName>
                                        </p:attrNameLst>
                                      </p:cBhvr>
                                      <p:to>
                                        <p:strVal val="visible"/>
                                      </p:to>
                                    </p:set>
                                    <p:animEffect transition="in" filter="fade">
                                      <p:cBhvr>
                                        <p:cTn id="56" dur="1000"/>
                                        <p:tgtEl>
                                          <p:spTgt spid="76802">
                                            <p:txEl>
                                              <p:pRg st="7" end="7"/>
                                            </p:txEl>
                                          </p:spTgt>
                                        </p:tgtEl>
                                      </p:cBhvr>
                                    </p:animEffect>
                                    <p:anim calcmode="lin" valueType="num">
                                      <p:cBhvr>
                                        <p:cTn id="57" dur="1000" fill="hold"/>
                                        <p:tgtEl>
                                          <p:spTgt spid="7680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7680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body" idx="4294967295"/>
          </p:nvPr>
        </p:nvSpPr>
        <p:spPr>
          <a:xfrm>
            <a:off x="188640" y="339502"/>
            <a:ext cx="6264696" cy="4464496"/>
          </a:xfrm>
        </p:spPr>
        <p:txBody>
          <a:bodyPr/>
          <a:lstStyle/>
          <a:p>
            <a:pPr eaLnBrk="1" hangingPunct="1">
              <a:lnSpc>
                <a:spcPct val="90000"/>
              </a:lnSpc>
            </a:pPr>
            <a:r>
              <a:rPr lang="zh-CN" altLang="en-US" dirty="0" smtClean="0"/>
              <a:t>问题谓词表示：</a:t>
            </a:r>
          </a:p>
          <a:p>
            <a:pPr lvl="1" eaLnBrk="1" hangingPunct="1">
              <a:lnSpc>
                <a:spcPct val="90000"/>
              </a:lnSpc>
            </a:pPr>
            <a:r>
              <a:rPr lang="zh-CN" altLang="en-US" dirty="0" smtClean="0"/>
              <a:t> </a:t>
            </a:r>
            <a:r>
              <a:rPr lang="zh-CN" altLang="en-US" dirty="0" smtClean="0">
                <a:latin typeface="Arial" panose="020B0604020202020204" pitchFamily="34" charset="0"/>
              </a:rPr>
              <a:t>“</a:t>
            </a:r>
            <a:r>
              <a:rPr lang="zh-CN" altLang="en-US" dirty="0" smtClean="0"/>
              <a:t>所有不贫穷并且聪明的人都是快乐的</a:t>
            </a:r>
            <a:r>
              <a:rPr lang="zh-CN" altLang="en-US" dirty="0" smtClean="0">
                <a:latin typeface="Arial" panose="020B0604020202020204" pitchFamily="34" charset="0"/>
              </a:rPr>
              <a:t>”</a:t>
            </a:r>
            <a:endParaRPr lang="zh-CN" altLang="en-US" dirty="0" smtClean="0"/>
          </a:p>
          <a:p>
            <a:pPr eaLnBrk="1" hangingPunct="1">
              <a:lnSpc>
                <a:spcPct val="90000"/>
              </a:lnSpc>
              <a:buFont typeface="Wingdings" panose="05000000000000000000" pitchFamily="2" charset="2"/>
              <a:buNone/>
            </a:pPr>
            <a:r>
              <a:rPr lang="zh-CN" altLang="en-US" dirty="0" smtClean="0"/>
              <a:t>       </a:t>
            </a:r>
            <a:r>
              <a:rPr lang="en-US" altLang="zh-CN" dirty="0" smtClean="0"/>
              <a:t>(</a:t>
            </a:r>
            <a:r>
              <a:rPr lang="en-US" altLang="zh-CN" dirty="0" smtClean="0">
                <a:ea typeface="Batang" panose="02030600000101010101" pitchFamily="18" charset="-127"/>
              </a:rPr>
              <a:t>∀</a:t>
            </a:r>
            <a:r>
              <a:rPr lang="en-US" altLang="zh-CN" i="1" dirty="0" smtClean="0"/>
              <a:t>x</a:t>
            </a:r>
            <a:r>
              <a:rPr lang="en-US" altLang="zh-CN" dirty="0" smtClean="0"/>
              <a:t>)((~Poor(</a:t>
            </a:r>
            <a:r>
              <a:rPr lang="en-US" altLang="zh-CN" i="1" dirty="0" smtClean="0"/>
              <a:t>x</a:t>
            </a:r>
            <a:r>
              <a:rPr lang="en-US" altLang="zh-CN" dirty="0" smtClean="0"/>
              <a:t>)∧Smart(</a:t>
            </a:r>
            <a:r>
              <a:rPr lang="en-US" altLang="zh-CN" i="1" dirty="0" smtClean="0"/>
              <a:t>x</a:t>
            </a:r>
            <a:r>
              <a:rPr lang="en-US" altLang="zh-CN" dirty="0" smtClean="0"/>
              <a:t>))</a:t>
            </a:r>
            <a:r>
              <a:rPr lang="en-US" altLang="zh-CN" dirty="0" smtClean="0">
                <a:cs typeface="Arial" panose="020B0604020202020204" pitchFamily="34" charset="0"/>
              </a:rPr>
              <a:t>→</a:t>
            </a:r>
            <a:r>
              <a:rPr lang="en-US" altLang="zh-CN" dirty="0" smtClean="0"/>
              <a:t>Happy(</a:t>
            </a:r>
            <a:r>
              <a:rPr lang="en-US" altLang="zh-CN" i="1" dirty="0" smtClean="0"/>
              <a:t>x</a:t>
            </a:r>
            <a:r>
              <a:rPr lang="en-US" altLang="zh-CN" dirty="0" smtClean="0"/>
              <a:t>))</a:t>
            </a:r>
          </a:p>
          <a:p>
            <a:pPr lvl="1" eaLnBrk="1" hangingPunct="1">
              <a:lnSpc>
                <a:spcPct val="90000"/>
              </a:lnSpc>
            </a:pPr>
            <a:r>
              <a:rPr lang="en-US" altLang="zh-CN" dirty="0" smtClean="0">
                <a:latin typeface="Arial" panose="020B0604020202020204" pitchFamily="34" charset="0"/>
              </a:rPr>
              <a:t>“</a:t>
            </a:r>
            <a:r>
              <a:rPr lang="zh-CN" altLang="en-US" dirty="0" smtClean="0"/>
              <a:t>那些看书的人是聪明的</a:t>
            </a:r>
            <a:r>
              <a:rPr lang="zh-CN" altLang="en-US" dirty="0" smtClean="0">
                <a:latin typeface="Arial" panose="020B0604020202020204" pitchFamily="34" charset="0"/>
              </a:rPr>
              <a:t>”</a:t>
            </a:r>
            <a:endParaRPr lang="zh-CN" altLang="en-US" dirty="0" smtClean="0"/>
          </a:p>
          <a:p>
            <a:pPr eaLnBrk="1" hangingPunct="1">
              <a:lnSpc>
                <a:spcPct val="90000"/>
              </a:lnSpc>
              <a:buFont typeface="Wingdings" panose="05000000000000000000" pitchFamily="2" charset="2"/>
              <a:buNone/>
            </a:pPr>
            <a:r>
              <a:rPr lang="zh-CN" altLang="en-US" dirty="0" smtClean="0"/>
              <a:t>       </a:t>
            </a:r>
            <a:r>
              <a:rPr lang="en-US" altLang="zh-CN" dirty="0" smtClean="0"/>
              <a:t>(</a:t>
            </a:r>
            <a:r>
              <a:rPr lang="en-US" altLang="zh-CN" dirty="0" smtClean="0">
                <a:ea typeface="Batang" panose="02030600000101010101" pitchFamily="18" charset="-127"/>
              </a:rPr>
              <a:t>∀</a:t>
            </a:r>
            <a:r>
              <a:rPr lang="en-US" altLang="zh-CN" i="1" dirty="0" smtClean="0"/>
              <a:t>y</a:t>
            </a:r>
            <a:r>
              <a:rPr lang="en-US" altLang="zh-CN" dirty="0" smtClean="0"/>
              <a:t>) (Read(</a:t>
            </a:r>
            <a:r>
              <a:rPr lang="en-US" altLang="zh-CN" i="1" dirty="0" smtClean="0"/>
              <a:t>y</a:t>
            </a:r>
            <a:r>
              <a:rPr lang="en-US" altLang="zh-CN" dirty="0" smtClean="0"/>
              <a:t>) → Smart(</a:t>
            </a:r>
            <a:r>
              <a:rPr lang="en-US" altLang="zh-CN" i="1" dirty="0" smtClean="0"/>
              <a:t>y</a:t>
            </a:r>
            <a:r>
              <a:rPr lang="en-US" altLang="zh-CN" dirty="0" smtClean="0"/>
              <a:t>))</a:t>
            </a:r>
          </a:p>
          <a:p>
            <a:pPr lvl="1" eaLnBrk="1" hangingPunct="1">
              <a:lnSpc>
                <a:spcPct val="90000"/>
              </a:lnSpc>
            </a:pPr>
            <a:r>
              <a:rPr lang="en-US" altLang="zh-CN" dirty="0" smtClean="0">
                <a:latin typeface="Arial" panose="020B0604020202020204" pitchFamily="34" charset="0"/>
              </a:rPr>
              <a:t>“</a:t>
            </a:r>
            <a:r>
              <a:rPr lang="zh-CN" altLang="en-US" dirty="0" smtClean="0"/>
              <a:t>李明能看书且不贫穷</a:t>
            </a:r>
            <a:r>
              <a:rPr lang="zh-CN" altLang="en-US" dirty="0" smtClean="0">
                <a:latin typeface="Arial" panose="020B0604020202020204" pitchFamily="34" charset="0"/>
              </a:rPr>
              <a:t>”</a:t>
            </a:r>
            <a:endParaRPr lang="zh-CN" altLang="en-US" dirty="0" smtClean="0"/>
          </a:p>
          <a:p>
            <a:pPr eaLnBrk="1" hangingPunct="1">
              <a:lnSpc>
                <a:spcPct val="90000"/>
              </a:lnSpc>
              <a:buFont typeface="Wingdings" panose="05000000000000000000" pitchFamily="2" charset="2"/>
              <a:buNone/>
            </a:pPr>
            <a:r>
              <a:rPr lang="zh-CN" altLang="en-US" dirty="0" smtClean="0"/>
              <a:t>       </a:t>
            </a:r>
            <a:r>
              <a:rPr lang="en-US" altLang="zh-CN" dirty="0" smtClean="0"/>
              <a:t>Read(Liming)∧~Poor(Liming)</a:t>
            </a:r>
          </a:p>
          <a:p>
            <a:pPr lvl="1" eaLnBrk="1" hangingPunct="1">
              <a:lnSpc>
                <a:spcPct val="90000"/>
              </a:lnSpc>
            </a:pPr>
            <a:r>
              <a:rPr lang="en-US" altLang="zh-CN" dirty="0" smtClean="0">
                <a:latin typeface="Arial" panose="020B0604020202020204" pitchFamily="34" charset="0"/>
              </a:rPr>
              <a:t>“</a:t>
            </a:r>
            <a:r>
              <a:rPr lang="zh-CN" altLang="en-US" dirty="0" smtClean="0"/>
              <a:t>快乐的人过着激动人心的生活</a:t>
            </a:r>
            <a:r>
              <a:rPr lang="zh-CN" altLang="en-US" dirty="0" smtClean="0">
                <a:latin typeface="Arial" panose="020B0604020202020204" pitchFamily="34" charset="0"/>
              </a:rPr>
              <a:t>”</a:t>
            </a:r>
            <a:endParaRPr lang="zh-CN" altLang="en-US" dirty="0" smtClean="0"/>
          </a:p>
          <a:p>
            <a:pPr eaLnBrk="1" hangingPunct="1">
              <a:lnSpc>
                <a:spcPct val="90000"/>
              </a:lnSpc>
              <a:buFont typeface="Wingdings" panose="05000000000000000000" pitchFamily="2" charset="2"/>
              <a:buNone/>
            </a:pPr>
            <a:r>
              <a:rPr lang="zh-CN" altLang="en-US" dirty="0" smtClean="0"/>
              <a:t>       </a:t>
            </a:r>
            <a:r>
              <a:rPr lang="en-US" altLang="zh-CN" dirty="0" smtClean="0"/>
              <a:t>(</a:t>
            </a:r>
            <a:r>
              <a:rPr lang="en-US" altLang="zh-CN" dirty="0" smtClean="0">
                <a:ea typeface="Batang" panose="02030600000101010101" pitchFamily="18" charset="-127"/>
              </a:rPr>
              <a:t>∀</a:t>
            </a:r>
            <a:r>
              <a:rPr lang="en-US" altLang="zh-CN" i="1" dirty="0" smtClean="0"/>
              <a:t>z</a:t>
            </a:r>
            <a:r>
              <a:rPr lang="en-US" altLang="zh-CN" dirty="0" smtClean="0"/>
              <a:t>) (Happy(</a:t>
            </a:r>
            <a:r>
              <a:rPr lang="en-US" altLang="zh-CN" i="1" dirty="0" smtClean="0"/>
              <a:t>z</a:t>
            </a:r>
            <a:r>
              <a:rPr lang="en-US" altLang="zh-CN" dirty="0" smtClean="0"/>
              <a:t>)→Exciting(</a:t>
            </a:r>
            <a:r>
              <a:rPr lang="en-US" altLang="zh-CN" i="1" dirty="0" smtClean="0"/>
              <a:t>z</a:t>
            </a:r>
            <a:r>
              <a:rPr lang="en-US" altLang="zh-CN" dirty="0" smtClean="0"/>
              <a:t>))</a:t>
            </a:r>
          </a:p>
          <a:p>
            <a:pPr lvl="1" eaLnBrk="1" hangingPunct="1">
              <a:lnSpc>
                <a:spcPct val="90000"/>
              </a:lnSpc>
            </a:pPr>
            <a:r>
              <a:rPr lang="zh-CN" altLang="en-US" dirty="0" smtClean="0"/>
              <a:t>目标</a:t>
            </a:r>
            <a:r>
              <a:rPr lang="zh-CN" altLang="en-US" dirty="0" smtClean="0">
                <a:latin typeface="Arial" panose="020B0604020202020204" pitchFamily="34" charset="0"/>
              </a:rPr>
              <a:t>“</a:t>
            </a:r>
            <a:r>
              <a:rPr lang="zh-CN" altLang="en-US" dirty="0" smtClean="0"/>
              <a:t>李明过着激动人心的生活</a:t>
            </a:r>
            <a:r>
              <a:rPr lang="zh-CN" altLang="en-US" dirty="0" smtClean="0">
                <a:latin typeface="Arial" panose="020B0604020202020204" pitchFamily="34" charset="0"/>
              </a:rPr>
              <a:t>”</a:t>
            </a:r>
            <a:r>
              <a:rPr lang="en-US" altLang="zh-CN" dirty="0" smtClean="0"/>
              <a:t> </a:t>
            </a:r>
            <a:r>
              <a:rPr lang="en-US" altLang="zh-CN" sz="2400" dirty="0"/>
              <a:t>Exciting(Liming)</a:t>
            </a:r>
          </a:p>
          <a:p>
            <a:pPr eaLnBrk="1" hangingPunct="1">
              <a:lnSpc>
                <a:spcPct val="90000"/>
              </a:lnSpc>
            </a:pPr>
            <a:endParaRPr lang="zh-CN" altLang="en-US" dirty="0" smtClean="0"/>
          </a:p>
        </p:txBody>
      </p:sp>
    </p:spTree>
    <p:extLst>
      <p:ext uri="{BB962C8B-B14F-4D97-AF65-F5344CB8AC3E}">
        <p14:creationId xmlns:p14="http://schemas.microsoft.com/office/powerpoint/2010/main" val="34228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8851">
                                            <p:txEl>
                                              <p:pRg st="1" end="1"/>
                                            </p:txEl>
                                          </p:spTgt>
                                        </p:tgtEl>
                                        <p:attrNameLst>
                                          <p:attrName>style.visibility</p:attrName>
                                        </p:attrNameLst>
                                      </p:cBhvr>
                                      <p:to>
                                        <p:strVal val="visible"/>
                                      </p:to>
                                    </p:set>
                                    <p:animEffect transition="in" filter="fade">
                                      <p:cBhvr>
                                        <p:cTn id="7" dur="1000"/>
                                        <p:tgtEl>
                                          <p:spTgt spid="78851">
                                            <p:txEl>
                                              <p:pRg st="1" end="1"/>
                                            </p:txEl>
                                          </p:spTgt>
                                        </p:tgtEl>
                                      </p:cBhvr>
                                    </p:animEffect>
                                    <p:anim calcmode="lin" valueType="num">
                                      <p:cBhvr>
                                        <p:cTn id="8" dur="1000" fill="hold"/>
                                        <p:tgtEl>
                                          <p:spTgt spid="7885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88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8851">
                                            <p:txEl>
                                              <p:pRg st="2" end="2"/>
                                            </p:txEl>
                                          </p:spTgt>
                                        </p:tgtEl>
                                        <p:attrNameLst>
                                          <p:attrName>style.visibility</p:attrName>
                                        </p:attrNameLst>
                                      </p:cBhvr>
                                      <p:to>
                                        <p:strVal val="visible"/>
                                      </p:to>
                                    </p:set>
                                    <p:animEffect transition="in" filter="fade">
                                      <p:cBhvr>
                                        <p:cTn id="14" dur="1000"/>
                                        <p:tgtEl>
                                          <p:spTgt spid="78851">
                                            <p:txEl>
                                              <p:pRg st="2" end="2"/>
                                            </p:txEl>
                                          </p:spTgt>
                                        </p:tgtEl>
                                      </p:cBhvr>
                                    </p:animEffect>
                                    <p:anim calcmode="lin" valueType="num">
                                      <p:cBhvr>
                                        <p:cTn id="15" dur="1000" fill="hold"/>
                                        <p:tgtEl>
                                          <p:spTgt spid="7885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88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8851">
                                            <p:txEl>
                                              <p:pRg st="3" end="3"/>
                                            </p:txEl>
                                          </p:spTgt>
                                        </p:tgtEl>
                                        <p:attrNameLst>
                                          <p:attrName>style.visibility</p:attrName>
                                        </p:attrNameLst>
                                      </p:cBhvr>
                                      <p:to>
                                        <p:strVal val="visible"/>
                                      </p:to>
                                    </p:set>
                                    <p:animEffect transition="in" filter="fade">
                                      <p:cBhvr>
                                        <p:cTn id="21" dur="1000"/>
                                        <p:tgtEl>
                                          <p:spTgt spid="78851">
                                            <p:txEl>
                                              <p:pRg st="3" end="3"/>
                                            </p:txEl>
                                          </p:spTgt>
                                        </p:tgtEl>
                                      </p:cBhvr>
                                    </p:animEffect>
                                    <p:anim calcmode="lin" valueType="num">
                                      <p:cBhvr>
                                        <p:cTn id="22" dur="1000" fill="hold"/>
                                        <p:tgtEl>
                                          <p:spTgt spid="7885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88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8851">
                                            <p:txEl>
                                              <p:pRg st="4" end="4"/>
                                            </p:txEl>
                                          </p:spTgt>
                                        </p:tgtEl>
                                        <p:attrNameLst>
                                          <p:attrName>style.visibility</p:attrName>
                                        </p:attrNameLst>
                                      </p:cBhvr>
                                      <p:to>
                                        <p:strVal val="visible"/>
                                      </p:to>
                                    </p:set>
                                    <p:animEffect transition="in" filter="fade">
                                      <p:cBhvr>
                                        <p:cTn id="28" dur="1000"/>
                                        <p:tgtEl>
                                          <p:spTgt spid="78851">
                                            <p:txEl>
                                              <p:pRg st="4" end="4"/>
                                            </p:txEl>
                                          </p:spTgt>
                                        </p:tgtEl>
                                      </p:cBhvr>
                                    </p:animEffect>
                                    <p:anim calcmode="lin" valueType="num">
                                      <p:cBhvr>
                                        <p:cTn id="29" dur="1000" fill="hold"/>
                                        <p:tgtEl>
                                          <p:spTgt spid="7885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88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8851">
                                            <p:txEl>
                                              <p:pRg st="5" end="5"/>
                                            </p:txEl>
                                          </p:spTgt>
                                        </p:tgtEl>
                                        <p:attrNameLst>
                                          <p:attrName>style.visibility</p:attrName>
                                        </p:attrNameLst>
                                      </p:cBhvr>
                                      <p:to>
                                        <p:strVal val="visible"/>
                                      </p:to>
                                    </p:set>
                                    <p:animEffect transition="in" filter="fade">
                                      <p:cBhvr>
                                        <p:cTn id="35" dur="1000"/>
                                        <p:tgtEl>
                                          <p:spTgt spid="78851">
                                            <p:txEl>
                                              <p:pRg st="5" end="5"/>
                                            </p:txEl>
                                          </p:spTgt>
                                        </p:tgtEl>
                                      </p:cBhvr>
                                    </p:animEffect>
                                    <p:anim calcmode="lin" valueType="num">
                                      <p:cBhvr>
                                        <p:cTn id="36" dur="1000" fill="hold"/>
                                        <p:tgtEl>
                                          <p:spTgt spid="7885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885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8851">
                                            <p:txEl>
                                              <p:pRg st="6" end="6"/>
                                            </p:txEl>
                                          </p:spTgt>
                                        </p:tgtEl>
                                        <p:attrNameLst>
                                          <p:attrName>style.visibility</p:attrName>
                                        </p:attrNameLst>
                                      </p:cBhvr>
                                      <p:to>
                                        <p:strVal val="visible"/>
                                      </p:to>
                                    </p:set>
                                    <p:animEffect transition="in" filter="fade">
                                      <p:cBhvr>
                                        <p:cTn id="42" dur="1000"/>
                                        <p:tgtEl>
                                          <p:spTgt spid="78851">
                                            <p:txEl>
                                              <p:pRg st="6" end="6"/>
                                            </p:txEl>
                                          </p:spTgt>
                                        </p:tgtEl>
                                      </p:cBhvr>
                                    </p:animEffect>
                                    <p:anim calcmode="lin" valueType="num">
                                      <p:cBhvr>
                                        <p:cTn id="43" dur="1000" fill="hold"/>
                                        <p:tgtEl>
                                          <p:spTgt spid="7885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885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8851">
                                            <p:txEl>
                                              <p:pRg st="7" end="7"/>
                                            </p:txEl>
                                          </p:spTgt>
                                        </p:tgtEl>
                                        <p:attrNameLst>
                                          <p:attrName>style.visibility</p:attrName>
                                        </p:attrNameLst>
                                      </p:cBhvr>
                                      <p:to>
                                        <p:strVal val="visible"/>
                                      </p:to>
                                    </p:set>
                                    <p:animEffect transition="in" filter="fade">
                                      <p:cBhvr>
                                        <p:cTn id="49" dur="1000"/>
                                        <p:tgtEl>
                                          <p:spTgt spid="78851">
                                            <p:txEl>
                                              <p:pRg st="7" end="7"/>
                                            </p:txEl>
                                          </p:spTgt>
                                        </p:tgtEl>
                                      </p:cBhvr>
                                    </p:animEffect>
                                    <p:anim calcmode="lin" valueType="num">
                                      <p:cBhvr>
                                        <p:cTn id="50" dur="1000" fill="hold"/>
                                        <p:tgtEl>
                                          <p:spTgt spid="78851">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7885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8851">
                                            <p:txEl>
                                              <p:pRg st="8" end="8"/>
                                            </p:txEl>
                                          </p:spTgt>
                                        </p:tgtEl>
                                        <p:attrNameLst>
                                          <p:attrName>style.visibility</p:attrName>
                                        </p:attrNameLst>
                                      </p:cBhvr>
                                      <p:to>
                                        <p:strVal val="visible"/>
                                      </p:to>
                                    </p:set>
                                    <p:animEffect transition="in" filter="fade">
                                      <p:cBhvr>
                                        <p:cTn id="56" dur="1000"/>
                                        <p:tgtEl>
                                          <p:spTgt spid="78851">
                                            <p:txEl>
                                              <p:pRg st="8" end="8"/>
                                            </p:txEl>
                                          </p:spTgt>
                                        </p:tgtEl>
                                      </p:cBhvr>
                                    </p:animEffect>
                                    <p:anim calcmode="lin" valueType="num">
                                      <p:cBhvr>
                                        <p:cTn id="57" dur="1000" fill="hold"/>
                                        <p:tgtEl>
                                          <p:spTgt spid="78851">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7885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8851">
                                            <p:txEl>
                                              <p:pRg st="9" end="9"/>
                                            </p:txEl>
                                          </p:spTgt>
                                        </p:tgtEl>
                                        <p:attrNameLst>
                                          <p:attrName>style.visibility</p:attrName>
                                        </p:attrNameLst>
                                      </p:cBhvr>
                                      <p:to>
                                        <p:strVal val="visible"/>
                                      </p:to>
                                    </p:set>
                                    <p:animEffect transition="in" filter="fade">
                                      <p:cBhvr>
                                        <p:cTn id="63" dur="1000"/>
                                        <p:tgtEl>
                                          <p:spTgt spid="78851">
                                            <p:txEl>
                                              <p:pRg st="9" end="9"/>
                                            </p:txEl>
                                          </p:spTgt>
                                        </p:tgtEl>
                                      </p:cBhvr>
                                    </p:animEffect>
                                    <p:anim calcmode="lin" valueType="num">
                                      <p:cBhvr>
                                        <p:cTn id="64" dur="1000" fill="hold"/>
                                        <p:tgtEl>
                                          <p:spTgt spid="78851">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885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idx="4294967295"/>
          </p:nvPr>
        </p:nvSpPr>
        <p:spPr>
          <a:xfrm>
            <a:off x="404664" y="627534"/>
            <a:ext cx="6046787" cy="3889375"/>
          </a:xfrm>
        </p:spPr>
        <p:txBody>
          <a:bodyPr/>
          <a:lstStyle/>
          <a:p>
            <a:pPr eaLnBrk="1" hangingPunct="1"/>
            <a:r>
              <a:rPr lang="zh-CN" altLang="en-US" dirty="0" smtClean="0"/>
              <a:t>将上述谓词公式转化为子句集如下：</a:t>
            </a:r>
          </a:p>
          <a:p>
            <a:pPr eaLnBrk="1" hangingPunct="1">
              <a:buFont typeface="Wingdings" panose="05000000000000000000" pitchFamily="2" charset="2"/>
              <a:buNone/>
            </a:pPr>
            <a:r>
              <a:rPr lang="zh-CN" altLang="en-US" dirty="0" smtClean="0"/>
              <a:t>    </a:t>
            </a:r>
            <a:r>
              <a:rPr lang="en-US" altLang="zh-CN" dirty="0" smtClean="0"/>
              <a:t>(1) Poor(</a:t>
            </a:r>
            <a:r>
              <a:rPr lang="en-US" altLang="zh-CN" i="1" dirty="0" smtClean="0"/>
              <a:t>x</a:t>
            </a:r>
            <a:r>
              <a:rPr lang="en-US" altLang="zh-CN" dirty="0" smtClean="0"/>
              <a:t>)∨~Smart(</a:t>
            </a:r>
            <a:r>
              <a:rPr lang="en-US" altLang="zh-CN" i="1" dirty="0" smtClean="0"/>
              <a:t>x</a:t>
            </a:r>
            <a:r>
              <a:rPr lang="en-US" altLang="zh-CN" dirty="0" smtClean="0"/>
              <a:t>)</a:t>
            </a:r>
            <a:r>
              <a:rPr lang="en-US" altLang="zh-CN" dirty="0" smtClean="0">
                <a:ea typeface="Batang" panose="02030600000101010101" pitchFamily="18" charset="-127"/>
              </a:rPr>
              <a:t>∨</a:t>
            </a:r>
            <a:r>
              <a:rPr lang="en-US" altLang="zh-CN" dirty="0" smtClean="0"/>
              <a:t>Happy(</a:t>
            </a:r>
            <a:r>
              <a:rPr lang="en-US" altLang="zh-CN" i="1" dirty="0" smtClean="0"/>
              <a:t>x</a:t>
            </a:r>
            <a:r>
              <a:rPr lang="en-US" altLang="zh-CN" dirty="0" smtClean="0"/>
              <a:t>)</a:t>
            </a:r>
          </a:p>
          <a:p>
            <a:pPr eaLnBrk="1" hangingPunct="1">
              <a:buFont typeface="Wingdings" panose="05000000000000000000" pitchFamily="2" charset="2"/>
              <a:buNone/>
            </a:pPr>
            <a:r>
              <a:rPr lang="en-US" altLang="zh-CN" dirty="0" smtClean="0"/>
              <a:t>    (2) ~Read(</a:t>
            </a:r>
            <a:r>
              <a:rPr lang="en-US" altLang="zh-CN" i="1" dirty="0" smtClean="0"/>
              <a:t>y</a:t>
            </a:r>
            <a:r>
              <a:rPr lang="en-US" altLang="zh-CN" dirty="0" smtClean="0"/>
              <a:t>)∨Smart(</a:t>
            </a:r>
            <a:r>
              <a:rPr lang="en-US" altLang="zh-CN" i="1" dirty="0" smtClean="0"/>
              <a:t>y</a:t>
            </a:r>
            <a:r>
              <a:rPr lang="en-US" altLang="zh-CN" dirty="0" smtClean="0"/>
              <a:t>)</a:t>
            </a:r>
          </a:p>
          <a:p>
            <a:pPr eaLnBrk="1" hangingPunct="1">
              <a:buFont typeface="Wingdings" panose="05000000000000000000" pitchFamily="2" charset="2"/>
              <a:buNone/>
            </a:pPr>
            <a:r>
              <a:rPr lang="en-US" altLang="zh-CN" dirty="0" smtClean="0"/>
              <a:t>    (3) Read(Liming)</a:t>
            </a:r>
          </a:p>
          <a:p>
            <a:pPr eaLnBrk="1" hangingPunct="1">
              <a:buFont typeface="Wingdings" panose="05000000000000000000" pitchFamily="2" charset="2"/>
              <a:buNone/>
            </a:pPr>
            <a:r>
              <a:rPr lang="en-US" altLang="zh-CN" dirty="0" smtClean="0"/>
              <a:t>    (4) ~Poor(Liming)</a:t>
            </a:r>
          </a:p>
          <a:p>
            <a:pPr eaLnBrk="1" hangingPunct="1">
              <a:buFont typeface="Wingdings" panose="05000000000000000000" pitchFamily="2" charset="2"/>
              <a:buNone/>
            </a:pPr>
            <a:r>
              <a:rPr lang="en-US" altLang="zh-CN" dirty="0" smtClean="0"/>
              <a:t>    (5) ~Happy(</a:t>
            </a:r>
            <a:r>
              <a:rPr lang="en-US" altLang="zh-CN" i="1" dirty="0" smtClean="0"/>
              <a:t>z</a:t>
            </a:r>
            <a:r>
              <a:rPr lang="en-US" altLang="zh-CN" dirty="0" smtClean="0"/>
              <a:t>)∨Exciting(</a:t>
            </a:r>
            <a:r>
              <a:rPr lang="en-US" altLang="zh-CN" i="1" dirty="0" smtClean="0"/>
              <a:t>z</a:t>
            </a:r>
            <a:r>
              <a:rPr lang="en-US" altLang="zh-CN" dirty="0" smtClean="0"/>
              <a:t>)</a:t>
            </a:r>
          </a:p>
          <a:p>
            <a:pPr eaLnBrk="1" hangingPunct="1">
              <a:buFont typeface="Wingdings" panose="05000000000000000000" pitchFamily="2" charset="2"/>
              <a:buNone/>
            </a:pPr>
            <a:r>
              <a:rPr lang="en-US" altLang="zh-CN" dirty="0" smtClean="0"/>
              <a:t>    (6) ~Exciting(Liming) (</a:t>
            </a:r>
            <a:r>
              <a:rPr lang="zh-CN" altLang="en-US" dirty="0" smtClean="0"/>
              <a:t>结论的否定</a:t>
            </a:r>
            <a:r>
              <a:rPr lang="en-US" altLang="zh-CN" dirty="0" smtClean="0"/>
              <a:t>)</a:t>
            </a:r>
          </a:p>
        </p:txBody>
      </p:sp>
    </p:spTree>
    <p:extLst>
      <p:ext uri="{BB962C8B-B14F-4D97-AF65-F5344CB8AC3E}">
        <p14:creationId xmlns:p14="http://schemas.microsoft.com/office/powerpoint/2010/main" val="1880055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9875">
                                            <p:txEl>
                                              <p:pRg st="1" end="1"/>
                                            </p:txEl>
                                          </p:spTgt>
                                        </p:tgtEl>
                                        <p:attrNameLst>
                                          <p:attrName>style.visibility</p:attrName>
                                        </p:attrNameLst>
                                      </p:cBhvr>
                                      <p:to>
                                        <p:strVal val="visible"/>
                                      </p:to>
                                    </p:set>
                                    <p:animEffect transition="in" filter="fade">
                                      <p:cBhvr>
                                        <p:cTn id="7" dur="1000"/>
                                        <p:tgtEl>
                                          <p:spTgt spid="79875">
                                            <p:txEl>
                                              <p:pRg st="1" end="1"/>
                                            </p:txEl>
                                          </p:spTgt>
                                        </p:tgtEl>
                                      </p:cBhvr>
                                    </p:animEffect>
                                    <p:anim calcmode="lin" valueType="num">
                                      <p:cBhvr>
                                        <p:cTn id="8" dur="1000" fill="hold"/>
                                        <p:tgtEl>
                                          <p:spTgt spid="798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98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9875">
                                            <p:txEl>
                                              <p:pRg st="2" end="2"/>
                                            </p:txEl>
                                          </p:spTgt>
                                        </p:tgtEl>
                                        <p:attrNameLst>
                                          <p:attrName>style.visibility</p:attrName>
                                        </p:attrNameLst>
                                      </p:cBhvr>
                                      <p:to>
                                        <p:strVal val="visible"/>
                                      </p:to>
                                    </p:set>
                                    <p:animEffect transition="in" filter="fade">
                                      <p:cBhvr>
                                        <p:cTn id="14" dur="1000"/>
                                        <p:tgtEl>
                                          <p:spTgt spid="79875">
                                            <p:txEl>
                                              <p:pRg st="2" end="2"/>
                                            </p:txEl>
                                          </p:spTgt>
                                        </p:tgtEl>
                                      </p:cBhvr>
                                    </p:animEffect>
                                    <p:anim calcmode="lin" valueType="num">
                                      <p:cBhvr>
                                        <p:cTn id="15" dur="1000" fill="hold"/>
                                        <p:tgtEl>
                                          <p:spTgt spid="798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98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9875">
                                            <p:txEl>
                                              <p:pRg st="3" end="3"/>
                                            </p:txEl>
                                          </p:spTgt>
                                        </p:tgtEl>
                                        <p:attrNameLst>
                                          <p:attrName>style.visibility</p:attrName>
                                        </p:attrNameLst>
                                      </p:cBhvr>
                                      <p:to>
                                        <p:strVal val="visible"/>
                                      </p:to>
                                    </p:set>
                                    <p:animEffect transition="in" filter="fade">
                                      <p:cBhvr>
                                        <p:cTn id="21" dur="1000"/>
                                        <p:tgtEl>
                                          <p:spTgt spid="79875">
                                            <p:txEl>
                                              <p:pRg st="3" end="3"/>
                                            </p:txEl>
                                          </p:spTgt>
                                        </p:tgtEl>
                                      </p:cBhvr>
                                    </p:animEffect>
                                    <p:anim calcmode="lin" valueType="num">
                                      <p:cBhvr>
                                        <p:cTn id="22" dur="1000" fill="hold"/>
                                        <p:tgtEl>
                                          <p:spTgt spid="798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98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9875">
                                            <p:txEl>
                                              <p:pRg st="4" end="4"/>
                                            </p:txEl>
                                          </p:spTgt>
                                        </p:tgtEl>
                                        <p:attrNameLst>
                                          <p:attrName>style.visibility</p:attrName>
                                        </p:attrNameLst>
                                      </p:cBhvr>
                                      <p:to>
                                        <p:strVal val="visible"/>
                                      </p:to>
                                    </p:set>
                                    <p:animEffect transition="in" filter="fade">
                                      <p:cBhvr>
                                        <p:cTn id="28" dur="1000"/>
                                        <p:tgtEl>
                                          <p:spTgt spid="79875">
                                            <p:txEl>
                                              <p:pRg st="4" end="4"/>
                                            </p:txEl>
                                          </p:spTgt>
                                        </p:tgtEl>
                                      </p:cBhvr>
                                    </p:animEffect>
                                    <p:anim calcmode="lin" valueType="num">
                                      <p:cBhvr>
                                        <p:cTn id="29" dur="1000" fill="hold"/>
                                        <p:tgtEl>
                                          <p:spTgt spid="798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98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9875">
                                            <p:txEl>
                                              <p:pRg st="5" end="5"/>
                                            </p:txEl>
                                          </p:spTgt>
                                        </p:tgtEl>
                                        <p:attrNameLst>
                                          <p:attrName>style.visibility</p:attrName>
                                        </p:attrNameLst>
                                      </p:cBhvr>
                                      <p:to>
                                        <p:strVal val="visible"/>
                                      </p:to>
                                    </p:set>
                                    <p:animEffect transition="in" filter="fade">
                                      <p:cBhvr>
                                        <p:cTn id="35" dur="1000"/>
                                        <p:tgtEl>
                                          <p:spTgt spid="79875">
                                            <p:txEl>
                                              <p:pRg st="5" end="5"/>
                                            </p:txEl>
                                          </p:spTgt>
                                        </p:tgtEl>
                                      </p:cBhvr>
                                    </p:animEffect>
                                    <p:anim calcmode="lin" valueType="num">
                                      <p:cBhvr>
                                        <p:cTn id="36" dur="1000" fill="hold"/>
                                        <p:tgtEl>
                                          <p:spTgt spid="7987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98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9875">
                                            <p:txEl>
                                              <p:pRg st="6" end="6"/>
                                            </p:txEl>
                                          </p:spTgt>
                                        </p:tgtEl>
                                        <p:attrNameLst>
                                          <p:attrName>style.visibility</p:attrName>
                                        </p:attrNameLst>
                                      </p:cBhvr>
                                      <p:to>
                                        <p:strVal val="visible"/>
                                      </p:to>
                                    </p:set>
                                    <p:animEffect transition="in" filter="fade">
                                      <p:cBhvr>
                                        <p:cTn id="42" dur="1000"/>
                                        <p:tgtEl>
                                          <p:spTgt spid="79875">
                                            <p:txEl>
                                              <p:pRg st="6" end="6"/>
                                            </p:txEl>
                                          </p:spTgt>
                                        </p:tgtEl>
                                      </p:cBhvr>
                                    </p:animEffect>
                                    <p:anim calcmode="lin" valueType="num">
                                      <p:cBhvr>
                                        <p:cTn id="43" dur="1000" fill="hold"/>
                                        <p:tgtEl>
                                          <p:spTgt spid="7987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987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Text Box 3"/>
          <p:cNvSpPr txBox="1">
            <a:spLocks noChangeArrowheads="1"/>
          </p:cNvSpPr>
          <p:nvPr/>
        </p:nvSpPr>
        <p:spPr bwMode="auto">
          <a:xfrm>
            <a:off x="386234" y="627534"/>
            <a:ext cx="2106216"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a:latin typeface="Arial" panose="020B0604020202020204" pitchFamily="34" charset="0"/>
                <a:ea typeface="宋体" panose="02010600030101010101" pitchFamily="2" charset="-122"/>
              </a:rPr>
              <a:t>~Exciting(Liming)</a:t>
            </a:r>
          </a:p>
        </p:txBody>
      </p:sp>
      <p:sp>
        <p:nvSpPr>
          <p:cNvPr id="181252" name="Text Box 4"/>
          <p:cNvSpPr txBox="1">
            <a:spLocks noChangeArrowheads="1"/>
          </p:cNvSpPr>
          <p:nvPr/>
        </p:nvSpPr>
        <p:spPr bwMode="auto">
          <a:xfrm>
            <a:off x="3789040" y="627534"/>
            <a:ext cx="2483644"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ClrTx/>
              <a:buSzTx/>
              <a:buFontTx/>
              <a:buNone/>
            </a:pPr>
            <a:r>
              <a:rPr lang="en-US" altLang="zh-CN" sz="1500" b="1">
                <a:latin typeface="Arial" panose="020B0604020202020204" pitchFamily="34" charset="0"/>
                <a:ea typeface="宋体" panose="02010600030101010101" pitchFamily="2" charset="-122"/>
              </a:rPr>
              <a:t>~Happy(</a:t>
            </a:r>
            <a:r>
              <a:rPr lang="en-US" altLang="zh-CN" sz="1500" b="1" i="1">
                <a:latin typeface="Arial" panose="020B0604020202020204" pitchFamily="34" charset="0"/>
                <a:ea typeface="宋体" panose="02010600030101010101" pitchFamily="2" charset="-122"/>
              </a:rPr>
              <a:t>z</a:t>
            </a:r>
            <a:r>
              <a:rPr lang="en-US" altLang="zh-CN" sz="1500" b="1">
                <a:latin typeface="Arial" panose="020B0604020202020204" pitchFamily="34" charset="0"/>
                <a:ea typeface="宋体" panose="02010600030101010101" pitchFamily="2" charset="-122"/>
              </a:rPr>
              <a:t>)∨Exciting(</a:t>
            </a:r>
            <a:r>
              <a:rPr lang="en-US" altLang="zh-CN" sz="1500" b="1" i="1">
                <a:latin typeface="Arial" panose="020B0604020202020204" pitchFamily="34" charset="0"/>
                <a:ea typeface="宋体" panose="02010600030101010101" pitchFamily="2" charset="-122"/>
              </a:rPr>
              <a:t>z</a:t>
            </a:r>
            <a:r>
              <a:rPr lang="en-US" altLang="zh-CN" sz="1500" b="1">
                <a:latin typeface="Arial" panose="020B0604020202020204" pitchFamily="34" charset="0"/>
                <a:ea typeface="宋体" panose="02010600030101010101" pitchFamily="2" charset="-122"/>
              </a:rPr>
              <a:t>)</a:t>
            </a:r>
          </a:p>
        </p:txBody>
      </p:sp>
      <p:sp>
        <p:nvSpPr>
          <p:cNvPr id="181253" name="Text Box 5"/>
          <p:cNvSpPr txBox="1">
            <a:spLocks noChangeArrowheads="1"/>
          </p:cNvSpPr>
          <p:nvPr/>
        </p:nvSpPr>
        <p:spPr bwMode="auto">
          <a:xfrm>
            <a:off x="1088703" y="1491928"/>
            <a:ext cx="1889522"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a:latin typeface="Arial" panose="020B0604020202020204" pitchFamily="34" charset="0"/>
                <a:ea typeface="宋体" panose="02010600030101010101" pitchFamily="2" charset="-122"/>
              </a:rPr>
              <a:t>~Happy(Liming)</a:t>
            </a:r>
          </a:p>
        </p:txBody>
      </p:sp>
      <p:sp>
        <p:nvSpPr>
          <p:cNvPr id="181254" name="Text Box 6"/>
          <p:cNvSpPr txBox="1">
            <a:spLocks noChangeArrowheads="1"/>
          </p:cNvSpPr>
          <p:nvPr/>
        </p:nvSpPr>
        <p:spPr bwMode="auto">
          <a:xfrm>
            <a:off x="3194918" y="1491928"/>
            <a:ext cx="3348038"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dirty="0" smtClean="0">
                <a:latin typeface="Arial" panose="020B0604020202020204" pitchFamily="34" charset="0"/>
                <a:ea typeface="宋体" panose="02010600030101010101" pitchFamily="2" charset="-122"/>
              </a:rPr>
              <a:t>Poor(</a:t>
            </a:r>
            <a:r>
              <a:rPr lang="en-US" altLang="zh-CN" sz="1500" b="1" i="1" dirty="0" smtClean="0">
                <a:latin typeface="Arial" panose="020B0604020202020204" pitchFamily="34" charset="0"/>
                <a:ea typeface="宋体" panose="02010600030101010101" pitchFamily="2" charset="-122"/>
              </a:rPr>
              <a:t>x</a:t>
            </a:r>
            <a:r>
              <a:rPr lang="en-US" altLang="zh-CN" sz="1500" b="1" dirty="0" smtClean="0">
                <a:latin typeface="Arial" panose="020B0604020202020204" pitchFamily="34" charset="0"/>
                <a:ea typeface="宋体" panose="02010600030101010101" pitchFamily="2" charset="-122"/>
              </a:rPr>
              <a:t>)</a:t>
            </a:r>
            <a:r>
              <a:rPr lang="en-US" altLang="zh-CN" sz="1500" b="1" dirty="0">
                <a:latin typeface="Arial" panose="020B0604020202020204" pitchFamily="34" charset="0"/>
                <a:ea typeface="宋体" panose="02010600030101010101" pitchFamily="2" charset="-122"/>
              </a:rPr>
              <a:t>∨~Smart(</a:t>
            </a:r>
            <a:r>
              <a:rPr lang="en-US" altLang="zh-CN" sz="1500" b="1" i="1" dirty="0">
                <a:latin typeface="Arial" panose="020B0604020202020204" pitchFamily="34" charset="0"/>
                <a:ea typeface="宋体" panose="02010600030101010101" pitchFamily="2" charset="-122"/>
              </a:rPr>
              <a:t>x</a:t>
            </a:r>
            <a:r>
              <a:rPr lang="en-US" altLang="zh-CN" sz="1500" b="1" dirty="0">
                <a:latin typeface="Arial" panose="020B0604020202020204" pitchFamily="34" charset="0"/>
                <a:ea typeface="宋体" panose="02010600030101010101" pitchFamily="2" charset="-122"/>
              </a:rPr>
              <a:t>)∨Happy(</a:t>
            </a:r>
            <a:r>
              <a:rPr lang="en-US" altLang="zh-CN" sz="1500" b="1" i="1" dirty="0">
                <a:latin typeface="Arial" panose="020B0604020202020204" pitchFamily="34" charset="0"/>
                <a:ea typeface="宋体" panose="02010600030101010101" pitchFamily="2" charset="-122"/>
              </a:rPr>
              <a:t>x</a:t>
            </a:r>
            <a:r>
              <a:rPr lang="en-US" altLang="zh-CN" sz="1500" b="1" dirty="0">
                <a:latin typeface="Arial" panose="020B0604020202020204" pitchFamily="34" charset="0"/>
                <a:ea typeface="宋体" panose="02010600030101010101" pitchFamily="2" charset="-122"/>
              </a:rPr>
              <a:t>)</a:t>
            </a:r>
          </a:p>
        </p:txBody>
      </p:sp>
      <p:sp>
        <p:nvSpPr>
          <p:cNvPr id="181255" name="Text Box 7"/>
          <p:cNvSpPr txBox="1">
            <a:spLocks noChangeArrowheads="1"/>
          </p:cNvSpPr>
          <p:nvPr/>
        </p:nvSpPr>
        <p:spPr bwMode="auto">
          <a:xfrm>
            <a:off x="548159" y="2356322"/>
            <a:ext cx="3077766"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ClrTx/>
              <a:buSzTx/>
              <a:buFontTx/>
              <a:buNone/>
            </a:pPr>
            <a:r>
              <a:rPr lang="en-US" altLang="zh-CN" sz="1500" b="1">
                <a:latin typeface="Arial" panose="020B0604020202020204" pitchFamily="34" charset="0"/>
                <a:ea typeface="宋体" panose="02010600030101010101" pitchFamily="2" charset="-122"/>
              </a:rPr>
              <a:t>Poor(Liming)∨~Smart(Liming)</a:t>
            </a:r>
          </a:p>
        </p:txBody>
      </p:sp>
      <p:sp>
        <p:nvSpPr>
          <p:cNvPr id="181256" name="Text Box 8"/>
          <p:cNvSpPr txBox="1">
            <a:spLocks noChangeArrowheads="1"/>
          </p:cNvSpPr>
          <p:nvPr/>
        </p:nvSpPr>
        <p:spPr bwMode="auto">
          <a:xfrm>
            <a:off x="4112890" y="2356322"/>
            <a:ext cx="2213372"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a:latin typeface="Arial" panose="020B0604020202020204" pitchFamily="34" charset="0"/>
                <a:ea typeface="宋体" panose="02010600030101010101" pitchFamily="2" charset="-122"/>
              </a:rPr>
              <a:t>~Read(</a:t>
            </a:r>
            <a:r>
              <a:rPr lang="en-US" altLang="zh-CN" sz="1500" b="1" i="1">
                <a:latin typeface="Arial" panose="020B0604020202020204" pitchFamily="34" charset="0"/>
                <a:ea typeface="宋体" panose="02010600030101010101" pitchFamily="2" charset="-122"/>
              </a:rPr>
              <a:t>y</a:t>
            </a:r>
            <a:r>
              <a:rPr lang="en-US" altLang="zh-CN" sz="1500" b="1">
                <a:latin typeface="Arial" panose="020B0604020202020204" pitchFamily="34" charset="0"/>
                <a:ea typeface="宋体" panose="02010600030101010101" pitchFamily="2" charset="-122"/>
              </a:rPr>
              <a:t>)∨Smart(</a:t>
            </a:r>
            <a:r>
              <a:rPr lang="en-US" altLang="zh-CN" sz="1500" b="1" i="1">
                <a:latin typeface="Arial" panose="020B0604020202020204" pitchFamily="34" charset="0"/>
                <a:ea typeface="宋体" panose="02010600030101010101" pitchFamily="2" charset="-122"/>
              </a:rPr>
              <a:t>y</a:t>
            </a:r>
            <a:r>
              <a:rPr lang="en-US" altLang="zh-CN" sz="1500" b="1">
                <a:latin typeface="Arial" panose="020B0604020202020204" pitchFamily="34" charset="0"/>
                <a:ea typeface="宋体" panose="02010600030101010101" pitchFamily="2" charset="-122"/>
              </a:rPr>
              <a:t> )</a:t>
            </a:r>
          </a:p>
        </p:txBody>
      </p:sp>
      <p:sp>
        <p:nvSpPr>
          <p:cNvPr id="181257" name="Text Box 9"/>
          <p:cNvSpPr txBox="1">
            <a:spLocks noChangeArrowheads="1"/>
          </p:cNvSpPr>
          <p:nvPr/>
        </p:nvSpPr>
        <p:spPr bwMode="auto">
          <a:xfrm>
            <a:off x="332656" y="3112368"/>
            <a:ext cx="2915840"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a:latin typeface="Arial" panose="020B0604020202020204" pitchFamily="34" charset="0"/>
                <a:ea typeface="宋体" panose="02010600030101010101" pitchFamily="2" charset="-122"/>
              </a:rPr>
              <a:t>Poor(Liming)∨~Read(Liming)</a:t>
            </a:r>
          </a:p>
        </p:txBody>
      </p:sp>
      <p:sp>
        <p:nvSpPr>
          <p:cNvPr id="181258" name="Text Box 10"/>
          <p:cNvSpPr txBox="1">
            <a:spLocks noChangeArrowheads="1"/>
          </p:cNvSpPr>
          <p:nvPr/>
        </p:nvSpPr>
        <p:spPr bwMode="auto">
          <a:xfrm>
            <a:off x="3896196" y="3112368"/>
            <a:ext cx="1835944"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ClrTx/>
              <a:buSzTx/>
              <a:buFontTx/>
              <a:buNone/>
            </a:pPr>
            <a:r>
              <a:rPr lang="en-US" altLang="zh-CN" sz="1500" b="1">
                <a:latin typeface="Arial" panose="020B0604020202020204" pitchFamily="34" charset="0"/>
                <a:ea typeface="宋体" panose="02010600030101010101" pitchFamily="2" charset="-122"/>
              </a:rPr>
              <a:t>~Poor(Liming)</a:t>
            </a:r>
          </a:p>
        </p:txBody>
      </p:sp>
      <p:sp>
        <p:nvSpPr>
          <p:cNvPr id="181259" name="Text Box 11"/>
          <p:cNvSpPr txBox="1">
            <a:spLocks noChangeArrowheads="1"/>
          </p:cNvSpPr>
          <p:nvPr/>
        </p:nvSpPr>
        <p:spPr bwMode="auto">
          <a:xfrm>
            <a:off x="1789981" y="3706490"/>
            <a:ext cx="1728788"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a:latin typeface="Arial" panose="020B0604020202020204" pitchFamily="34" charset="0"/>
                <a:ea typeface="宋体" panose="02010600030101010101" pitchFamily="2" charset="-122"/>
              </a:rPr>
              <a:t>~Read(Liming)</a:t>
            </a:r>
          </a:p>
        </p:txBody>
      </p:sp>
      <p:sp>
        <p:nvSpPr>
          <p:cNvPr id="181260" name="Text Box 12"/>
          <p:cNvSpPr txBox="1">
            <a:spLocks noChangeArrowheads="1"/>
          </p:cNvSpPr>
          <p:nvPr/>
        </p:nvSpPr>
        <p:spPr bwMode="auto">
          <a:xfrm>
            <a:off x="3896196" y="3706490"/>
            <a:ext cx="1512094"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a:latin typeface="Arial" panose="020B0604020202020204" pitchFamily="34" charset="0"/>
                <a:ea typeface="宋体" panose="02010600030101010101" pitchFamily="2" charset="-122"/>
              </a:rPr>
              <a:t>Read(Liming)</a:t>
            </a:r>
          </a:p>
        </p:txBody>
      </p:sp>
      <p:sp>
        <p:nvSpPr>
          <p:cNvPr id="181261" name="Text Box 13"/>
          <p:cNvSpPr txBox="1">
            <a:spLocks noChangeArrowheads="1"/>
          </p:cNvSpPr>
          <p:nvPr/>
        </p:nvSpPr>
        <p:spPr bwMode="auto">
          <a:xfrm>
            <a:off x="3248496" y="4300612"/>
            <a:ext cx="919163"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sz="1500">
                <a:latin typeface="Arial" panose="020B0604020202020204" pitchFamily="34" charset="0"/>
                <a:ea typeface="宋体" panose="02010600030101010101" pitchFamily="2" charset="-122"/>
              </a:rPr>
              <a:t>     </a:t>
            </a:r>
            <a:r>
              <a:rPr lang="en-US" altLang="zh-CN" sz="1500">
                <a:latin typeface="Arial" panose="020B0604020202020204" pitchFamily="34" charset="0"/>
                <a:ea typeface="宋体" panose="02010600030101010101" pitchFamily="2" charset="-122"/>
              </a:rPr>
              <a:t>NIL</a:t>
            </a:r>
          </a:p>
        </p:txBody>
      </p:sp>
      <p:sp>
        <p:nvSpPr>
          <p:cNvPr id="181262" name="Line 14"/>
          <p:cNvSpPr>
            <a:spLocks noChangeShapeType="1"/>
          </p:cNvSpPr>
          <p:nvPr/>
        </p:nvSpPr>
        <p:spPr bwMode="auto">
          <a:xfrm>
            <a:off x="1357784" y="941859"/>
            <a:ext cx="648891" cy="5405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3" name="Line 15"/>
          <p:cNvSpPr>
            <a:spLocks noChangeShapeType="1"/>
          </p:cNvSpPr>
          <p:nvPr/>
        </p:nvSpPr>
        <p:spPr bwMode="auto">
          <a:xfrm flipH="1">
            <a:off x="2006675" y="941859"/>
            <a:ext cx="2970609" cy="5405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4" name="Line 16"/>
          <p:cNvSpPr>
            <a:spLocks noChangeShapeType="1"/>
          </p:cNvSpPr>
          <p:nvPr/>
        </p:nvSpPr>
        <p:spPr bwMode="auto">
          <a:xfrm>
            <a:off x="1898328" y="1790774"/>
            <a:ext cx="108347" cy="5405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5" name="Line 17"/>
          <p:cNvSpPr>
            <a:spLocks noChangeShapeType="1"/>
          </p:cNvSpPr>
          <p:nvPr/>
        </p:nvSpPr>
        <p:spPr bwMode="auto">
          <a:xfrm flipH="1">
            <a:off x="2006675" y="1806253"/>
            <a:ext cx="3078956" cy="5405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6" name="Line 18"/>
          <p:cNvSpPr>
            <a:spLocks noChangeShapeType="1"/>
          </p:cNvSpPr>
          <p:nvPr/>
        </p:nvSpPr>
        <p:spPr bwMode="auto">
          <a:xfrm>
            <a:off x="1789981" y="2670646"/>
            <a:ext cx="108347" cy="4321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7" name="Line 19"/>
          <p:cNvSpPr>
            <a:spLocks noChangeShapeType="1"/>
          </p:cNvSpPr>
          <p:nvPr/>
        </p:nvSpPr>
        <p:spPr bwMode="auto">
          <a:xfrm flipH="1">
            <a:off x="1898328" y="2661121"/>
            <a:ext cx="3240881" cy="4321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8" name="Line 20"/>
          <p:cNvSpPr>
            <a:spLocks noChangeShapeType="1"/>
          </p:cNvSpPr>
          <p:nvPr/>
        </p:nvSpPr>
        <p:spPr bwMode="auto">
          <a:xfrm>
            <a:off x="1682825" y="3426693"/>
            <a:ext cx="971550" cy="270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9" name="Line 21"/>
          <p:cNvSpPr>
            <a:spLocks noChangeShapeType="1"/>
          </p:cNvSpPr>
          <p:nvPr/>
        </p:nvSpPr>
        <p:spPr bwMode="auto">
          <a:xfrm flipH="1">
            <a:off x="2654375" y="3426693"/>
            <a:ext cx="1944290" cy="270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70" name="Line 22"/>
          <p:cNvSpPr>
            <a:spLocks noChangeShapeType="1"/>
          </p:cNvSpPr>
          <p:nvPr/>
        </p:nvSpPr>
        <p:spPr bwMode="auto">
          <a:xfrm>
            <a:off x="2591272" y="4020815"/>
            <a:ext cx="1079897" cy="270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71" name="Line 23"/>
          <p:cNvSpPr>
            <a:spLocks noChangeShapeType="1"/>
          </p:cNvSpPr>
          <p:nvPr/>
        </p:nvSpPr>
        <p:spPr bwMode="auto">
          <a:xfrm flipH="1">
            <a:off x="3680693" y="4020815"/>
            <a:ext cx="971550" cy="270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72" name="Text Box 24"/>
          <p:cNvSpPr txBox="1">
            <a:spLocks noChangeArrowheads="1"/>
          </p:cNvSpPr>
          <p:nvPr/>
        </p:nvSpPr>
        <p:spPr bwMode="auto">
          <a:xfrm>
            <a:off x="386234" y="1059731"/>
            <a:ext cx="124063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dirty="0">
                <a:latin typeface="Arial" panose="020B0604020202020204" pitchFamily="34" charset="0"/>
                <a:ea typeface="宋体" panose="02010600030101010101" pitchFamily="2" charset="-122"/>
              </a:rPr>
              <a:t>{Liming/</a:t>
            </a:r>
            <a:r>
              <a:rPr lang="en-US" altLang="zh-CN" sz="1500" b="1" i="1" dirty="0">
                <a:latin typeface="Arial" panose="020B0604020202020204" pitchFamily="34" charset="0"/>
                <a:ea typeface="宋体" panose="02010600030101010101" pitchFamily="2" charset="-122"/>
              </a:rPr>
              <a:t>z</a:t>
            </a:r>
            <a:r>
              <a:rPr lang="en-US" altLang="zh-CN" sz="1500" b="1" dirty="0">
                <a:latin typeface="Arial" panose="020B0604020202020204" pitchFamily="34" charset="0"/>
                <a:ea typeface="宋体" panose="02010600030101010101" pitchFamily="2" charset="-122"/>
              </a:rPr>
              <a:t>}</a:t>
            </a:r>
          </a:p>
        </p:txBody>
      </p:sp>
      <p:sp>
        <p:nvSpPr>
          <p:cNvPr id="181273" name="Text Box 25"/>
          <p:cNvSpPr txBox="1">
            <a:spLocks noChangeArrowheads="1"/>
          </p:cNvSpPr>
          <p:nvPr/>
        </p:nvSpPr>
        <p:spPr bwMode="auto">
          <a:xfrm>
            <a:off x="667222" y="1869356"/>
            <a:ext cx="123110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dirty="0">
                <a:latin typeface="Arial" panose="020B0604020202020204" pitchFamily="34" charset="0"/>
                <a:ea typeface="宋体" panose="02010600030101010101" pitchFamily="2" charset="-122"/>
              </a:rPr>
              <a:t>{Liming/</a:t>
            </a:r>
            <a:r>
              <a:rPr lang="en-US" altLang="zh-CN" sz="1500" b="1" i="1" dirty="0">
                <a:latin typeface="Arial" panose="020B0604020202020204" pitchFamily="34" charset="0"/>
                <a:ea typeface="宋体" panose="02010600030101010101" pitchFamily="2" charset="-122"/>
              </a:rPr>
              <a:t>x</a:t>
            </a:r>
            <a:r>
              <a:rPr lang="en-US" altLang="zh-CN" sz="1500" b="1" dirty="0">
                <a:latin typeface="Arial" panose="020B0604020202020204" pitchFamily="34" charset="0"/>
                <a:ea typeface="宋体" panose="02010600030101010101" pitchFamily="2" charset="-122"/>
              </a:rPr>
              <a:t>}</a:t>
            </a:r>
          </a:p>
        </p:txBody>
      </p:sp>
      <p:sp>
        <p:nvSpPr>
          <p:cNvPr id="181274" name="Text Box 26"/>
          <p:cNvSpPr txBox="1">
            <a:spLocks noChangeArrowheads="1"/>
          </p:cNvSpPr>
          <p:nvPr/>
        </p:nvSpPr>
        <p:spPr bwMode="auto">
          <a:xfrm>
            <a:off x="667222" y="2733749"/>
            <a:ext cx="106918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2"/>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en-US" altLang="zh-CN" sz="1500" b="1">
                <a:latin typeface="Arial" panose="020B0604020202020204" pitchFamily="34" charset="0"/>
                <a:ea typeface="宋体" panose="02010600030101010101" pitchFamily="2" charset="-122"/>
              </a:rPr>
              <a:t>{Liming/</a:t>
            </a:r>
            <a:r>
              <a:rPr lang="en-US" altLang="zh-CN" sz="1500" b="1" i="1">
                <a:latin typeface="Arial" panose="020B0604020202020204" pitchFamily="34" charset="0"/>
                <a:ea typeface="宋体" panose="02010600030101010101" pitchFamily="2" charset="-122"/>
              </a:rPr>
              <a:t>y</a:t>
            </a:r>
            <a:r>
              <a:rPr lang="en-US" altLang="zh-CN" sz="1500" b="1">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0555546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1251"/>
                                        </p:tgtEl>
                                        <p:attrNameLst>
                                          <p:attrName>style.visibility</p:attrName>
                                        </p:attrNameLst>
                                      </p:cBhvr>
                                      <p:to>
                                        <p:strVal val="visible"/>
                                      </p:to>
                                    </p:set>
                                    <p:animEffect transition="in" filter="blinds(horizontal)">
                                      <p:cBhvr>
                                        <p:cTn id="7" dur="500"/>
                                        <p:tgtEl>
                                          <p:spTgt spid="181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1252"/>
                                        </p:tgtEl>
                                        <p:attrNameLst>
                                          <p:attrName>style.visibility</p:attrName>
                                        </p:attrNameLst>
                                      </p:cBhvr>
                                      <p:to>
                                        <p:strVal val="visible"/>
                                      </p:to>
                                    </p:set>
                                    <p:animEffect transition="in" filter="blinds(horizontal)">
                                      <p:cBhvr>
                                        <p:cTn id="12" dur="500"/>
                                        <p:tgtEl>
                                          <p:spTgt spid="1812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1272"/>
                                        </p:tgtEl>
                                        <p:attrNameLst>
                                          <p:attrName>style.visibility</p:attrName>
                                        </p:attrNameLst>
                                      </p:cBhvr>
                                      <p:to>
                                        <p:strVal val="visible"/>
                                      </p:to>
                                    </p:set>
                                    <p:animEffect transition="in" filter="blinds(horizontal)">
                                      <p:cBhvr>
                                        <p:cTn id="17" dur="500"/>
                                        <p:tgtEl>
                                          <p:spTgt spid="181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1262"/>
                                        </p:tgtEl>
                                        <p:attrNameLst>
                                          <p:attrName>style.visibility</p:attrName>
                                        </p:attrNameLst>
                                      </p:cBhvr>
                                      <p:to>
                                        <p:strVal val="visible"/>
                                      </p:to>
                                    </p:set>
                                    <p:animEffect transition="in" filter="wipe(up)">
                                      <p:cBhvr>
                                        <p:cTn id="22" dur="500"/>
                                        <p:tgtEl>
                                          <p:spTgt spid="181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1263"/>
                                        </p:tgtEl>
                                        <p:attrNameLst>
                                          <p:attrName>style.visibility</p:attrName>
                                        </p:attrNameLst>
                                      </p:cBhvr>
                                      <p:to>
                                        <p:strVal val="visible"/>
                                      </p:to>
                                    </p:set>
                                    <p:animEffect transition="in" filter="wipe(up)">
                                      <p:cBhvr>
                                        <p:cTn id="27" dur="500"/>
                                        <p:tgtEl>
                                          <p:spTgt spid="1812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1253"/>
                                        </p:tgtEl>
                                        <p:attrNameLst>
                                          <p:attrName>style.visibility</p:attrName>
                                        </p:attrNameLst>
                                      </p:cBhvr>
                                      <p:to>
                                        <p:strVal val="visible"/>
                                      </p:to>
                                    </p:set>
                                    <p:animEffect transition="in" filter="blinds(horizontal)">
                                      <p:cBhvr>
                                        <p:cTn id="32" dur="500"/>
                                        <p:tgtEl>
                                          <p:spTgt spid="1812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1254"/>
                                        </p:tgtEl>
                                        <p:attrNameLst>
                                          <p:attrName>style.visibility</p:attrName>
                                        </p:attrNameLst>
                                      </p:cBhvr>
                                      <p:to>
                                        <p:strVal val="visible"/>
                                      </p:to>
                                    </p:set>
                                    <p:animEffect transition="in" filter="blinds(horizontal)">
                                      <p:cBhvr>
                                        <p:cTn id="37" dur="500"/>
                                        <p:tgtEl>
                                          <p:spTgt spid="18125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1273"/>
                                        </p:tgtEl>
                                        <p:attrNameLst>
                                          <p:attrName>style.visibility</p:attrName>
                                        </p:attrNameLst>
                                      </p:cBhvr>
                                      <p:to>
                                        <p:strVal val="visible"/>
                                      </p:to>
                                    </p:set>
                                    <p:animEffect transition="in" filter="blinds(horizontal)">
                                      <p:cBhvr>
                                        <p:cTn id="42" dur="500"/>
                                        <p:tgtEl>
                                          <p:spTgt spid="18127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81264"/>
                                        </p:tgtEl>
                                        <p:attrNameLst>
                                          <p:attrName>style.visibility</p:attrName>
                                        </p:attrNameLst>
                                      </p:cBhvr>
                                      <p:to>
                                        <p:strVal val="visible"/>
                                      </p:to>
                                    </p:set>
                                    <p:animEffect transition="in" filter="wipe(up)">
                                      <p:cBhvr>
                                        <p:cTn id="47" dur="500"/>
                                        <p:tgtEl>
                                          <p:spTgt spid="18126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81265"/>
                                        </p:tgtEl>
                                        <p:attrNameLst>
                                          <p:attrName>style.visibility</p:attrName>
                                        </p:attrNameLst>
                                      </p:cBhvr>
                                      <p:to>
                                        <p:strVal val="visible"/>
                                      </p:to>
                                    </p:set>
                                    <p:animEffect transition="in" filter="wipe(up)">
                                      <p:cBhvr>
                                        <p:cTn id="52" dur="500"/>
                                        <p:tgtEl>
                                          <p:spTgt spid="18126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1255"/>
                                        </p:tgtEl>
                                        <p:attrNameLst>
                                          <p:attrName>style.visibility</p:attrName>
                                        </p:attrNameLst>
                                      </p:cBhvr>
                                      <p:to>
                                        <p:strVal val="visible"/>
                                      </p:to>
                                    </p:set>
                                    <p:animEffect transition="in" filter="blinds(horizontal)">
                                      <p:cBhvr>
                                        <p:cTn id="57" dur="500"/>
                                        <p:tgtEl>
                                          <p:spTgt spid="18125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81256"/>
                                        </p:tgtEl>
                                        <p:attrNameLst>
                                          <p:attrName>style.visibility</p:attrName>
                                        </p:attrNameLst>
                                      </p:cBhvr>
                                      <p:to>
                                        <p:strVal val="visible"/>
                                      </p:to>
                                    </p:set>
                                    <p:animEffect transition="in" filter="blinds(horizontal)">
                                      <p:cBhvr>
                                        <p:cTn id="62" dur="500"/>
                                        <p:tgtEl>
                                          <p:spTgt spid="18125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81274"/>
                                        </p:tgtEl>
                                        <p:attrNameLst>
                                          <p:attrName>style.visibility</p:attrName>
                                        </p:attrNameLst>
                                      </p:cBhvr>
                                      <p:to>
                                        <p:strVal val="visible"/>
                                      </p:to>
                                    </p:set>
                                    <p:animEffect transition="in" filter="blinds(horizontal)">
                                      <p:cBhvr>
                                        <p:cTn id="67" dur="500"/>
                                        <p:tgtEl>
                                          <p:spTgt spid="18127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81266"/>
                                        </p:tgtEl>
                                        <p:attrNameLst>
                                          <p:attrName>style.visibility</p:attrName>
                                        </p:attrNameLst>
                                      </p:cBhvr>
                                      <p:to>
                                        <p:strVal val="visible"/>
                                      </p:to>
                                    </p:set>
                                    <p:animEffect transition="in" filter="wipe(up)">
                                      <p:cBhvr>
                                        <p:cTn id="72" dur="500"/>
                                        <p:tgtEl>
                                          <p:spTgt spid="18126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81267"/>
                                        </p:tgtEl>
                                        <p:attrNameLst>
                                          <p:attrName>style.visibility</p:attrName>
                                        </p:attrNameLst>
                                      </p:cBhvr>
                                      <p:to>
                                        <p:strVal val="visible"/>
                                      </p:to>
                                    </p:set>
                                    <p:animEffect transition="in" filter="wipe(up)">
                                      <p:cBhvr>
                                        <p:cTn id="77" dur="500"/>
                                        <p:tgtEl>
                                          <p:spTgt spid="18126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81257"/>
                                        </p:tgtEl>
                                        <p:attrNameLst>
                                          <p:attrName>style.visibility</p:attrName>
                                        </p:attrNameLst>
                                      </p:cBhvr>
                                      <p:to>
                                        <p:strVal val="visible"/>
                                      </p:to>
                                    </p:set>
                                    <p:animEffect transition="in" filter="blinds(horizontal)">
                                      <p:cBhvr>
                                        <p:cTn id="82" dur="500"/>
                                        <p:tgtEl>
                                          <p:spTgt spid="18125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81258"/>
                                        </p:tgtEl>
                                        <p:attrNameLst>
                                          <p:attrName>style.visibility</p:attrName>
                                        </p:attrNameLst>
                                      </p:cBhvr>
                                      <p:to>
                                        <p:strVal val="visible"/>
                                      </p:to>
                                    </p:set>
                                    <p:animEffect transition="in" filter="blinds(horizontal)">
                                      <p:cBhvr>
                                        <p:cTn id="87" dur="500"/>
                                        <p:tgtEl>
                                          <p:spTgt spid="18125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181268"/>
                                        </p:tgtEl>
                                        <p:attrNameLst>
                                          <p:attrName>style.visibility</p:attrName>
                                        </p:attrNameLst>
                                      </p:cBhvr>
                                      <p:to>
                                        <p:strVal val="visible"/>
                                      </p:to>
                                    </p:set>
                                    <p:animEffect transition="in" filter="wipe(up)">
                                      <p:cBhvr>
                                        <p:cTn id="92" dur="500"/>
                                        <p:tgtEl>
                                          <p:spTgt spid="18126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81269"/>
                                        </p:tgtEl>
                                        <p:attrNameLst>
                                          <p:attrName>style.visibility</p:attrName>
                                        </p:attrNameLst>
                                      </p:cBhvr>
                                      <p:to>
                                        <p:strVal val="visible"/>
                                      </p:to>
                                    </p:set>
                                    <p:animEffect transition="in" filter="wipe(up)">
                                      <p:cBhvr>
                                        <p:cTn id="97" dur="500"/>
                                        <p:tgtEl>
                                          <p:spTgt spid="18126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81259"/>
                                        </p:tgtEl>
                                        <p:attrNameLst>
                                          <p:attrName>style.visibility</p:attrName>
                                        </p:attrNameLst>
                                      </p:cBhvr>
                                      <p:to>
                                        <p:strVal val="visible"/>
                                      </p:to>
                                    </p:set>
                                    <p:animEffect transition="in" filter="blinds(horizontal)">
                                      <p:cBhvr>
                                        <p:cTn id="102" dur="500"/>
                                        <p:tgtEl>
                                          <p:spTgt spid="18125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181260"/>
                                        </p:tgtEl>
                                        <p:attrNameLst>
                                          <p:attrName>style.visibility</p:attrName>
                                        </p:attrNameLst>
                                      </p:cBhvr>
                                      <p:to>
                                        <p:strVal val="visible"/>
                                      </p:to>
                                    </p:set>
                                    <p:animEffect transition="in" filter="blinds(horizontal)">
                                      <p:cBhvr>
                                        <p:cTn id="107" dur="500"/>
                                        <p:tgtEl>
                                          <p:spTgt spid="18126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81270"/>
                                        </p:tgtEl>
                                        <p:attrNameLst>
                                          <p:attrName>style.visibility</p:attrName>
                                        </p:attrNameLst>
                                      </p:cBhvr>
                                      <p:to>
                                        <p:strVal val="visible"/>
                                      </p:to>
                                    </p:set>
                                    <p:animEffect transition="in" filter="wipe(up)">
                                      <p:cBhvr>
                                        <p:cTn id="112" dur="500"/>
                                        <p:tgtEl>
                                          <p:spTgt spid="18127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181271"/>
                                        </p:tgtEl>
                                        <p:attrNameLst>
                                          <p:attrName>style.visibility</p:attrName>
                                        </p:attrNameLst>
                                      </p:cBhvr>
                                      <p:to>
                                        <p:strVal val="visible"/>
                                      </p:to>
                                    </p:set>
                                    <p:animEffect transition="in" filter="wipe(up)">
                                      <p:cBhvr>
                                        <p:cTn id="117" dur="500"/>
                                        <p:tgtEl>
                                          <p:spTgt spid="18127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181261"/>
                                        </p:tgtEl>
                                        <p:attrNameLst>
                                          <p:attrName>style.visibility</p:attrName>
                                        </p:attrNameLst>
                                      </p:cBhvr>
                                      <p:to>
                                        <p:strVal val="visible"/>
                                      </p:to>
                                    </p:set>
                                    <p:animEffect transition="in" filter="blinds(horizontal)">
                                      <p:cBhvr>
                                        <p:cTn id="122" dur="500"/>
                                        <p:tgtEl>
                                          <p:spTgt spid="181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animBg="1"/>
      <p:bldP spid="181252" grpId="0" animBg="1"/>
      <p:bldP spid="181253" grpId="0" animBg="1"/>
      <p:bldP spid="181254" grpId="0" animBg="1"/>
      <p:bldP spid="181255" grpId="0" animBg="1"/>
      <p:bldP spid="181256" grpId="0" animBg="1"/>
      <p:bldP spid="181257" grpId="0" animBg="1"/>
      <p:bldP spid="181258" grpId="0" animBg="1"/>
      <p:bldP spid="181259" grpId="0" animBg="1"/>
      <p:bldP spid="181260" grpId="0" animBg="1"/>
      <p:bldP spid="181261" grpId="0" animBg="1"/>
      <p:bldP spid="181262" grpId="0" animBg="1"/>
      <p:bldP spid="181263" grpId="0" animBg="1"/>
      <p:bldP spid="181264" grpId="0" animBg="1"/>
      <p:bldP spid="181265" grpId="0" animBg="1"/>
      <p:bldP spid="181266" grpId="0" animBg="1"/>
      <p:bldP spid="181267" grpId="0" animBg="1"/>
      <p:bldP spid="181268" grpId="0" animBg="1"/>
      <p:bldP spid="181269" grpId="0" animBg="1"/>
      <p:bldP spid="181270" grpId="0" animBg="1"/>
      <p:bldP spid="181271" grpId="0" animBg="1"/>
      <p:bldP spid="181272" grpId="0"/>
      <p:bldP spid="181273" grpId="0"/>
      <p:bldP spid="18127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Text Box 2"/>
          <p:cNvSpPr txBox="1">
            <a:spLocks noChangeArrowheads="1"/>
          </p:cNvSpPr>
          <p:nvPr/>
        </p:nvSpPr>
        <p:spPr bwMode="auto">
          <a:xfrm>
            <a:off x="332656" y="555526"/>
            <a:ext cx="6120680"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spcBef>
                <a:spcPts val="600"/>
              </a:spcBef>
            </a:pPr>
            <a:r>
              <a:rPr lang="en-US" altLang="zh-CN" sz="2000" b="1" dirty="0" smtClean="0">
                <a:latin typeface="Arial" panose="020B0604020202020204" pitchFamily="34" charset="0"/>
                <a:ea typeface="宋体" panose="02010600030101010101" pitchFamily="2" charset="-122"/>
              </a:rPr>
              <a:t>2</a:t>
            </a:r>
            <a:r>
              <a:rPr lang="en-US" altLang="zh-CN" sz="2000" b="1" dirty="0">
                <a:latin typeface="Arial" panose="020B0604020202020204" pitchFamily="34" charset="0"/>
                <a:ea typeface="宋体" panose="02010600030101010101" pitchFamily="2" charset="-122"/>
              </a:rPr>
              <a:t>.</a:t>
            </a:r>
            <a:r>
              <a:rPr lang="zh-CN" altLang="en-US" sz="2000" b="1" dirty="0" smtClean="0">
                <a:latin typeface="Arial" panose="020B0604020202020204" pitchFamily="34" charset="0"/>
                <a:ea typeface="宋体" panose="02010600030101010101" pitchFamily="2" charset="-122"/>
              </a:rPr>
              <a:t>反演</a:t>
            </a:r>
            <a:r>
              <a:rPr lang="zh-CN" altLang="en-US" sz="2000" b="1" dirty="0">
                <a:latin typeface="Arial" panose="020B0604020202020204" pitchFamily="34" charset="0"/>
                <a:ea typeface="宋体" panose="02010600030101010101" pitchFamily="2" charset="-122"/>
              </a:rPr>
              <a:t>求解过程</a:t>
            </a:r>
          </a:p>
          <a:p>
            <a:pPr marL="457200" indent="-457200">
              <a:spcBef>
                <a:spcPts val="600"/>
              </a:spcBef>
              <a:buFont typeface="Wingdings" panose="05000000000000000000" pitchFamily="2" charset="2"/>
              <a:buChar char="Ø"/>
            </a:pPr>
            <a:r>
              <a:rPr lang="zh-CN" altLang="en-US" sz="2000" b="1" dirty="0"/>
              <a:t>从反演树求取答案步骤</a:t>
            </a:r>
          </a:p>
          <a:p>
            <a:pPr lvl="1">
              <a:spcBef>
                <a:spcPts val="600"/>
              </a:spcBef>
            </a:pPr>
            <a:r>
              <a:rPr lang="zh-CN" altLang="en-US" sz="2000" dirty="0" smtClean="0">
                <a:latin typeface="华文新魏" panose="02010800040101010101" pitchFamily="2" charset="-122"/>
              </a:rPr>
              <a:t>（</a:t>
            </a:r>
            <a:r>
              <a:rPr lang="en-US" altLang="zh-CN" sz="2000" dirty="0" smtClean="0">
                <a:latin typeface="华文新魏" panose="02010800040101010101" pitchFamily="2" charset="-122"/>
              </a:rPr>
              <a:t>1</a:t>
            </a:r>
            <a:r>
              <a:rPr lang="zh-CN" altLang="en-US" sz="2000" dirty="0" smtClean="0">
                <a:latin typeface="华文新魏" panose="02010800040101010101" pitchFamily="2" charset="-122"/>
              </a:rPr>
              <a:t>）把</a:t>
            </a:r>
            <a:r>
              <a:rPr lang="zh-CN" altLang="en-US" sz="2000" dirty="0">
                <a:latin typeface="华文新魏" panose="02010800040101010101" pitchFamily="2" charset="-122"/>
              </a:rPr>
              <a:t>由目标公式的否定产生的每个子句添加到目标公式否定之否定的子句中去。</a:t>
            </a:r>
          </a:p>
          <a:p>
            <a:pPr lvl="1">
              <a:spcBef>
                <a:spcPts val="600"/>
              </a:spcBef>
            </a:pPr>
            <a:r>
              <a:rPr lang="zh-CN" altLang="en-US" sz="2000" dirty="0" smtClean="0">
                <a:latin typeface="华文新魏" panose="02010800040101010101" pitchFamily="2" charset="-122"/>
              </a:rPr>
              <a:t>（</a:t>
            </a:r>
            <a:r>
              <a:rPr lang="en-US" altLang="zh-CN" sz="2000" dirty="0" smtClean="0">
                <a:latin typeface="华文新魏" panose="02010800040101010101" pitchFamily="2" charset="-122"/>
              </a:rPr>
              <a:t>2</a:t>
            </a:r>
            <a:r>
              <a:rPr lang="zh-CN" altLang="en-US" sz="2000" dirty="0" smtClean="0">
                <a:latin typeface="华文新魏" panose="02010800040101010101" pitchFamily="2" charset="-122"/>
              </a:rPr>
              <a:t>）按照</a:t>
            </a:r>
            <a:r>
              <a:rPr lang="zh-CN" altLang="en-US" sz="2000" dirty="0">
                <a:latin typeface="华文新魏" panose="02010800040101010101" pitchFamily="2" charset="-122"/>
              </a:rPr>
              <a:t>反演树，执行和以前相同的消解，直至在根部得到某个子句止。</a:t>
            </a:r>
          </a:p>
          <a:p>
            <a:pPr lvl="1">
              <a:spcBef>
                <a:spcPts val="600"/>
              </a:spcBef>
            </a:pPr>
            <a:r>
              <a:rPr lang="zh-CN" altLang="en-US" sz="2000" dirty="0" smtClean="0">
                <a:latin typeface="华文新魏" panose="02010800040101010101" pitchFamily="2" charset="-122"/>
              </a:rPr>
              <a:t>（</a:t>
            </a:r>
            <a:r>
              <a:rPr lang="en-US" altLang="zh-CN" sz="2000" dirty="0" smtClean="0">
                <a:latin typeface="华文新魏" panose="02010800040101010101" pitchFamily="2" charset="-122"/>
              </a:rPr>
              <a:t>3</a:t>
            </a:r>
            <a:r>
              <a:rPr lang="zh-CN" altLang="en-US" sz="2000" dirty="0" smtClean="0">
                <a:latin typeface="华文新魏" panose="02010800040101010101" pitchFamily="2" charset="-122"/>
              </a:rPr>
              <a:t>）用</a:t>
            </a:r>
            <a:r>
              <a:rPr lang="zh-CN" altLang="en-US" sz="2000" dirty="0">
                <a:latin typeface="华文新魏" panose="02010800040101010101" pitchFamily="2" charset="-122"/>
              </a:rPr>
              <a:t>根部的子句作为一个回答语句。</a:t>
            </a:r>
          </a:p>
          <a:p>
            <a:pPr marL="457200" indent="-457200">
              <a:spcBef>
                <a:spcPts val="600"/>
              </a:spcBef>
              <a:buFont typeface="Wingdings" panose="05000000000000000000" pitchFamily="2" charset="2"/>
              <a:buChar char="Ø"/>
            </a:pPr>
            <a:r>
              <a:rPr lang="zh-CN" altLang="en-US" sz="2000" b="1" dirty="0"/>
              <a:t>实质</a:t>
            </a:r>
          </a:p>
          <a:p>
            <a:pPr lvl="1">
              <a:spcBef>
                <a:spcPts val="600"/>
              </a:spcBef>
            </a:pPr>
            <a:r>
              <a:rPr lang="zh-CN" altLang="en-US" sz="2000" dirty="0">
                <a:latin typeface="华文新魏" panose="02010800040101010101" pitchFamily="2" charset="-122"/>
              </a:rPr>
              <a:t>把一棵根部有</a:t>
            </a:r>
            <a:r>
              <a:rPr lang="en-US" altLang="zh-CN" sz="2000" dirty="0">
                <a:latin typeface="华文新魏" panose="02010800040101010101" pitchFamily="2" charset="-122"/>
              </a:rPr>
              <a:t>NIL</a:t>
            </a:r>
            <a:r>
              <a:rPr lang="zh-CN" altLang="en-US" sz="2000" dirty="0">
                <a:latin typeface="华文新魏" panose="02010800040101010101" pitchFamily="2" charset="-122"/>
              </a:rPr>
              <a:t>的反演树变换为根部带有</a:t>
            </a:r>
            <a:r>
              <a:rPr lang="zh-CN" altLang="en-US" sz="2000" dirty="0" smtClean="0">
                <a:latin typeface="华文新魏" panose="02010800040101010101" pitchFamily="2" charset="-122"/>
              </a:rPr>
              <a:t>回答</a:t>
            </a:r>
            <a:r>
              <a:rPr lang="zh-CN" altLang="en-US" sz="2000" dirty="0">
                <a:latin typeface="华文新魏" panose="02010800040101010101" pitchFamily="2" charset="-122"/>
              </a:rPr>
              <a:t>语句的一棵证明树</a:t>
            </a:r>
            <a:r>
              <a:rPr lang="zh-CN" altLang="en-US" sz="2000" b="1" dirty="0">
                <a:latin typeface="华文新魏" panose="02010800040101010101" pitchFamily="2" charset="-122"/>
              </a:rPr>
              <a:t>。</a:t>
            </a:r>
            <a:endParaRPr lang="ja-JP" altLang="en-US" sz="2000" b="1" dirty="0">
              <a:latin typeface="华文新魏" panose="02010800040101010101" pitchFamily="2" charset="-122"/>
            </a:endParaRPr>
          </a:p>
        </p:txBody>
      </p:sp>
    </p:spTree>
    <p:extLst>
      <p:ext uri="{BB962C8B-B14F-4D97-AF65-F5344CB8AC3E}">
        <p14:creationId xmlns:p14="http://schemas.microsoft.com/office/powerpoint/2010/main" val="14667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013">
                                            <p:txEl>
                                              <p:pRg st="1" end="1"/>
                                            </p:txEl>
                                          </p:spTgt>
                                        </p:tgtEl>
                                        <p:attrNameLst>
                                          <p:attrName>style.visibility</p:attrName>
                                        </p:attrNameLst>
                                      </p:cBhvr>
                                      <p:to>
                                        <p:strVal val="visible"/>
                                      </p:to>
                                    </p:set>
                                    <p:animEffect transition="in" filter="fade">
                                      <p:cBhvr>
                                        <p:cTn id="7" dur="1000"/>
                                        <p:tgtEl>
                                          <p:spTgt spid="43013">
                                            <p:txEl>
                                              <p:pRg st="1" end="1"/>
                                            </p:txEl>
                                          </p:spTgt>
                                        </p:tgtEl>
                                      </p:cBhvr>
                                    </p:animEffect>
                                    <p:anim calcmode="lin" valueType="num">
                                      <p:cBhvr>
                                        <p:cTn id="8" dur="1000" fill="hold"/>
                                        <p:tgtEl>
                                          <p:spTgt spid="4301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30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013">
                                            <p:txEl>
                                              <p:pRg st="2" end="2"/>
                                            </p:txEl>
                                          </p:spTgt>
                                        </p:tgtEl>
                                        <p:attrNameLst>
                                          <p:attrName>style.visibility</p:attrName>
                                        </p:attrNameLst>
                                      </p:cBhvr>
                                      <p:to>
                                        <p:strVal val="visible"/>
                                      </p:to>
                                    </p:set>
                                    <p:animEffect transition="in" filter="fade">
                                      <p:cBhvr>
                                        <p:cTn id="14" dur="1000"/>
                                        <p:tgtEl>
                                          <p:spTgt spid="43013">
                                            <p:txEl>
                                              <p:pRg st="2" end="2"/>
                                            </p:txEl>
                                          </p:spTgt>
                                        </p:tgtEl>
                                      </p:cBhvr>
                                    </p:animEffect>
                                    <p:anim calcmode="lin" valueType="num">
                                      <p:cBhvr>
                                        <p:cTn id="15" dur="1000" fill="hold"/>
                                        <p:tgtEl>
                                          <p:spTgt spid="4301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30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013">
                                            <p:txEl>
                                              <p:pRg st="3" end="3"/>
                                            </p:txEl>
                                          </p:spTgt>
                                        </p:tgtEl>
                                        <p:attrNameLst>
                                          <p:attrName>style.visibility</p:attrName>
                                        </p:attrNameLst>
                                      </p:cBhvr>
                                      <p:to>
                                        <p:strVal val="visible"/>
                                      </p:to>
                                    </p:set>
                                    <p:animEffect transition="in" filter="fade">
                                      <p:cBhvr>
                                        <p:cTn id="21" dur="1000"/>
                                        <p:tgtEl>
                                          <p:spTgt spid="43013">
                                            <p:txEl>
                                              <p:pRg st="3" end="3"/>
                                            </p:txEl>
                                          </p:spTgt>
                                        </p:tgtEl>
                                      </p:cBhvr>
                                    </p:animEffect>
                                    <p:anim calcmode="lin" valueType="num">
                                      <p:cBhvr>
                                        <p:cTn id="22" dur="1000" fill="hold"/>
                                        <p:tgtEl>
                                          <p:spTgt spid="4301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30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3013">
                                            <p:txEl>
                                              <p:pRg st="4" end="4"/>
                                            </p:txEl>
                                          </p:spTgt>
                                        </p:tgtEl>
                                        <p:attrNameLst>
                                          <p:attrName>style.visibility</p:attrName>
                                        </p:attrNameLst>
                                      </p:cBhvr>
                                      <p:to>
                                        <p:strVal val="visible"/>
                                      </p:to>
                                    </p:set>
                                    <p:animEffect transition="in" filter="fade">
                                      <p:cBhvr>
                                        <p:cTn id="28" dur="1000"/>
                                        <p:tgtEl>
                                          <p:spTgt spid="43013">
                                            <p:txEl>
                                              <p:pRg st="4" end="4"/>
                                            </p:txEl>
                                          </p:spTgt>
                                        </p:tgtEl>
                                      </p:cBhvr>
                                    </p:animEffect>
                                    <p:anim calcmode="lin" valueType="num">
                                      <p:cBhvr>
                                        <p:cTn id="29" dur="1000" fill="hold"/>
                                        <p:tgtEl>
                                          <p:spTgt spid="4301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30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3013">
                                            <p:txEl>
                                              <p:pRg st="5" end="5"/>
                                            </p:txEl>
                                          </p:spTgt>
                                        </p:tgtEl>
                                        <p:attrNameLst>
                                          <p:attrName>style.visibility</p:attrName>
                                        </p:attrNameLst>
                                      </p:cBhvr>
                                      <p:to>
                                        <p:strVal val="visible"/>
                                      </p:to>
                                    </p:set>
                                    <p:animEffect transition="in" filter="fade">
                                      <p:cBhvr>
                                        <p:cTn id="35" dur="1000"/>
                                        <p:tgtEl>
                                          <p:spTgt spid="43013">
                                            <p:txEl>
                                              <p:pRg st="5" end="5"/>
                                            </p:txEl>
                                          </p:spTgt>
                                        </p:tgtEl>
                                      </p:cBhvr>
                                    </p:animEffect>
                                    <p:anim calcmode="lin" valueType="num">
                                      <p:cBhvr>
                                        <p:cTn id="36" dur="1000" fill="hold"/>
                                        <p:tgtEl>
                                          <p:spTgt spid="4301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30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3013">
                                            <p:txEl>
                                              <p:pRg st="6" end="6"/>
                                            </p:txEl>
                                          </p:spTgt>
                                        </p:tgtEl>
                                        <p:attrNameLst>
                                          <p:attrName>style.visibility</p:attrName>
                                        </p:attrNameLst>
                                      </p:cBhvr>
                                      <p:to>
                                        <p:strVal val="visible"/>
                                      </p:to>
                                    </p:set>
                                    <p:animEffect transition="in" filter="fade">
                                      <p:cBhvr>
                                        <p:cTn id="42" dur="1000"/>
                                        <p:tgtEl>
                                          <p:spTgt spid="43013">
                                            <p:txEl>
                                              <p:pRg st="6" end="6"/>
                                            </p:txEl>
                                          </p:spTgt>
                                        </p:tgtEl>
                                      </p:cBhvr>
                                    </p:animEffect>
                                    <p:anim calcmode="lin" valueType="num">
                                      <p:cBhvr>
                                        <p:cTn id="43" dur="1000" fill="hold"/>
                                        <p:tgtEl>
                                          <p:spTgt spid="4301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30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490744" y="475598"/>
            <a:ext cx="6172200" cy="857250"/>
          </a:xfrm>
        </p:spPr>
        <p:txBody>
          <a:bodyPr/>
          <a:lstStyle/>
          <a:p>
            <a:pPr eaLnBrk="1" hangingPunct="1"/>
            <a:r>
              <a:rPr lang="zh-CN" altLang="en-US" b="1" dirty="0" smtClean="0">
                <a:solidFill>
                  <a:srgbClr val="0000FF"/>
                </a:solidFill>
              </a:rPr>
              <a:t>自动推理示例</a:t>
            </a:r>
          </a:p>
        </p:txBody>
      </p:sp>
      <p:sp>
        <p:nvSpPr>
          <p:cNvPr id="136198" name="AutoShape 6">
            <a:hlinkClick r:id="rId4" action="ppaction://program" highlightClick="1"/>
          </p:cNvPr>
          <p:cNvSpPr>
            <a:spLocks noChangeArrowheads="1"/>
          </p:cNvSpPr>
          <p:nvPr/>
        </p:nvSpPr>
        <p:spPr bwMode="auto">
          <a:xfrm>
            <a:off x="4437112" y="2681616"/>
            <a:ext cx="1800200" cy="970254"/>
          </a:xfrm>
          <a:prstGeom prst="actionButtonBlank">
            <a:avLst/>
          </a:prstGeom>
          <a:solidFill>
            <a:srgbClr val="DDDDDD"/>
          </a:solidFill>
          <a:ln>
            <a:noFill/>
          </a:ln>
          <a:effectLst>
            <a:outerShdw dist="25400" dir="54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spcBef>
                <a:spcPct val="0"/>
              </a:spcBef>
              <a:buClrTx/>
              <a:buSzTx/>
              <a:buFontTx/>
              <a:buNone/>
            </a:pPr>
            <a:r>
              <a:rPr lang="zh-CN" altLang="en-US" sz="3200" b="1" dirty="0">
                <a:latin typeface="Arial" panose="020B0604020202020204" pitchFamily="34" charset="0"/>
              </a:rPr>
              <a:t>求  解</a:t>
            </a:r>
          </a:p>
        </p:txBody>
      </p:sp>
      <p:grpSp>
        <p:nvGrpSpPr>
          <p:cNvPr id="5" name="Group 109"/>
          <p:cNvGrpSpPr>
            <a:grpSpLocks/>
          </p:cNvGrpSpPr>
          <p:nvPr/>
        </p:nvGrpSpPr>
        <p:grpSpPr bwMode="auto">
          <a:xfrm>
            <a:off x="404664" y="1700808"/>
            <a:ext cx="3862388" cy="2645569"/>
            <a:chOff x="3696" y="1162"/>
            <a:chExt cx="2064" cy="1679"/>
          </a:xfrm>
        </p:grpSpPr>
        <p:pic>
          <p:nvPicPr>
            <p:cNvPr id="6" name="Picture 110" descr="MC90043441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6" y="2115"/>
              <a:ext cx="64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111"/>
            <p:cNvSpPr>
              <a:spLocks noChangeArrowheads="1"/>
            </p:cNvSpPr>
            <p:nvPr/>
          </p:nvSpPr>
          <p:spPr bwMode="auto">
            <a:xfrm>
              <a:off x="3742" y="1162"/>
              <a:ext cx="2018" cy="862"/>
            </a:xfrm>
            <a:prstGeom prst="cloudCallout">
              <a:avLst>
                <a:gd name="adj1" fmla="val -25718"/>
                <a:gd name="adj2" fmla="val 72968"/>
              </a:avLst>
            </a:prstGeom>
            <a:solidFill>
              <a:srgbClr val="FFFFCC"/>
            </a:solidFill>
            <a:ln w="9525">
              <a:solidFill>
                <a:schemeClr val="tx1"/>
              </a:solidFill>
              <a:round/>
              <a:headEnd/>
              <a:tailEnd/>
            </a:ln>
            <a:effectLst>
              <a:outerShdw dist="107763" dir="2700000" algn="ctr" rotWithShape="0">
                <a:schemeClr val="bg2">
                  <a:alpha val="50000"/>
                </a:schemeClr>
              </a:outerShdw>
            </a:effectLst>
          </p:spPr>
          <p:txBody>
            <a:bodyPr lIns="0" rIns="0"/>
            <a:lstStyle>
              <a:lvl1pPr>
                <a:spcBef>
                  <a:spcPct val="20000"/>
                </a:spcBef>
                <a:buClr>
                  <a:schemeClr val="folHlink"/>
                </a:buClr>
                <a:buSzPct val="60000"/>
                <a:buFont typeface="Wingdings" panose="05000000000000000000" pitchFamily="2" charset="2"/>
                <a:buBlip>
                  <a:blip r:embed="rId5"/>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6"/>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5"/>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7"/>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algn="ctr" eaLnBrk="1" hangingPunct="1">
                <a:lnSpc>
                  <a:spcPct val="110000"/>
                </a:lnSpc>
                <a:spcBef>
                  <a:spcPct val="0"/>
                </a:spcBef>
                <a:buClrTx/>
                <a:buSzTx/>
                <a:buFontTx/>
                <a:buNone/>
              </a:pPr>
              <a:r>
                <a:rPr lang="zh-CN" altLang="en-US" sz="2400" b="1">
                  <a:solidFill>
                    <a:srgbClr val="990099"/>
                  </a:solidFill>
                  <a:latin typeface="Arial" panose="020B0604020202020204" pitchFamily="34" charset="0"/>
                </a:rPr>
                <a:t>机器真的能自动完成这样的推理吗？</a:t>
              </a:r>
            </a:p>
          </p:txBody>
        </p:sp>
      </p:grpSp>
    </p:spTree>
    <p:custDataLst>
      <p:tags r:id="rId1"/>
    </p:custDataLst>
    <p:extLst>
      <p:ext uri="{BB962C8B-B14F-4D97-AF65-F5344CB8AC3E}">
        <p14:creationId xmlns:p14="http://schemas.microsoft.com/office/powerpoint/2010/main" val="29106151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6198"/>
                                        </p:tgtEl>
                                        <p:attrNameLst>
                                          <p:attrName>style.visibility</p:attrName>
                                        </p:attrNameLst>
                                      </p:cBhvr>
                                      <p:to>
                                        <p:strVal val="visible"/>
                                      </p:to>
                                    </p:set>
                                    <p:animEffect transition="in" filter="blinds(horizontal)">
                                      <p:cBhvr>
                                        <p:cTn id="12" dur="500"/>
                                        <p:tgtEl>
                                          <p:spTgt spid="136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Text Box 2"/>
          <p:cNvSpPr txBox="1">
            <a:spLocks noChangeArrowheads="1"/>
          </p:cNvSpPr>
          <p:nvPr/>
        </p:nvSpPr>
        <p:spPr bwMode="auto">
          <a:xfrm>
            <a:off x="332656" y="40809"/>
            <a:ext cx="60579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1800" dirty="0"/>
              <a:t>例子： </a:t>
            </a:r>
            <a:br>
              <a:rPr lang="zh-CN" altLang="en-US" sz="1800" dirty="0"/>
            </a:br>
            <a:r>
              <a:rPr lang="zh-CN" altLang="en-US" sz="1800" dirty="0"/>
              <a:t>　　</a:t>
            </a:r>
            <a:r>
              <a:rPr lang="zh-CN" altLang="en-US" sz="1800" dirty="0">
                <a:latin typeface="" charset="0"/>
              </a:rPr>
              <a:t>“</a:t>
            </a:r>
            <a:r>
              <a:rPr lang="zh-CN" altLang="en-US" sz="1800" dirty="0"/>
              <a:t>如果无论约翰</a:t>
            </a:r>
            <a:r>
              <a:rPr lang="en-US" altLang="zh-CN" sz="1800" dirty="0"/>
              <a:t>(John)</a:t>
            </a:r>
            <a:r>
              <a:rPr lang="zh-CN" altLang="en-US" sz="1800" dirty="0"/>
              <a:t>到哪里去，菲多</a:t>
            </a:r>
            <a:r>
              <a:rPr lang="en-US" altLang="zh-CN" sz="1800" dirty="0"/>
              <a:t>(Fido)</a:t>
            </a:r>
            <a:r>
              <a:rPr lang="zh-CN" altLang="en-US" sz="1800" dirty="0"/>
              <a:t>也就去那里，那么如果约翰在学校里，菲多在哪里呢</a:t>
            </a:r>
            <a:r>
              <a:rPr lang="en-US" altLang="zh-CN" sz="1800" dirty="0"/>
              <a:t>?</a:t>
            </a:r>
            <a:r>
              <a:rPr lang="en-US" altLang="zh-CN" sz="1800" dirty="0">
                <a:latin typeface="" charset="0"/>
              </a:rPr>
              <a:t>”</a:t>
            </a:r>
            <a:r>
              <a:rPr lang="en-US" altLang="zh-CN" sz="1800" dirty="0"/>
              <a:t> </a:t>
            </a:r>
            <a:br>
              <a:rPr lang="en-US" altLang="zh-CN" sz="1800" dirty="0"/>
            </a:br>
            <a:endParaRPr lang="en-US" altLang="zh-CN" sz="1800" dirty="0"/>
          </a:p>
        </p:txBody>
      </p:sp>
      <p:sp>
        <p:nvSpPr>
          <p:cNvPr id="44038" name="Text Box 4"/>
          <p:cNvSpPr txBox="1">
            <a:spLocks noChangeArrowheads="1"/>
          </p:cNvSpPr>
          <p:nvPr/>
        </p:nvSpPr>
        <p:spPr bwMode="auto">
          <a:xfrm>
            <a:off x="504106" y="1087706"/>
            <a:ext cx="5886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1800" dirty="0"/>
              <a:t>两个事实可以解释为下列公式集</a:t>
            </a:r>
            <a:r>
              <a:rPr lang="en-US" altLang="zh-CN" sz="1800" dirty="0"/>
              <a:t>S</a:t>
            </a:r>
            <a:r>
              <a:rPr lang="zh-CN" altLang="en-US" sz="1800" dirty="0"/>
              <a:t>： </a:t>
            </a:r>
            <a:br>
              <a:rPr lang="zh-CN" altLang="en-US" sz="1800" dirty="0"/>
            </a:br>
            <a:r>
              <a:rPr lang="zh-CN" altLang="en-US" sz="1800" dirty="0"/>
              <a:t>　　   </a:t>
            </a:r>
            <a:r>
              <a:rPr lang="en-US" altLang="zh-CN" sz="1800" dirty="0"/>
              <a:t>(</a:t>
            </a:r>
            <a:r>
              <a:rPr lang="en-US" altLang="zh-CN" sz="1800" dirty="0">
                <a:sym typeface="Symbol" panose="05050102010706020507" pitchFamily="18" charset="2"/>
              </a:rPr>
              <a:t></a:t>
            </a:r>
            <a:r>
              <a:rPr lang="en-US" altLang="zh-CN" sz="1800" dirty="0"/>
              <a:t>x)[AT(</a:t>
            </a:r>
            <a:r>
              <a:rPr lang="en-US" altLang="zh-CN" sz="1800" dirty="0" err="1"/>
              <a:t>JOHN,x</a:t>
            </a:r>
            <a:r>
              <a:rPr lang="en-US" altLang="zh-CN" sz="1800" dirty="0" smtClean="0"/>
              <a:t>)-&gt;</a:t>
            </a:r>
            <a:r>
              <a:rPr lang="en-US" altLang="zh-CN" sz="1800" dirty="0"/>
              <a:t>AT(</a:t>
            </a:r>
            <a:r>
              <a:rPr lang="en-US" altLang="zh-CN" sz="1800" dirty="0" err="1"/>
              <a:t>FIDO,x</a:t>
            </a:r>
            <a:r>
              <a:rPr lang="en-US" altLang="zh-CN" sz="1800" dirty="0"/>
              <a:t>)]</a:t>
            </a:r>
          </a:p>
          <a:p>
            <a:pPr eaLnBrk="1" hangingPunct="1"/>
            <a:r>
              <a:rPr lang="en-US" altLang="zh-CN" sz="1800" dirty="0"/>
              <a:t>  </a:t>
            </a:r>
            <a:r>
              <a:rPr lang="zh-CN" altLang="en-US" sz="1800" dirty="0"/>
              <a:t>和    </a:t>
            </a:r>
            <a:r>
              <a:rPr lang="en-US" altLang="zh-CN" sz="1800" dirty="0"/>
              <a:t>AT(JOHN,SCHOOL)</a:t>
            </a:r>
          </a:p>
        </p:txBody>
      </p:sp>
      <p:sp>
        <p:nvSpPr>
          <p:cNvPr id="44039" name="Text Box 5"/>
          <p:cNvSpPr txBox="1">
            <a:spLocks noChangeArrowheads="1"/>
          </p:cNvSpPr>
          <p:nvPr/>
        </p:nvSpPr>
        <p:spPr bwMode="auto">
          <a:xfrm>
            <a:off x="504106" y="2139702"/>
            <a:ext cx="58293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1800" dirty="0"/>
              <a:t>求解思路</a:t>
            </a:r>
          </a:p>
          <a:p>
            <a:pPr eaLnBrk="1" hangingPunct="1"/>
            <a:r>
              <a:rPr lang="en-US" altLang="zh-CN" sz="1800" dirty="0"/>
              <a:t>(1) </a:t>
            </a:r>
            <a:r>
              <a:rPr lang="zh-CN" altLang="en-US" sz="1800" dirty="0"/>
              <a:t>证明公式</a:t>
            </a:r>
            <a:r>
              <a:rPr lang="en-US" altLang="zh-CN" sz="1800" dirty="0"/>
              <a:t>(</a:t>
            </a:r>
            <a:r>
              <a:rPr lang="en-US" altLang="zh-CN" sz="1800" dirty="0">
                <a:sym typeface="Symbol" panose="05050102010706020507" pitchFamily="18" charset="2"/>
              </a:rPr>
              <a:t></a:t>
            </a:r>
            <a:r>
              <a:rPr lang="en-US" altLang="zh-CN" sz="1800" dirty="0"/>
              <a:t>x)AT(</a:t>
            </a:r>
            <a:r>
              <a:rPr lang="en-US" altLang="zh-CN" sz="1800" dirty="0" err="1"/>
              <a:t>FIDO,x</a:t>
            </a:r>
            <a:r>
              <a:rPr lang="en-US" altLang="zh-CN" sz="1800" dirty="0"/>
              <a:t>)</a:t>
            </a:r>
            <a:r>
              <a:rPr lang="zh-CN" altLang="en-US" sz="1800" dirty="0"/>
              <a:t>在逻辑上遵循</a:t>
            </a:r>
            <a:r>
              <a:rPr lang="en-US" altLang="zh-CN" sz="1800" dirty="0"/>
              <a:t>S</a:t>
            </a:r>
            <a:r>
              <a:rPr lang="zh-CN" altLang="en-US" sz="1800" dirty="0"/>
              <a:t>，</a:t>
            </a:r>
          </a:p>
          <a:p>
            <a:pPr eaLnBrk="1" hangingPunct="1"/>
            <a:r>
              <a:rPr lang="en-US" altLang="zh-CN" sz="1800" dirty="0"/>
              <a:t>(2) </a:t>
            </a:r>
            <a:r>
              <a:rPr lang="zh-CN" altLang="en-US" sz="1800" dirty="0"/>
              <a:t>寻求一个存在</a:t>
            </a:r>
            <a:r>
              <a:rPr lang="en-US" altLang="zh-CN" sz="1800" dirty="0"/>
              <a:t>x</a:t>
            </a:r>
            <a:r>
              <a:rPr lang="zh-CN" altLang="en-US" sz="1800" dirty="0"/>
              <a:t>的例，</a:t>
            </a:r>
          </a:p>
          <a:p>
            <a:pPr eaLnBrk="1" hangingPunct="1"/>
            <a:r>
              <a:rPr lang="en-US" altLang="zh-CN" sz="1800" dirty="0"/>
              <a:t>(3) </a:t>
            </a:r>
            <a:r>
              <a:rPr lang="zh-CN" altLang="en-US" sz="1800" dirty="0"/>
              <a:t>说明</a:t>
            </a:r>
            <a:r>
              <a:rPr lang="zh-CN" altLang="en-US" sz="1800" dirty="0">
                <a:latin typeface="" charset="0"/>
              </a:rPr>
              <a:t>“</a:t>
            </a:r>
            <a:r>
              <a:rPr lang="zh-CN" altLang="en-US" sz="1800" dirty="0"/>
              <a:t>菲多在哪里</a:t>
            </a:r>
            <a:r>
              <a:rPr lang="zh-CN" altLang="en-US" sz="1800" dirty="0">
                <a:latin typeface="" charset="0"/>
              </a:rPr>
              <a:t>”</a:t>
            </a:r>
            <a:r>
              <a:rPr lang="zh-CN" altLang="en-US" sz="1800" dirty="0"/>
              <a:t>的问题。</a:t>
            </a:r>
          </a:p>
        </p:txBody>
      </p:sp>
      <p:grpSp>
        <p:nvGrpSpPr>
          <p:cNvPr id="2" name="Group 13"/>
          <p:cNvGrpSpPr>
            <a:grpSpLocks/>
          </p:cNvGrpSpPr>
          <p:nvPr/>
        </p:nvGrpSpPr>
        <p:grpSpPr bwMode="auto">
          <a:xfrm>
            <a:off x="1988840" y="2502678"/>
            <a:ext cx="4566754" cy="1188489"/>
            <a:chOff x="1746" y="2795"/>
            <a:chExt cx="4064" cy="1379"/>
          </a:xfrm>
        </p:grpSpPr>
        <p:sp>
          <p:nvSpPr>
            <p:cNvPr id="44045" name="Text Box 7"/>
            <p:cNvSpPr txBox="1">
              <a:spLocks noChangeArrowheads="1"/>
            </p:cNvSpPr>
            <p:nvPr/>
          </p:nvSpPr>
          <p:spPr bwMode="auto">
            <a:xfrm>
              <a:off x="3779" y="3853"/>
              <a:ext cx="2031" cy="321"/>
            </a:xfrm>
            <a:prstGeom prst="rect">
              <a:avLst/>
            </a:prstGeom>
            <a:ln/>
            <a:extLst/>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(1) </a:t>
              </a:r>
              <a:r>
                <a:rPr lang="en-US" altLang="zh-CN" sz="1200" dirty="0">
                  <a:latin typeface="隶书" panose="02010509060101010101" pitchFamily="49" charset="-122"/>
                  <a:ea typeface="隶书" panose="02010509060101010101" pitchFamily="49" charset="-122"/>
                  <a:cs typeface="Times New Roman" panose="02020603050405020304" pitchFamily="18" charset="0"/>
                </a:rPr>
                <a:t>"</a:t>
              </a:r>
              <a:r>
                <a:rPr lang="zh-CN" altLang="en-US" sz="1200" dirty="0">
                  <a:latin typeface="隶书" panose="02010509060101010101" pitchFamily="49" charset="-122"/>
                  <a:ea typeface="隶书" panose="02010509060101010101" pitchFamily="49" charset="-122"/>
                  <a:cs typeface="Times New Roman" panose="02020603050405020304" pitchFamily="18" charset="0"/>
                </a:rPr>
                <a:t>菲多在哪里</a:t>
              </a:r>
              <a:r>
                <a:rPr lang="en-US" altLang="zh-CN" sz="1200" dirty="0">
                  <a:latin typeface="隶书" panose="02010509060101010101" pitchFamily="49" charset="-122"/>
                  <a:ea typeface="隶书" panose="02010509060101010101" pitchFamily="49" charset="-122"/>
                  <a:cs typeface="Times New Roman" panose="02020603050405020304" pitchFamily="18" charset="0"/>
                </a:rPr>
                <a:t>"</a:t>
              </a:r>
              <a:r>
                <a:rPr lang="zh-CN" altLang="en-US" sz="1200" dirty="0">
                  <a:latin typeface="隶书" panose="02010509060101010101" pitchFamily="49" charset="-122"/>
                  <a:ea typeface="隶书" panose="02010509060101010101" pitchFamily="49" charset="-122"/>
                  <a:cs typeface="Times New Roman" panose="02020603050405020304" pitchFamily="18" charset="0"/>
                </a:rPr>
                <a:t>例题的反演树</a:t>
              </a:r>
              <a:r>
                <a:rPr lang="zh-CN" altLang="en-US" sz="1200" dirty="0">
                  <a:cs typeface="Times New Roman" panose="02020603050405020304" pitchFamily="18" charset="0"/>
                </a:rPr>
                <a:t> </a:t>
              </a:r>
            </a:p>
          </p:txBody>
        </p:sp>
        <p:sp>
          <p:nvSpPr>
            <p:cNvPr id="44043" name="AutoShape 12"/>
            <p:cNvSpPr>
              <a:spLocks noChangeArrowheads="1"/>
            </p:cNvSpPr>
            <p:nvPr/>
          </p:nvSpPr>
          <p:spPr bwMode="auto">
            <a:xfrm>
              <a:off x="1746" y="2795"/>
              <a:ext cx="1406" cy="272"/>
            </a:xfrm>
            <a:prstGeom prst="wedgeRectCallout">
              <a:avLst>
                <a:gd name="adj1" fmla="val 68778"/>
                <a:gd name="adj2" fmla="val -23933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lgn="ctr" eaLnBrk="1" hangingPunct="1"/>
              <a:endParaRPr lang="zh-CN" altLang="zh-CN" sz="1800"/>
            </a:p>
          </p:txBody>
        </p:sp>
      </p:grpSp>
      <p:sp>
        <p:nvSpPr>
          <p:cNvPr id="99342" name="AutoShape 14"/>
          <p:cNvSpPr>
            <a:spLocks noChangeArrowheads="1"/>
          </p:cNvSpPr>
          <p:nvPr/>
        </p:nvSpPr>
        <p:spPr bwMode="auto">
          <a:xfrm>
            <a:off x="1137992" y="3325580"/>
            <a:ext cx="2000250" cy="457200"/>
          </a:xfrm>
          <a:prstGeom prst="wedgeEllipseCallout">
            <a:avLst>
              <a:gd name="adj1" fmla="val -68673"/>
              <a:gd name="adj2" fmla="val -123493"/>
            </a:avLst>
          </a:prstGeom>
          <a:ln>
            <a:headEnd/>
            <a:tailEnd/>
          </a:ln>
        </p:spPr>
        <p:style>
          <a:lnRef idx="1">
            <a:schemeClr val="accent4"/>
          </a:lnRef>
          <a:fillRef idx="2">
            <a:schemeClr val="accent4"/>
          </a:fillRef>
          <a:effectRef idx="1">
            <a:schemeClr val="accent4"/>
          </a:effectRef>
          <a:fontRef idx="minor">
            <a:schemeClr val="dk1"/>
          </a:fontRef>
        </p:style>
        <p:txBody>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lgn="ctr" eaLnBrk="1" hangingPunct="1"/>
            <a:r>
              <a:rPr lang="en-US" altLang="zh-CN" sz="1350" dirty="0">
                <a:latin typeface="隶书" panose="02010509060101010101" pitchFamily="49" charset="-122"/>
                <a:ea typeface="隶书" panose="02010509060101010101" pitchFamily="49" charset="-122"/>
              </a:rPr>
              <a:t>(2)(3)</a:t>
            </a:r>
            <a:r>
              <a:rPr lang="zh-CN" altLang="en-US" sz="1350" dirty="0">
                <a:latin typeface="隶书" panose="02010509060101010101" pitchFamily="49" charset="-122"/>
                <a:ea typeface="隶书" panose="02010509060101010101" pitchFamily="49" charset="-122"/>
              </a:rPr>
              <a:t>反演求解</a:t>
            </a:r>
          </a:p>
        </p:txBody>
      </p:sp>
      <p:sp>
        <p:nvSpPr>
          <p:cNvPr id="3" name="文本框 2"/>
          <p:cNvSpPr txBox="1"/>
          <p:nvPr/>
        </p:nvSpPr>
        <p:spPr>
          <a:xfrm>
            <a:off x="501446" y="3768328"/>
            <a:ext cx="6167914" cy="923330"/>
          </a:xfrm>
          <a:prstGeom prst="rect">
            <a:avLst/>
          </a:prstGeom>
          <a:noFill/>
        </p:spPr>
        <p:txBody>
          <a:bodyPr wrap="square" rtlCol="0">
            <a:spAutoFit/>
          </a:bodyPr>
          <a:lstStyle/>
          <a:p>
            <a:r>
              <a:rPr kumimoji="1" lang="zh-CN" altLang="en-US" dirty="0">
                <a:latin typeface="黑体" panose="02010609060101010101" pitchFamily="49" charset="-122"/>
                <a:ea typeface="黑体" panose="02010609060101010101" pitchFamily="49" charset="-122"/>
              </a:rPr>
              <a:t>消解反演办法：首先对被证明的公式加以否定，再把这个否定式附加到集</a:t>
            </a:r>
            <a:r>
              <a:rPr kumimoji="1" lang="en-US" altLang="zh-CN" dirty="0">
                <a:latin typeface="黑体" panose="02010609060101010101" pitchFamily="49" charset="-122"/>
                <a:ea typeface="黑体" panose="02010609060101010101" pitchFamily="49" charset="-122"/>
              </a:rPr>
              <a:t>S</a:t>
            </a:r>
            <a:r>
              <a:rPr kumimoji="1" lang="zh-CN" altLang="en-US" dirty="0">
                <a:latin typeface="黑体" panose="02010609060101010101" pitchFamily="49" charset="-122"/>
                <a:ea typeface="黑体" panose="02010609060101010101" pitchFamily="49" charset="-122"/>
              </a:rPr>
              <a:t>中去，化这个扩充集的所有成员为子句形，然后用消解证明这个子句集是不可满足的。</a:t>
            </a:r>
          </a:p>
        </p:txBody>
      </p:sp>
      <p:pic>
        <p:nvPicPr>
          <p:cNvPr id="4" name="图片 3"/>
          <p:cNvPicPr>
            <a:picLocks noChangeAspect="1"/>
          </p:cNvPicPr>
          <p:nvPr/>
        </p:nvPicPr>
        <p:blipFill>
          <a:blip r:embed="rId3"/>
          <a:stretch>
            <a:fillRect/>
          </a:stretch>
        </p:blipFill>
        <p:spPr>
          <a:xfrm>
            <a:off x="3921073" y="1827501"/>
            <a:ext cx="2916530" cy="1609418"/>
          </a:xfrm>
          <a:prstGeom prst="rect">
            <a:avLst/>
          </a:prstGeom>
        </p:spPr>
      </p:pic>
    </p:spTree>
    <p:extLst>
      <p:ext uri="{BB962C8B-B14F-4D97-AF65-F5344CB8AC3E}">
        <p14:creationId xmlns:p14="http://schemas.microsoft.com/office/powerpoint/2010/main" val="3071185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8"/>
                                        </p:tgtEl>
                                        <p:attrNameLst>
                                          <p:attrName>style.visibility</p:attrName>
                                        </p:attrNameLst>
                                      </p:cBhvr>
                                      <p:to>
                                        <p:strVal val="visible"/>
                                      </p:to>
                                    </p:set>
                                    <p:anim calcmode="lin" valueType="num">
                                      <p:cBhvr additive="base">
                                        <p:cTn id="7" dur="500" fill="hold"/>
                                        <p:tgtEl>
                                          <p:spTgt spid="44038"/>
                                        </p:tgtEl>
                                        <p:attrNameLst>
                                          <p:attrName>ppt_x</p:attrName>
                                        </p:attrNameLst>
                                      </p:cBhvr>
                                      <p:tavLst>
                                        <p:tav tm="0">
                                          <p:val>
                                            <p:strVal val="#ppt_x"/>
                                          </p:val>
                                        </p:tav>
                                        <p:tav tm="100000">
                                          <p:val>
                                            <p:strVal val="#ppt_x"/>
                                          </p:val>
                                        </p:tav>
                                      </p:tavLst>
                                    </p:anim>
                                    <p:anim calcmode="lin" valueType="num">
                                      <p:cBhvr additive="base">
                                        <p:cTn id="8" dur="500" fill="hold"/>
                                        <p:tgtEl>
                                          <p:spTgt spid="440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9"/>
                                        </p:tgtEl>
                                        <p:attrNameLst>
                                          <p:attrName>style.visibility</p:attrName>
                                        </p:attrNameLst>
                                      </p:cBhvr>
                                      <p:to>
                                        <p:strVal val="visible"/>
                                      </p:to>
                                    </p:set>
                                    <p:anim calcmode="lin" valueType="num">
                                      <p:cBhvr additive="base">
                                        <p:cTn id="13" dur="500" fill="hold"/>
                                        <p:tgtEl>
                                          <p:spTgt spid="44039"/>
                                        </p:tgtEl>
                                        <p:attrNameLst>
                                          <p:attrName>ppt_x</p:attrName>
                                        </p:attrNameLst>
                                      </p:cBhvr>
                                      <p:tavLst>
                                        <p:tav tm="0">
                                          <p:val>
                                            <p:strVal val="#ppt_x"/>
                                          </p:val>
                                        </p:tav>
                                        <p:tav tm="100000">
                                          <p:val>
                                            <p:strVal val="#ppt_x"/>
                                          </p:val>
                                        </p:tav>
                                      </p:tavLst>
                                    </p:anim>
                                    <p:anim calcmode="lin" valueType="num">
                                      <p:cBhvr additive="base">
                                        <p:cTn id="14"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9934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P spid="44039" grpId="0"/>
      <p:bldP spid="99342" grpId="0" animBg="1" autoUpdateAnimBg="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Text Box 2"/>
          <p:cNvSpPr txBox="1">
            <a:spLocks noChangeArrowheads="1"/>
          </p:cNvSpPr>
          <p:nvPr/>
        </p:nvSpPr>
        <p:spPr bwMode="auto">
          <a:xfrm>
            <a:off x="612295" y="59532"/>
            <a:ext cx="58293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1800" dirty="0"/>
              <a:t>应用消解反演求解过程：</a:t>
            </a:r>
          </a:p>
          <a:p>
            <a:pPr eaLnBrk="1" hangingPunct="1">
              <a:buFontTx/>
              <a:buAutoNum type="arabicParenBoth"/>
            </a:pPr>
            <a:r>
              <a:rPr lang="zh-CN" altLang="en-US" sz="1800" dirty="0"/>
              <a:t>目标公式否定的子句形式为 </a:t>
            </a:r>
            <a:r>
              <a:rPr lang="en-US" altLang="zh-CN" sz="1800" dirty="0"/>
              <a:t>:</a:t>
            </a:r>
            <a:r>
              <a:rPr lang="zh-CN" altLang="en-US" sz="1800" dirty="0"/>
              <a:t>～</a:t>
            </a:r>
            <a:r>
              <a:rPr lang="en-US" altLang="zh-CN" sz="1800" dirty="0"/>
              <a:t>AT(</a:t>
            </a:r>
            <a:r>
              <a:rPr lang="en-US" altLang="zh-CN" sz="1800" dirty="0" err="1"/>
              <a:t>FIDO,x</a:t>
            </a:r>
            <a:r>
              <a:rPr lang="en-US" altLang="zh-CN" sz="1800" dirty="0"/>
              <a:t>) </a:t>
            </a:r>
            <a:r>
              <a:rPr lang="zh-CN" altLang="en-US" sz="1800" dirty="0"/>
              <a:t>把它添加至目标公式的否定之否定子句中去，得重言式 </a:t>
            </a:r>
          </a:p>
          <a:p>
            <a:pPr eaLnBrk="1" hangingPunct="1"/>
            <a:r>
              <a:rPr lang="zh-CN" altLang="en-US" sz="1800" dirty="0"/>
              <a:t>              ～</a:t>
            </a:r>
            <a:r>
              <a:rPr lang="en-US" altLang="zh-CN" sz="1800" dirty="0"/>
              <a:t>AT(</a:t>
            </a:r>
            <a:r>
              <a:rPr lang="en-US" altLang="zh-CN" sz="1800" dirty="0" err="1"/>
              <a:t>FIDO,x</a:t>
            </a:r>
            <a:r>
              <a:rPr lang="en-US" altLang="zh-CN" sz="1800" dirty="0"/>
              <a:t>)∨AT(</a:t>
            </a:r>
            <a:r>
              <a:rPr lang="en-US" altLang="zh-CN" sz="1800" dirty="0" err="1"/>
              <a:t>FIDO,x</a:t>
            </a:r>
            <a:r>
              <a:rPr lang="en-US" altLang="zh-CN" sz="1800" dirty="0"/>
              <a:t>) </a:t>
            </a:r>
          </a:p>
          <a:p>
            <a:pPr eaLnBrk="1" hangingPunct="1"/>
            <a:r>
              <a:rPr lang="en-US" altLang="zh-CN" sz="1800" dirty="0"/>
              <a:t>(2) </a:t>
            </a:r>
            <a:r>
              <a:rPr lang="zh-CN" altLang="en-US" sz="1800" dirty="0"/>
              <a:t>用下图的反演树进行消解，并在根部得到子句</a:t>
            </a:r>
            <a:r>
              <a:rPr lang="en-US" altLang="zh-CN" sz="1800" dirty="0"/>
              <a:t>:                                 </a:t>
            </a:r>
          </a:p>
          <a:p>
            <a:pPr eaLnBrk="1" hangingPunct="1"/>
            <a:r>
              <a:rPr lang="en-US" altLang="zh-CN" sz="1800" dirty="0"/>
              <a:t>               AT (FIDO</a:t>
            </a:r>
            <a:r>
              <a:rPr lang="zh-CN" altLang="en-US" sz="1800" dirty="0"/>
              <a:t>，</a:t>
            </a:r>
            <a:r>
              <a:rPr lang="en-US" altLang="zh-CN" sz="1800" dirty="0"/>
              <a:t>SCHOOL) </a:t>
            </a:r>
          </a:p>
          <a:p>
            <a:pPr eaLnBrk="1" hangingPunct="1"/>
            <a:r>
              <a:rPr lang="en-US" altLang="zh-CN" sz="1800" dirty="0"/>
              <a:t>(3) </a:t>
            </a:r>
            <a:r>
              <a:rPr lang="zh-CN" altLang="en-US" sz="1800" dirty="0"/>
              <a:t>从根部求得答案</a:t>
            </a:r>
            <a:r>
              <a:rPr lang="en-US" altLang="zh-CN" sz="1800" dirty="0"/>
              <a:t>AT(FIDO</a:t>
            </a:r>
            <a:r>
              <a:rPr lang="zh-CN" altLang="en-US" sz="1800" dirty="0"/>
              <a:t>，</a:t>
            </a:r>
            <a:r>
              <a:rPr lang="en-US" altLang="zh-CN" sz="1800" dirty="0"/>
              <a:t>SCHOOL)</a:t>
            </a:r>
            <a:r>
              <a:rPr lang="zh-CN" altLang="en-US" sz="1800" dirty="0"/>
              <a:t>，用此子句作为回答语句。</a:t>
            </a:r>
          </a:p>
        </p:txBody>
      </p:sp>
      <p:sp>
        <p:nvSpPr>
          <p:cNvPr id="45063" name="Text Box 5"/>
          <p:cNvSpPr txBox="1">
            <a:spLocks noChangeArrowheads="1"/>
          </p:cNvSpPr>
          <p:nvPr/>
        </p:nvSpPr>
        <p:spPr bwMode="auto">
          <a:xfrm>
            <a:off x="4434171" y="4659982"/>
            <a:ext cx="2400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en-US" altLang="zh-CN" sz="1800" dirty="0">
                <a:solidFill>
                  <a:srgbClr val="FF33FF"/>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dirty="0">
                <a:ea typeface="宋体" panose="02010600030101010101" pitchFamily="2" charset="-122"/>
                <a:cs typeface="Times New Roman" panose="02020603050405020304" pitchFamily="18" charset="0"/>
              </a:rPr>
              <a:t>从消解求取答案例题的反演树</a:t>
            </a:r>
            <a:r>
              <a:rPr lang="zh-CN" altLang="en-US" sz="1800" dirty="0">
                <a:ea typeface="宋体" panose="02010600030101010101" pitchFamily="2" charset="-122"/>
                <a:cs typeface="Times New Roman" panose="02020603050405020304" pitchFamily="18" charset="0"/>
              </a:rPr>
              <a:t> </a:t>
            </a:r>
          </a:p>
        </p:txBody>
      </p:sp>
      <p:pic>
        <p:nvPicPr>
          <p:cNvPr id="2" name="图片 1"/>
          <p:cNvPicPr>
            <a:picLocks noChangeAspect="1"/>
          </p:cNvPicPr>
          <p:nvPr/>
        </p:nvPicPr>
        <p:blipFill>
          <a:blip r:embed="rId2"/>
          <a:stretch>
            <a:fillRect/>
          </a:stretch>
        </p:blipFill>
        <p:spPr>
          <a:xfrm>
            <a:off x="908720" y="2367856"/>
            <a:ext cx="5230542" cy="2292126"/>
          </a:xfrm>
          <a:prstGeom prst="rect">
            <a:avLst/>
          </a:prstGeom>
        </p:spPr>
      </p:pic>
    </p:spTree>
    <p:extLst>
      <p:ext uri="{BB962C8B-B14F-4D97-AF65-F5344CB8AC3E}">
        <p14:creationId xmlns:p14="http://schemas.microsoft.com/office/powerpoint/2010/main" val="175856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5061">
                                            <p:txEl>
                                              <p:pRg st="1" end="1"/>
                                            </p:txEl>
                                          </p:spTgt>
                                        </p:tgtEl>
                                        <p:attrNameLst>
                                          <p:attrName>style.visibility</p:attrName>
                                        </p:attrNameLst>
                                      </p:cBhvr>
                                      <p:to>
                                        <p:strVal val="visible"/>
                                      </p:to>
                                    </p:set>
                                    <p:animEffect transition="in" filter="fade">
                                      <p:cBhvr>
                                        <p:cTn id="7" dur="1000"/>
                                        <p:tgtEl>
                                          <p:spTgt spid="45061">
                                            <p:txEl>
                                              <p:pRg st="1" end="1"/>
                                            </p:txEl>
                                          </p:spTgt>
                                        </p:tgtEl>
                                      </p:cBhvr>
                                    </p:animEffect>
                                    <p:anim calcmode="lin" valueType="num">
                                      <p:cBhvr>
                                        <p:cTn id="8" dur="1000" fill="hold"/>
                                        <p:tgtEl>
                                          <p:spTgt spid="4506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506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061">
                                            <p:txEl>
                                              <p:pRg st="2" end="2"/>
                                            </p:txEl>
                                          </p:spTgt>
                                        </p:tgtEl>
                                        <p:attrNameLst>
                                          <p:attrName>style.visibility</p:attrName>
                                        </p:attrNameLst>
                                      </p:cBhvr>
                                      <p:to>
                                        <p:strVal val="visible"/>
                                      </p:to>
                                    </p:set>
                                    <p:animEffect transition="in" filter="fade">
                                      <p:cBhvr>
                                        <p:cTn id="12" dur="1000"/>
                                        <p:tgtEl>
                                          <p:spTgt spid="45061">
                                            <p:txEl>
                                              <p:pRg st="2" end="2"/>
                                            </p:txEl>
                                          </p:spTgt>
                                        </p:tgtEl>
                                      </p:cBhvr>
                                    </p:animEffect>
                                    <p:anim calcmode="lin" valueType="num">
                                      <p:cBhvr>
                                        <p:cTn id="13" dur="1000" fill="hold"/>
                                        <p:tgtEl>
                                          <p:spTgt spid="4506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5061">
                                            <p:txEl>
                                              <p:pRg st="2" end="2"/>
                                            </p:txEl>
                                          </p:spTgt>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063"/>
                                        </p:tgtEl>
                                        <p:attrNameLst>
                                          <p:attrName>style.visibility</p:attrName>
                                        </p:attrNameLst>
                                      </p:cBhvr>
                                      <p:to>
                                        <p:strVal val="visible"/>
                                      </p:to>
                                    </p:set>
                                    <p:animEffect transition="in" filter="fade">
                                      <p:cBhvr>
                                        <p:cTn id="21" dur="1000"/>
                                        <p:tgtEl>
                                          <p:spTgt spid="45063"/>
                                        </p:tgtEl>
                                      </p:cBhvr>
                                    </p:animEffect>
                                    <p:anim calcmode="lin" valueType="num">
                                      <p:cBhvr>
                                        <p:cTn id="22" dur="1000" fill="hold"/>
                                        <p:tgtEl>
                                          <p:spTgt spid="45063"/>
                                        </p:tgtEl>
                                        <p:attrNameLst>
                                          <p:attrName>ppt_x</p:attrName>
                                        </p:attrNameLst>
                                      </p:cBhvr>
                                      <p:tavLst>
                                        <p:tav tm="0">
                                          <p:val>
                                            <p:strVal val="#ppt_x"/>
                                          </p:val>
                                        </p:tav>
                                        <p:tav tm="100000">
                                          <p:val>
                                            <p:strVal val="#ppt_x"/>
                                          </p:val>
                                        </p:tav>
                                      </p:tavLst>
                                    </p:anim>
                                    <p:anim calcmode="lin" valueType="num">
                                      <p:cBhvr>
                                        <p:cTn id="23" dur="1000" fill="hold"/>
                                        <p:tgtEl>
                                          <p:spTgt spid="4506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5061">
                                            <p:txEl>
                                              <p:pRg st="3" end="3"/>
                                            </p:txEl>
                                          </p:spTgt>
                                        </p:tgtEl>
                                        <p:attrNameLst>
                                          <p:attrName>style.visibility</p:attrName>
                                        </p:attrNameLst>
                                      </p:cBhvr>
                                      <p:to>
                                        <p:strVal val="visible"/>
                                      </p:to>
                                    </p:set>
                                    <p:animEffect transition="in" filter="fade">
                                      <p:cBhvr>
                                        <p:cTn id="28" dur="1000"/>
                                        <p:tgtEl>
                                          <p:spTgt spid="45061">
                                            <p:txEl>
                                              <p:pRg st="3" end="3"/>
                                            </p:txEl>
                                          </p:spTgt>
                                        </p:tgtEl>
                                      </p:cBhvr>
                                    </p:animEffect>
                                    <p:anim calcmode="lin" valueType="num">
                                      <p:cBhvr>
                                        <p:cTn id="29" dur="1000" fill="hold"/>
                                        <p:tgtEl>
                                          <p:spTgt spid="4506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5061">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5061">
                                            <p:txEl>
                                              <p:pRg st="4" end="4"/>
                                            </p:txEl>
                                          </p:spTgt>
                                        </p:tgtEl>
                                        <p:attrNameLst>
                                          <p:attrName>style.visibility</p:attrName>
                                        </p:attrNameLst>
                                      </p:cBhvr>
                                      <p:to>
                                        <p:strVal val="visible"/>
                                      </p:to>
                                    </p:set>
                                    <p:animEffect transition="in" filter="fade">
                                      <p:cBhvr>
                                        <p:cTn id="33" dur="1000"/>
                                        <p:tgtEl>
                                          <p:spTgt spid="45061">
                                            <p:txEl>
                                              <p:pRg st="4" end="4"/>
                                            </p:txEl>
                                          </p:spTgt>
                                        </p:tgtEl>
                                      </p:cBhvr>
                                    </p:animEffect>
                                    <p:anim calcmode="lin" valueType="num">
                                      <p:cBhvr>
                                        <p:cTn id="34" dur="1000" fill="hold"/>
                                        <p:tgtEl>
                                          <p:spTgt spid="45061">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506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nodeType="clickEffect">
                                  <p:stCondLst>
                                    <p:cond delay="0"/>
                                  </p:stCondLst>
                                  <p:childTnLst>
                                    <p:set>
                                      <p:cBhvr>
                                        <p:cTn id="39" dur="1" fill="hold">
                                          <p:stCondLst>
                                            <p:cond delay="0"/>
                                          </p:stCondLst>
                                        </p:cTn>
                                        <p:tgtEl>
                                          <p:spTgt spid="45061">
                                            <p:txEl>
                                              <p:pRg st="5" end="5"/>
                                            </p:txEl>
                                          </p:spTgt>
                                        </p:tgtEl>
                                        <p:attrNameLst>
                                          <p:attrName>style.visibility</p:attrName>
                                        </p:attrNameLst>
                                      </p:cBhvr>
                                      <p:to>
                                        <p:strVal val="visible"/>
                                      </p:to>
                                    </p:set>
                                    <p:animEffect transition="in" filter="fade">
                                      <p:cBhvr>
                                        <p:cTn id="40" dur="1000"/>
                                        <p:tgtEl>
                                          <p:spTgt spid="45061">
                                            <p:txEl>
                                              <p:pRg st="5" end="5"/>
                                            </p:txEl>
                                          </p:spTgt>
                                        </p:tgtEl>
                                      </p:cBhvr>
                                    </p:animEffect>
                                    <p:anim calcmode="lin" valueType="num">
                                      <p:cBhvr>
                                        <p:cTn id="41" dur="1000" fill="hold"/>
                                        <p:tgtEl>
                                          <p:spTgt spid="45061">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4506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9" name="Rectangle 3"/>
          <p:cNvSpPr>
            <a:spLocks noGrp="1" noChangeArrowheads="1"/>
          </p:cNvSpPr>
          <p:nvPr>
            <p:ph type="body" idx="4294967295"/>
          </p:nvPr>
        </p:nvSpPr>
        <p:spPr>
          <a:xfrm>
            <a:off x="188640" y="483518"/>
            <a:ext cx="6172200" cy="3394075"/>
          </a:xfrm>
        </p:spPr>
        <p:txBody>
          <a:bodyPr/>
          <a:lstStyle/>
          <a:p>
            <a:pPr>
              <a:spcAft>
                <a:spcPct val="20000"/>
              </a:spcAft>
            </a:pPr>
            <a:r>
              <a:rPr lang="zh-CN" altLang="en-US" sz="2100" b="1" dirty="0" smtClean="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例：</a:t>
            </a:r>
            <a:endParaRPr lang="zh-CN" altLang="en-US" sz="21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endParaRPr>
          </a:p>
          <a:p>
            <a:pPr lvl="1">
              <a:spcAft>
                <a:spcPct val="20000"/>
              </a:spcAft>
              <a:buClr>
                <a:schemeClr val="hlink"/>
              </a:buClr>
              <a:buFont typeface="Wingdings" panose="05000000000000000000" pitchFamily="2" charset="2"/>
              <a:buChar char="ü"/>
            </a:pPr>
            <a:r>
              <a:rPr lang="zh-CN" altLang="en-US" sz="2000" b="1" dirty="0">
                <a:solidFill>
                  <a:srgbClr val="006600"/>
                </a:solidFill>
                <a:latin typeface="Times New Roman" panose="02020603050405020304" pitchFamily="18" charset="0"/>
                <a:ea typeface="宋体" panose="02010600030101010101" pitchFamily="2" charset="-122"/>
              </a:rPr>
              <a:t>已知：</a:t>
            </a:r>
            <a:r>
              <a:rPr lang="en-US" altLang="zh-CN" sz="2000" b="1" dirty="0">
                <a:ea typeface="宋体" panose="02010600030101010101" pitchFamily="2" charset="-122"/>
              </a:rPr>
              <a:t>A,B,C</a:t>
            </a:r>
            <a:r>
              <a:rPr lang="zh-CN" altLang="en-US" sz="2000" b="1" dirty="0">
                <a:ea typeface="宋体" panose="02010600030101010101" pitchFamily="2" charset="-122"/>
              </a:rPr>
              <a:t>三人中有人从不说真话，也有人从不说假话。某人向这三人分别提出同一个问题：谁是说谎者？</a:t>
            </a:r>
          </a:p>
          <a:p>
            <a:pPr lvl="1">
              <a:spcAft>
                <a:spcPct val="20000"/>
              </a:spcAft>
              <a:buClr>
                <a:schemeClr val="hlink"/>
              </a:buClr>
              <a:buFont typeface="Wingdings" panose="05000000000000000000" pitchFamily="2" charset="2"/>
              <a:buNone/>
            </a:pPr>
            <a:r>
              <a:rPr lang="en-US" altLang="zh-CN" sz="2000" b="1" dirty="0">
                <a:ea typeface="宋体" panose="02010600030101010101" pitchFamily="2" charset="-122"/>
              </a:rPr>
              <a:t>    A</a:t>
            </a:r>
            <a:r>
              <a:rPr lang="zh-CN" altLang="en-US" sz="2000" b="1" dirty="0">
                <a:ea typeface="宋体" panose="02010600030101010101" pitchFamily="2" charset="-122"/>
              </a:rPr>
              <a:t>答：</a:t>
            </a:r>
            <a:r>
              <a:rPr lang="zh-CN" altLang="en-US" sz="2000" b="1" dirty="0">
                <a:latin typeface="Times New Roman" panose="02020603050405020304" pitchFamily="18" charset="0"/>
                <a:ea typeface="宋体" panose="02010600030101010101" pitchFamily="2" charset="-122"/>
              </a:rPr>
              <a:t>“</a:t>
            </a:r>
            <a:r>
              <a:rPr lang="en-US" altLang="zh-CN" sz="2000" b="1" dirty="0">
                <a:ea typeface="宋体" panose="02010600030101010101" pitchFamily="2" charset="-122"/>
              </a:rPr>
              <a:t>B</a:t>
            </a:r>
            <a:r>
              <a:rPr lang="zh-CN" altLang="en-US" sz="2000" b="1" dirty="0">
                <a:ea typeface="宋体" panose="02010600030101010101" pitchFamily="2" charset="-122"/>
              </a:rPr>
              <a:t>和</a:t>
            </a:r>
            <a:r>
              <a:rPr lang="en-US" altLang="zh-CN" sz="2000" b="1" dirty="0">
                <a:ea typeface="宋体" panose="02010600030101010101" pitchFamily="2" charset="-122"/>
              </a:rPr>
              <a:t>C</a:t>
            </a:r>
            <a:r>
              <a:rPr lang="zh-CN" altLang="en-US" sz="2000" b="1" dirty="0">
                <a:ea typeface="宋体" panose="02010600030101010101" pitchFamily="2" charset="-122"/>
              </a:rPr>
              <a:t>都是说谎者</a:t>
            </a:r>
            <a:r>
              <a:rPr lang="zh-CN" altLang="en-US" sz="2000" b="1" dirty="0">
                <a:latin typeface="Times New Roman" panose="02020603050405020304" pitchFamily="18" charset="0"/>
                <a:ea typeface="宋体" panose="02010600030101010101" pitchFamily="2" charset="-122"/>
              </a:rPr>
              <a:t>”</a:t>
            </a:r>
            <a:r>
              <a:rPr lang="zh-CN" altLang="en-US" sz="2000" b="1" dirty="0">
                <a:ea typeface="宋体" panose="02010600030101010101" pitchFamily="2" charset="-122"/>
              </a:rPr>
              <a:t>；</a:t>
            </a:r>
          </a:p>
          <a:p>
            <a:pPr lvl="1">
              <a:spcAft>
                <a:spcPct val="20000"/>
              </a:spcAft>
              <a:buClr>
                <a:schemeClr val="hlink"/>
              </a:buClr>
              <a:buFont typeface="Wingdings" panose="05000000000000000000" pitchFamily="2" charset="2"/>
              <a:buNone/>
            </a:pPr>
            <a:r>
              <a:rPr lang="en-US" altLang="zh-CN" sz="2000" b="1" dirty="0">
                <a:ea typeface="宋体" panose="02010600030101010101" pitchFamily="2" charset="-122"/>
              </a:rPr>
              <a:t>    B</a:t>
            </a:r>
            <a:r>
              <a:rPr lang="zh-CN" altLang="en-US" sz="2000" b="1" dirty="0">
                <a:ea typeface="宋体" panose="02010600030101010101" pitchFamily="2" charset="-122"/>
              </a:rPr>
              <a:t>答：</a:t>
            </a:r>
            <a:r>
              <a:rPr lang="zh-CN" altLang="en-US" sz="2000" b="1" dirty="0">
                <a:latin typeface="Times New Roman" panose="02020603050405020304" pitchFamily="18" charset="0"/>
                <a:ea typeface="宋体" panose="02010600030101010101" pitchFamily="2" charset="-122"/>
              </a:rPr>
              <a:t>“</a:t>
            </a:r>
            <a:r>
              <a:rPr lang="en-US" altLang="zh-CN" sz="2000" b="1" dirty="0">
                <a:ea typeface="宋体" panose="02010600030101010101" pitchFamily="2" charset="-122"/>
              </a:rPr>
              <a:t>A</a:t>
            </a:r>
            <a:r>
              <a:rPr lang="zh-CN" altLang="en-US" sz="2000" b="1" dirty="0">
                <a:ea typeface="宋体" panose="02010600030101010101" pitchFamily="2" charset="-122"/>
              </a:rPr>
              <a:t>和</a:t>
            </a:r>
            <a:r>
              <a:rPr lang="en-US" altLang="zh-CN" sz="2000" b="1" dirty="0">
                <a:ea typeface="宋体" panose="02010600030101010101" pitchFamily="2" charset="-122"/>
              </a:rPr>
              <a:t>C</a:t>
            </a:r>
            <a:r>
              <a:rPr lang="zh-CN" altLang="en-US" sz="2000" b="1" dirty="0">
                <a:ea typeface="宋体" panose="02010600030101010101" pitchFamily="2" charset="-122"/>
              </a:rPr>
              <a:t>都是说谎者</a:t>
            </a:r>
            <a:r>
              <a:rPr lang="zh-CN" altLang="en-US" sz="2000" b="1" dirty="0">
                <a:latin typeface="Times New Roman" panose="02020603050405020304" pitchFamily="18" charset="0"/>
                <a:ea typeface="宋体" panose="02010600030101010101" pitchFamily="2" charset="-122"/>
              </a:rPr>
              <a:t>”</a:t>
            </a:r>
            <a:r>
              <a:rPr lang="zh-CN" altLang="en-US" sz="2000" b="1" dirty="0">
                <a:ea typeface="宋体" panose="02010600030101010101" pitchFamily="2" charset="-122"/>
              </a:rPr>
              <a:t>；</a:t>
            </a:r>
          </a:p>
          <a:p>
            <a:pPr lvl="1">
              <a:spcAft>
                <a:spcPct val="20000"/>
              </a:spcAft>
              <a:buClr>
                <a:schemeClr val="hlink"/>
              </a:buClr>
              <a:buFont typeface="Wingdings" panose="05000000000000000000" pitchFamily="2" charset="2"/>
              <a:buNone/>
            </a:pPr>
            <a:r>
              <a:rPr lang="en-US" altLang="zh-CN" sz="2000" b="1" dirty="0">
                <a:ea typeface="宋体" panose="02010600030101010101" pitchFamily="2" charset="-122"/>
              </a:rPr>
              <a:t>    C</a:t>
            </a:r>
            <a:r>
              <a:rPr lang="zh-CN" altLang="en-US" sz="2000" b="1" dirty="0">
                <a:ea typeface="宋体" panose="02010600030101010101" pitchFamily="2" charset="-122"/>
              </a:rPr>
              <a:t>答：</a:t>
            </a:r>
            <a:r>
              <a:rPr lang="zh-CN" altLang="en-US" sz="2000" b="1" dirty="0">
                <a:latin typeface="Times New Roman" panose="02020603050405020304" pitchFamily="18" charset="0"/>
                <a:ea typeface="宋体" panose="02010600030101010101" pitchFamily="2" charset="-122"/>
              </a:rPr>
              <a:t>“</a:t>
            </a:r>
            <a:r>
              <a:rPr lang="en-US" altLang="zh-CN" sz="2000" b="1" dirty="0">
                <a:ea typeface="宋体" panose="02010600030101010101" pitchFamily="2" charset="-122"/>
              </a:rPr>
              <a:t>A</a:t>
            </a:r>
            <a:r>
              <a:rPr lang="zh-CN" altLang="en-US" sz="2000" b="1" dirty="0">
                <a:ea typeface="宋体" panose="02010600030101010101" pitchFamily="2" charset="-122"/>
              </a:rPr>
              <a:t>和</a:t>
            </a:r>
            <a:r>
              <a:rPr lang="en-US" altLang="zh-CN" sz="2000" b="1" dirty="0">
                <a:ea typeface="宋体" panose="02010600030101010101" pitchFamily="2" charset="-122"/>
              </a:rPr>
              <a:t>B</a:t>
            </a:r>
            <a:r>
              <a:rPr lang="zh-CN" altLang="en-US" sz="2000" b="1" dirty="0">
                <a:ea typeface="宋体" panose="02010600030101010101" pitchFamily="2" charset="-122"/>
              </a:rPr>
              <a:t>中至少有一个是说谎者</a:t>
            </a:r>
            <a:r>
              <a:rPr lang="zh-CN" altLang="en-US" sz="2000" b="1" dirty="0">
                <a:latin typeface="Times New Roman" panose="02020603050405020304" pitchFamily="18" charset="0"/>
                <a:ea typeface="宋体" panose="02010600030101010101" pitchFamily="2" charset="-122"/>
              </a:rPr>
              <a:t>”</a:t>
            </a:r>
            <a:r>
              <a:rPr lang="zh-CN" altLang="en-US" sz="2000" b="1" dirty="0">
                <a:ea typeface="宋体" panose="02010600030101010101" pitchFamily="2" charset="-122"/>
              </a:rPr>
              <a:t>。</a:t>
            </a:r>
          </a:p>
          <a:p>
            <a:pPr lvl="1">
              <a:spcAft>
                <a:spcPct val="20000"/>
              </a:spcAft>
              <a:buClr>
                <a:schemeClr val="hlink"/>
              </a:buClr>
              <a:buFont typeface="Wingdings" panose="05000000000000000000" pitchFamily="2" charset="2"/>
              <a:buChar char="ü"/>
            </a:pPr>
            <a:r>
              <a:rPr lang="zh-CN" altLang="en-US" sz="2000" b="1" dirty="0">
                <a:solidFill>
                  <a:srgbClr val="006600"/>
                </a:solidFill>
                <a:latin typeface="Times New Roman" panose="02020603050405020304" pitchFamily="18" charset="0"/>
                <a:ea typeface="宋体" panose="02010600030101010101" pitchFamily="2" charset="-122"/>
              </a:rPr>
              <a:t>问：</a:t>
            </a:r>
            <a:r>
              <a:rPr lang="zh-CN" altLang="en-US" sz="2000" b="1" dirty="0">
                <a:ea typeface="宋体" panose="02010600030101010101" pitchFamily="2" charset="-122"/>
              </a:rPr>
              <a:t>求谁是老实人，谁是说谎者？</a:t>
            </a:r>
            <a:endParaRPr lang="zh-CN" altLang="en-US" sz="2000" b="1" dirty="0">
              <a:latin typeface="Times New Roman" panose="02020603050405020304" pitchFamily="18" charset="0"/>
              <a:ea typeface="宋体" panose="02010600030101010101" pitchFamily="2" charset="-122"/>
            </a:endParaRPr>
          </a:p>
          <a:p>
            <a:pPr lvl="1">
              <a:spcAft>
                <a:spcPct val="20000"/>
              </a:spcAft>
              <a:buClr>
                <a:schemeClr val="hlink"/>
              </a:buClr>
              <a:buFont typeface="Wingdings" panose="05000000000000000000" pitchFamily="2" charset="2"/>
              <a:buChar char="ü"/>
            </a:pPr>
            <a:r>
              <a:rPr lang="zh-CN" altLang="en-US" sz="2000" b="1" dirty="0">
                <a:solidFill>
                  <a:srgbClr val="006600"/>
                </a:solidFill>
                <a:latin typeface="Times New Roman" panose="02020603050405020304" pitchFamily="18" charset="0"/>
                <a:ea typeface="宋体" panose="02010600030101010101" pitchFamily="2" charset="-122"/>
              </a:rPr>
              <a:t>解：</a:t>
            </a:r>
            <a:r>
              <a:rPr lang="zh-CN" altLang="en-US" sz="2000" b="1" dirty="0">
                <a:latin typeface="Times New Roman" panose="02020603050405020304" pitchFamily="18" charset="0"/>
                <a:ea typeface="宋体" panose="02010600030101010101" pitchFamily="2" charset="-122"/>
              </a:rPr>
              <a:t>首先定义谓词</a:t>
            </a:r>
            <a:endParaRPr lang="zh-CN" altLang="en-US" sz="1800" b="1" dirty="0">
              <a:latin typeface="Times New Roman" panose="02020603050405020304" pitchFamily="18" charset="0"/>
              <a:ea typeface="宋体" panose="02010600030101010101" pitchFamily="2" charset="-122"/>
            </a:endParaRPr>
          </a:p>
          <a:p>
            <a:pPr>
              <a:spcAft>
                <a:spcPct val="20000"/>
              </a:spcAft>
              <a:buFont typeface="Wingdings" panose="05000000000000000000" pitchFamily="2" charset="2"/>
              <a:buNone/>
            </a:pPr>
            <a:r>
              <a:rPr lang="en-US" altLang="zh-CN" b="1" dirty="0">
                <a:solidFill>
                  <a:srgbClr val="0000CC"/>
                </a:solidFill>
                <a:latin typeface="Times New Roman" panose="02020603050405020304" pitchFamily="18" charset="0"/>
                <a:ea typeface="宋体" panose="02010600030101010101" pitchFamily="2" charset="-122"/>
              </a:rPr>
              <a:t>                      T(x)</a:t>
            </a:r>
            <a:r>
              <a:rPr lang="zh-CN" altLang="en-US" b="1" dirty="0">
                <a:solidFill>
                  <a:srgbClr val="0000CC"/>
                </a:solidFill>
                <a:latin typeface="Times New Roman" panose="02020603050405020304" pitchFamily="18" charset="0"/>
                <a:ea typeface="宋体" panose="02010600030101010101" pitchFamily="2" charset="-122"/>
              </a:rPr>
              <a:t>：</a:t>
            </a:r>
            <a:r>
              <a:rPr lang="zh-CN" altLang="en-US" b="1" dirty="0">
                <a:ea typeface="宋体" panose="02010600030101010101" pitchFamily="2" charset="-122"/>
              </a:rPr>
              <a:t>表示</a:t>
            </a:r>
            <a:r>
              <a:rPr lang="en-US" altLang="zh-CN" b="1" dirty="0">
                <a:ea typeface="宋体" panose="02010600030101010101" pitchFamily="2" charset="-122"/>
              </a:rPr>
              <a:t>x</a:t>
            </a:r>
            <a:r>
              <a:rPr lang="zh-CN" altLang="en-US" b="1" dirty="0">
                <a:ea typeface="宋体" panose="02010600030101010101" pitchFamily="2" charset="-122"/>
              </a:rPr>
              <a:t>说真话</a:t>
            </a:r>
            <a:endParaRPr lang="zh-CN" altLang="en-US" b="1" dirty="0">
              <a:solidFill>
                <a:srgbClr val="0000CC"/>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9584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7459">
                                            <p:txEl>
                                              <p:pRg st="6" end="6"/>
                                            </p:txEl>
                                          </p:spTgt>
                                        </p:tgtEl>
                                        <p:attrNameLst>
                                          <p:attrName>style.visibility</p:attrName>
                                        </p:attrNameLst>
                                      </p:cBhvr>
                                      <p:to>
                                        <p:strVal val="visible"/>
                                      </p:to>
                                    </p:set>
                                    <p:anim calcmode="lin" valueType="num">
                                      <p:cBhvr additive="base">
                                        <p:cTn id="7" dur="500" fill="hold"/>
                                        <p:tgtEl>
                                          <p:spTgt spid="787459">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7459">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87459">
                                            <p:txEl>
                                              <p:pRg st="7" end="7"/>
                                            </p:txEl>
                                          </p:spTgt>
                                        </p:tgtEl>
                                        <p:attrNameLst>
                                          <p:attrName>style.visibility</p:attrName>
                                        </p:attrNameLst>
                                      </p:cBhvr>
                                      <p:to>
                                        <p:strVal val="visible"/>
                                      </p:to>
                                    </p:set>
                                    <p:anim calcmode="lin" valueType="num">
                                      <p:cBhvr additive="base">
                                        <p:cTn id="11" dur="500" fill="hold"/>
                                        <p:tgtEl>
                                          <p:spTgt spid="787459">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8745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3" name="Rectangle 3"/>
          <p:cNvSpPr>
            <a:spLocks noGrp="1" noChangeArrowheads="1"/>
          </p:cNvSpPr>
          <p:nvPr>
            <p:ph type="body" idx="4294967295"/>
          </p:nvPr>
        </p:nvSpPr>
        <p:spPr>
          <a:xfrm>
            <a:off x="0" y="195486"/>
            <a:ext cx="6172200" cy="3394075"/>
          </a:xfrm>
        </p:spPr>
        <p:txBody>
          <a:bodyPr/>
          <a:lstStyle/>
          <a:p>
            <a:pPr lvl="2">
              <a:spcBef>
                <a:spcPct val="10000"/>
              </a:spcBef>
              <a:spcAft>
                <a:spcPct val="10000"/>
              </a:spcAft>
              <a:buFontTx/>
              <a:buNone/>
            </a:pPr>
            <a:r>
              <a:rPr lang="zh-CN" altLang="en-US" sz="2400" b="1" dirty="0">
                <a:latin typeface="Times New Roman" panose="02020603050405020304" pitchFamily="18" charset="0"/>
                <a:ea typeface="宋体" panose="02010600030101010101" pitchFamily="2" charset="-122"/>
              </a:rPr>
              <a:t>把已知前提用谓词公式表示如下：</a:t>
            </a:r>
          </a:p>
          <a:p>
            <a:pPr lvl="2">
              <a:spcBef>
                <a:spcPct val="10000"/>
              </a:spcBef>
              <a:spcAft>
                <a:spcPct val="10000"/>
              </a:spcAft>
              <a:buFontTx/>
              <a:buNone/>
            </a:pPr>
            <a:r>
              <a:rPr lang="zh-CN" altLang="en-US" sz="2400" b="1" dirty="0">
                <a:latin typeface="Times New Roman" panose="02020603050405020304" pitchFamily="18" charset="0"/>
                <a:ea typeface="宋体" panose="02010600030101010101" pitchFamily="2" charset="-122"/>
              </a:rPr>
              <a:t>如果</a:t>
            </a:r>
            <a:r>
              <a:rPr lang="en-US" altLang="zh-CN" sz="2400" b="1" dirty="0">
                <a:latin typeface="Times New Roman" panose="02020603050405020304" pitchFamily="18" charset="0"/>
                <a:ea typeface="宋体" panose="02010600030101010101" pitchFamily="2" charset="-122"/>
              </a:rPr>
              <a:t>A</a:t>
            </a:r>
            <a:r>
              <a:rPr lang="zh-CN" altLang="en-US" sz="2400" b="1" dirty="0">
                <a:latin typeface="Times New Roman" panose="02020603050405020304" pitchFamily="18" charset="0"/>
                <a:ea typeface="宋体" panose="02010600030101010101" pitchFamily="2" charset="-122"/>
              </a:rPr>
              <a:t>说的是真话，则有：</a:t>
            </a:r>
          </a:p>
          <a:p>
            <a:pPr lvl="2">
              <a:spcBef>
                <a:spcPct val="10000"/>
              </a:spcBef>
              <a:spcAft>
                <a:spcPct val="10000"/>
              </a:spcAft>
              <a:buNone/>
            </a:pPr>
            <a:r>
              <a:rPr lang="en-US" altLang="zh-CN" sz="2400" b="1" dirty="0" smtClean="0">
                <a:solidFill>
                  <a:srgbClr val="0000FF"/>
                </a:solidFill>
                <a:latin typeface="Times New Roman" panose="02020603050405020304" pitchFamily="18" charset="0"/>
                <a:ea typeface="宋体" panose="02010600030101010101" pitchFamily="2" charset="-122"/>
              </a:rPr>
              <a:t>             T(A</a:t>
            </a:r>
            <a:r>
              <a:rPr lang="en-US" altLang="zh-CN" sz="2400" b="1" dirty="0">
                <a:solidFill>
                  <a:srgbClr val="0000FF"/>
                </a:solidFill>
                <a:latin typeface="Times New Roman" panose="02020603050405020304" pitchFamily="18" charset="0"/>
                <a:ea typeface="宋体" panose="02010600030101010101" pitchFamily="2" charset="-122"/>
              </a:rPr>
              <a:t>) → ~T(B) ∧ </a:t>
            </a:r>
            <a:r>
              <a:rPr lang="en-US" altLang="zh-CN" sz="2400" b="1" dirty="0" smtClean="0">
                <a:solidFill>
                  <a:srgbClr val="0000FF"/>
                </a:solidFill>
                <a:latin typeface="Times New Roman" panose="02020603050405020304" pitchFamily="18" charset="0"/>
                <a:ea typeface="宋体" panose="02010600030101010101" pitchFamily="2" charset="-122"/>
              </a:rPr>
              <a:t>~T(C) </a:t>
            </a:r>
          </a:p>
          <a:p>
            <a:pPr lvl="2">
              <a:spcBef>
                <a:spcPct val="10000"/>
              </a:spcBef>
              <a:spcAft>
                <a:spcPct val="10000"/>
              </a:spcAft>
              <a:buNone/>
            </a:pPr>
            <a:r>
              <a:rPr lang="zh-CN" altLang="en-US" sz="2400" b="1" dirty="0" smtClean="0">
                <a:latin typeface="Times New Roman" panose="02020603050405020304" pitchFamily="18" charset="0"/>
                <a:ea typeface="宋体" panose="02010600030101010101" pitchFamily="2" charset="-122"/>
              </a:rPr>
              <a:t>如果 </a:t>
            </a:r>
            <a:r>
              <a:rPr lang="en-US" altLang="zh-CN" sz="2400" b="1" dirty="0">
                <a:latin typeface="Times New Roman" panose="02020603050405020304" pitchFamily="18" charset="0"/>
                <a:ea typeface="宋体" panose="02010600030101010101" pitchFamily="2" charset="-122"/>
              </a:rPr>
              <a:t>A</a:t>
            </a:r>
            <a:r>
              <a:rPr lang="zh-CN" altLang="en-US" sz="2400" b="1" dirty="0">
                <a:latin typeface="Times New Roman" panose="02020603050405020304" pitchFamily="18" charset="0"/>
                <a:ea typeface="宋体" panose="02010600030101010101" pitchFamily="2" charset="-122"/>
              </a:rPr>
              <a:t>说的是假话，则有：</a:t>
            </a:r>
          </a:p>
          <a:p>
            <a:pPr lvl="2">
              <a:spcBef>
                <a:spcPct val="10000"/>
              </a:spcBef>
              <a:spcAft>
                <a:spcPct val="10000"/>
              </a:spcAft>
              <a:buFontTx/>
              <a:buNone/>
            </a:pPr>
            <a:r>
              <a:rPr lang="en-US" altLang="zh-CN" sz="2400" b="1" dirty="0" smtClean="0">
                <a:solidFill>
                  <a:srgbClr val="0000FF"/>
                </a:solidFill>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a:t>
            </a:r>
            <a:r>
              <a:rPr lang="en-US" altLang="zh-CN" sz="2400" b="1" dirty="0">
                <a:solidFill>
                  <a:srgbClr val="0000FF"/>
                </a:solidFill>
                <a:latin typeface="Times New Roman" panose="02020603050405020304" pitchFamily="18" charset="0"/>
                <a:ea typeface="宋体" panose="02010600030101010101" pitchFamily="2" charset="-122"/>
              </a:rPr>
              <a:t>~T(A) → T(B) ∨ </a:t>
            </a:r>
            <a:r>
              <a:rPr lang="en-US" altLang="zh-CN" sz="2400" b="1" dirty="0" smtClean="0">
                <a:solidFill>
                  <a:srgbClr val="0000FF"/>
                </a:solidFill>
                <a:latin typeface="Times New Roman" panose="02020603050405020304" pitchFamily="18" charset="0"/>
                <a:ea typeface="宋体" panose="02010600030101010101" pitchFamily="2" charset="-122"/>
              </a:rPr>
              <a:t> T(C)</a:t>
            </a:r>
            <a:endParaRPr lang="zh-CN" altLang="en-US" sz="2400" b="1" dirty="0">
              <a:latin typeface="Times New Roman" panose="02020603050405020304" pitchFamily="18" charset="0"/>
              <a:ea typeface="宋体" panose="02010600030101010101" pitchFamily="2" charset="-122"/>
            </a:endParaRPr>
          </a:p>
          <a:p>
            <a:pPr>
              <a:spcBef>
                <a:spcPct val="10000"/>
              </a:spcBef>
              <a:spcAft>
                <a:spcPct val="10000"/>
              </a:spcAft>
              <a:buFont typeface="Wingdings" panose="05000000000000000000" pitchFamily="2" charset="2"/>
              <a:buNone/>
            </a:pPr>
            <a:r>
              <a:rPr lang="en-US" altLang="zh-CN" b="1" dirty="0">
                <a:solidFill>
                  <a:srgbClr val="0000FF"/>
                </a:solidFill>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对</a:t>
            </a:r>
            <a:r>
              <a:rPr lang="en-US" altLang="zh-CN" b="1" dirty="0">
                <a:latin typeface="Times New Roman" panose="02020603050405020304" pitchFamily="18" charset="0"/>
                <a:ea typeface="宋体" panose="02010600030101010101" pitchFamily="2" charset="-122"/>
              </a:rPr>
              <a:t>B</a:t>
            </a:r>
            <a:r>
              <a:rPr lang="zh-CN" altLang="en-US" b="1" dirty="0">
                <a:latin typeface="Times New Roman" panose="02020603050405020304" pitchFamily="18" charset="0"/>
                <a:ea typeface="宋体" panose="02010600030101010101" pitchFamily="2" charset="-122"/>
              </a:rPr>
              <a:t>和</a:t>
            </a:r>
            <a:r>
              <a:rPr lang="en-US" altLang="zh-CN" b="1" dirty="0">
                <a:latin typeface="Times New Roman" panose="02020603050405020304" pitchFamily="18" charset="0"/>
                <a:ea typeface="宋体" panose="02010600030101010101" pitchFamily="2" charset="-122"/>
              </a:rPr>
              <a:t>C</a:t>
            </a:r>
            <a:r>
              <a:rPr lang="zh-CN" altLang="en-US" b="1" dirty="0">
                <a:latin typeface="Times New Roman" panose="02020603050405020304" pitchFamily="18" charset="0"/>
                <a:ea typeface="宋体" panose="02010600030101010101" pitchFamily="2" charset="-122"/>
              </a:rPr>
              <a:t>说的话作相同的处理，可得：</a:t>
            </a:r>
          </a:p>
          <a:p>
            <a:pPr>
              <a:spcBef>
                <a:spcPct val="10000"/>
              </a:spcBef>
              <a:spcAft>
                <a:spcPct val="10000"/>
              </a:spcAft>
              <a:buFont typeface="Wingdings" panose="05000000000000000000" pitchFamily="2" charset="2"/>
              <a:buNone/>
            </a:pPr>
            <a:r>
              <a:rPr lang="en-US" altLang="zh-CN" b="1" dirty="0">
                <a:solidFill>
                  <a:srgbClr val="A50021"/>
                </a:solidFill>
                <a:latin typeface="Times New Roman" panose="02020603050405020304" pitchFamily="18" charset="0"/>
                <a:ea typeface="宋体" panose="02010600030101010101" pitchFamily="2" charset="-122"/>
              </a:rPr>
              <a:t>                 T(B)</a:t>
            </a:r>
            <a:r>
              <a:rPr lang="en-US" altLang="zh-CN" b="1" dirty="0" smtClean="0">
                <a:solidFill>
                  <a:srgbClr val="A50021"/>
                </a:solidFill>
                <a:latin typeface="Times New Roman" panose="02020603050405020304" pitchFamily="18" charset="0"/>
                <a:ea typeface="宋体" panose="02010600030101010101" pitchFamily="2" charset="-122"/>
              </a:rPr>
              <a:t>→~T(A) ∧ ~T(C</a:t>
            </a:r>
            <a:r>
              <a:rPr lang="en-US" altLang="zh-CN" b="1" dirty="0">
                <a:solidFill>
                  <a:srgbClr val="A50021"/>
                </a:solidFill>
                <a:latin typeface="Times New Roman" panose="02020603050405020304" pitchFamily="18" charset="0"/>
                <a:ea typeface="宋体" panose="02010600030101010101" pitchFamily="2" charset="-122"/>
              </a:rPr>
              <a:t>)    </a:t>
            </a:r>
          </a:p>
          <a:p>
            <a:pPr>
              <a:spcBef>
                <a:spcPct val="10000"/>
              </a:spcBef>
              <a:spcAft>
                <a:spcPct val="10000"/>
              </a:spcAft>
              <a:buFont typeface="Wingdings" panose="05000000000000000000" pitchFamily="2" charset="2"/>
              <a:buNone/>
            </a:pPr>
            <a:r>
              <a:rPr lang="en-US" altLang="zh-CN" b="1" dirty="0">
                <a:solidFill>
                  <a:srgbClr val="A50021"/>
                </a:solidFill>
                <a:latin typeface="Times New Roman" panose="02020603050405020304" pitchFamily="18" charset="0"/>
                <a:ea typeface="宋体" panose="02010600030101010101" pitchFamily="2" charset="-122"/>
              </a:rPr>
              <a:t>                 </a:t>
            </a:r>
            <a:r>
              <a:rPr lang="en-US" altLang="zh-CN" b="1" dirty="0" smtClean="0">
                <a:solidFill>
                  <a:srgbClr val="A50021"/>
                </a:solidFill>
                <a:latin typeface="Times New Roman" panose="02020603050405020304" pitchFamily="18" charset="0"/>
                <a:ea typeface="宋体" panose="02010600030101010101" pitchFamily="2" charset="-122"/>
              </a:rPr>
              <a:t>~T(B</a:t>
            </a:r>
            <a:r>
              <a:rPr lang="en-US" altLang="zh-CN" b="1" dirty="0">
                <a:solidFill>
                  <a:srgbClr val="A50021"/>
                </a:solidFill>
                <a:latin typeface="Times New Roman" panose="02020603050405020304" pitchFamily="18" charset="0"/>
                <a:ea typeface="宋体" panose="02010600030101010101" pitchFamily="2" charset="-122"/>
              </a:rPr>
              <a:t>)→T(A</a:t>
            </a:r>
            <a:r>
              <a:rPr lang="en-US" altLang="zh-CN" b="1" dirty="0" smtClean="0">
                <a:solidFill>
                  <a:srgbClr val="A50021"/>
                </a:solidFill>
                <a:latin typeface="Times New Roman" panose="02020603050405020304" pitchFamily="18" charset="0"/>
                <a:ea typeface="宋体" panose="02010600030101010101" pitchFamily="2" charset="-122"/>
              </a:rPr>
              <a:t>) ∨ T(C</a:t>
            </a:r>
            <a:r>
              <a:rPr lang="en-US" altLang="zh-CN" b="1" dirty="0">
                <a:solidFill>
                  <a:srgbClr val="A50021"/>
                </a:solidFill>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        </a:t>
            </a:r>
          </a:p>
          <a:p>
            <a:pPr>
              <a:spcBef>
                <a:spcPct val="10000"/>
              </a:spcBef>
              <a:spcAft>
                <a:spcPct val="10000"/>
              </a:spcAft>
              <a:buFont typeface="Wingdings" panose="05000000000000000000" pitchFamily="2" charset="2"/>
              <a:buNone/>
            </a:pPr>
            <a:r>
              <a:rPr lang="en-US" altLang="zh-CN" b="1" dirty="0">
                <a:solidFill>
                  <a:schemeClr val="tx2"/>
                </a:solidFill>
                <a:latin typeface="Times New Roman" panose="02020603050405020304" pitchFamily="18" charset="0"/>
                <a:ea typeface="宋体" panose="02010600030101010101" pitchFamily="2" charset="-122"/>
              </a:rPr>
              <a:t>                 T(C)</a:t>
            </a:r>
            <a:r>
              <a:rPr lang="en-US" altLang="zh-CN" b="1" dirty="0" smtClean="0">
                <a:solidFill>
                  <a:schemeClr val="tx2"/>
                </a:solidFill>
                <a:latin typeface="Times New Roman" panose="02020603050405020304" pitchFamily="18" charset="0"/>
                <a:ea typeface="宋体" panose="02010600030101010101" pitchFamily="2" charset="-122"/>
              </a:rPr>
              <a:t>→~T(A) ∨ ~T(B</a:t>
            </a:r>
            <a:r>
              <a:rPr lang="en-US" altLang="zh-CN" b="1" dirty="0">
                <a:solidFill>
                  <a:schemeClr val="tx2"/>
                </a:solidFill>
                <a:latin typeface="Times New Roman" panose="02020603050405020304" pitchFamily="18" charset="0"/>
                <a:ea typeface="宋体" panose="02010600030101010101" pitchFamily="2" charset="-122"/>
              </a:rPr>
              <a:t>)</a:t>
            </a:r>
          </a:p>
          <a:p>
            <a:pPr>
              <a:spcBef>
                <a:spcPct val="10000"/>
              </a:spcBef>
              <a:spcAft>
                <a:spcPct val="10000"/>
              </a:spcAft>
              <a:buFont typeface="Wingdings" panose="05000000000000000000" pitchFamily="2" charset="2"/>
              <a:buNone/>
            </a:pPr>
            <a:r>
              <a:rPr lang="en-US" altLang="zh-CN" b="1" dirty="0">
                <a:solidFill>
                  <a:schemeClr val="tx2"/>
                </a:solidFill>
                <a:latin typeface="Times New Roman" panose="02020603050405020304" pitchFamily="18" charset="0"/>
                <a:ea typeface="宋体" panose="02010600030101010101" pitchFamily="2" charset="-122"/>
              </a:rPr>
              <a:t>                 </a:t>
            </a:r>
            <a:r>
              <a:rPr lang="en-US" altLang="zh-CN" b="1" dirty="0" smtClean="0">
                <a:solidFill>
                  <a:schemeClr val="tx2"/>
                </a:solidFill>
                <a:latin typeface="Times New Roman" panose="02020603050405020304" pitchFamily="18" charset="0"/>
                <a:ea typeface="宋体" panose="02010600030101010101" pitchFamily="2" charset="-122"/>
              </a:rPr>
              <a:t>~T(C</a:t>
            </a:r>
            <a:r>
              <a:rPr lang="en-US" altLang="zh-CN" b="1" dirty="0">
                <a:solidFill>
                  <a:schemeClr val="tx2"/>
                </a:solidFill>
                <a:latin typeface="Times New Roman" panose="02020603050405020304" pitchFamily="18" charset="0"/>
                <a:ea typeface="宋体" panose="02010600030101010101" pitchFamily="2" charset="-122"/>
              </a:rPr>
              <a:t>)→T(A</a:t>
            </a:r>
            <a:r>
              <a:rPr lang="en-US" altLang="zh-CN" b="1" dirty="0" smtClean="0">
                <a:solidFill>
                  <a:schemeClr val="tx2"/>
                </a:solidFill>
                <a:latin typeface="Times New Roman" panose="02020603050405020304" pitchFamily="18" charset="0"/>
                <a:ea typeface="宋体" panose="02010600030101010101" pitchFamily="2" charset="-122"/>
              </a:rPr>
              <a:t>) ∧ T(B</a:t>
            </a:r>
            <a:r>
              <a:rPr lang="en-US" altLang="zh-CN" b="1" dirty="0">
                <a:solidFill>
                  <a:schemeClr val="tx2"/>
                </a:solidFill>
                <a:latin typeface="Times New Roman" panose="02020603050405020304" pitchFamily="18" charset="0"/>
                <a:ea typeface="宋体" panose="02010600030101010101" pitchFamily="2" charset="-122"/>
              </a:rPr>
              <a:t>)</a:t>
            </a:r>
            <a:endParaRPr lang="zh-CN" altLang="en-US" b="1" dirty="0">
              <a:solidFill>
                <a:schemeClr val="tx2"/>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69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8483">
                                            <p:txEl>
                                              <p:pRg st="0" end="0"/>
                                            </p:txEl>
                                          </p:spTgt>
                                        </p:tgtEl>
                                        <p:attrNameLst>
                                          <p:attrName>style.visibility</p:attrName>
                                        </p:attrNameLst>
                                      </p:cBhvr>
                                      <p:to>
                                        <p:strVal val="visible"/>
                                      </p:to>
                                    </p:set>
                                    <p:anim calcmode="lin" valueType="num">
                                      <p:cBhvr additive="base">
                                        <p:cTn id="7" dur="500" fill="hold"/>
                                        <p:tgtEl>
                                          <p:spTgt spid="788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8483">
                                            <p:txEl>
                                              <p:pRg st="1" end="1"/>
                                            </p:txEl>
                                          </p:spTgt>
                                        </p:tgtEl>
                                        <p:attrNameLst>
                                          <p:attrName>style.visibility</p:attrName>
                                        </p:attrNameLst>
                                      </p:cBhvr>
                                      <p:to>
                                        <p:strVal val="visible"/>
                                      </p:to>
                                    </p:set>
                                    <p:anim calcmode="lin" valueType="num">
                                      <p:cBhvr additive="base">
                                        <p:cTn id="13" dur="500" fill="hold"/>
                                        <p:tgtEl>
                                          <p:spTgt spid="7884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884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8483">
                                            <p:txEl>
                                              <p:pRg st="2" end="2"/>
                                            </p:txEl>
                                          </p:spTgt>
                                        </p:tgtEl>
                                        <p:attrNameLst>
                                          <p:attrName>style.visibility</p:attrName>
                                        </p:attrNameLst>
                                      </p:cBhvr>
                                      <p:to>
                                        <p:strVal val="visible"/>
                                      </p:to>
                                    </p:set>
                                    <p:anim calcmode="lin" valueType="num">
                                      <p:cBhvr additive="base">
                                        <p:cTn id="19" dur="500" fill="hold"/>
                                        <p:tgtEl>
                                          <p:spTgt spid="7884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88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88483">
                                            <p:txEl>
                                              <p:pRg st="3" end="3"/>
                                            </p:txEl>
                                          </p:spTgt>
                                        </p:tgtEl>
                                        <p:attrNameLst>
                                          <p:attrName>style.visibility</p:attrName>
                                        </p:attrNameLst>
                                      </p:cBhvr>
                                      <p:to>
                                        <p:strVal val="visible"/>
                                      </p:to>
                                    </p:set>
                                    <p:anim calcmode="lin" valueType="num">
                                      <p:cBhvr additive="base">
                                        <p:cTn id="25" dur="500" fill="hold"/>
                                        <p:tgtEl>
                                          <p:spTgt spid="78848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88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88483">
                                            <p:txEl>
                                              <p:pRg st="4" end="4"/>
                                            </p:txEl>
                                          </p:spTgt>
                                        </p:tgtEl>
                                        <p:attrNameLst>
                                          <p:attrName>style.visibility</p:attrName>
                                        </p:attrNameLst>
                                      </p:cBhvr>
                                      <p:to>
                                        <p:strVal val="visible"/>
                                      </p:to>
                                    </p:set>
                                    <p:anim calcmode="lin" valueType="num">
                                      <p:cBhvr additive="base">
                                        <p:cTn id="31" dur="500" fill="hold"/>
                                        <p:tgtEl>
                                          <p:spTgt spid="78848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88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88483">
                                            <p:txEl>
                                              <p:pRg st="5" end="5"/>
                                            </p:txEl>
                                          </p:spTgt>
                                        </p:tgtEl>
                                        <p:attrNameLst>
                                          <p:attrName>style.visibility</p:attrName>
                                        </p:attrNameLst>
                                      </p:cBhvr>
                                      <p:to>
                                        <p:strVal val="visible"/>
                                      </p:to>
                                    </p:set>
                                    <p:anim calcmode="lin" valueType="num">
                                      <p:cBhvr additive="base">
                                        <p:cTn id="37" dur="500" fill="hold"/>
                                        <p:tgtEl>
                                          <p:spTgt spid="78848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884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88483">
                                            <p:txEl>
                                              <p:pRg st="6" end="6"/>
                                            </p:txEl>
                                          </p:spTgt>
                                        </p:tgtEl>
                                        <p:attrNameLst>
                                          <p:attrName>style.visibility</p:attrName>
                                        </p:attrNameLst>
                                      </p:cBhvr>
                                      <p:to>
                                        <p:strVal val="visible"/>
                                      </p:to>
                                    </p:set>
                                    <p:anim calcmode="lin" valueType="num">
                                      <p:cBhvr additive="base">
                                        <p:cTn id="43" dur="500" fill="hold"/>
                                        <p:tgtEl>
                                          <p:spTgt spid="78848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884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88483">
                                            <p:txEl>
                                              <p:pRg st="7" end="7"/>
                                            </p:txEl>
                                          </p:spTgt>
                                        </p:tgtEl>
                                        <p:attrNameLst>
                                          <p:attrName>style.visibility</p:attrName>
                                        </p:attrNameLst>
                                      </p:cBhvr>
                                      <p:to>
                                        <p:strVal val="visible"/>
                                      </p:to>
                                    </p:set>
                                    <p:anim calcmode="lin" valueType="num">
                                      <p:cBhvr additive="base">
                                        <p:cTn id="49" dur="500" fill="hold"/>
                                        <p:tgtEl>
                                          <p:spTgt spid="78848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8848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88483">
                                            <p:txEl>
                                              <p:pRg st="8" end="8"/>
                                            </p:txEl>
                                          </p:spTgt>
                                        </p:tgtEl>
                                        <p:attrNameLst>
                                          <p:attrName>style.visibility</p:attrName>
                                        </p:attrNameLst>
                                      </p:cBhvr>
                                      <p:to>
                                        <p:strVal val="visible"/>
                                      </p:to>
                                    </p:set>
                                    <p:anim calcmode="lin" valueType="num">
                                      <p:cBhvr additive="base">
                                        <p:cTn id="55" dur="500" fill="hold"/>
                                        <p:tgtEl>
                                          <p:spTgt spid="78848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8848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88483">
                                            <p:txEl>
                                              <p:pRg st="9" end="9"/>
                                            </p:txEl>
                                          </p:spTgt>
                                        </p:tgtEl>
                                        <p:attrNameLst>
                                          <p:attrName>style.visibility</p:attrName>
                                        </p:attrNameLst>
                                      </p:cBhvr>
                                      <p:to>
                                        <p:strVal val="visible"/>
                                      </p:to>
                                    </p:set>
                                    <p:anim calcmode="lin" valueType="num">
                                      <p:cBhvr additive="base">
                                        <p:cTn id="61" dur="500" fill="hold"/>
                                        <p:tgtEl>
                                          <p:spTgt spid="78848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8848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7" name="Rectangle 3"/>
          <p:cNvSpPr>
            <a:spLocks noGrp="1" noChangeArrowheads="1"/>
          </p:cNvSpPr>
          <p:nvPr>
            <p:ph type="body" idx="4294967295"/>
          </p:nvPr>
        </p:nvSpPr>
        <p:spPr>
          <a:xfrm>
            <a:off x="188640" y="483518"/>
            <a:ext cx="6172200" cy="3394075"/>
          </a:xfrm>
        </p:spPr>
        <p:txBody>
          <a:bodyPr/>
          <a:lstStyle/>
          <a:p>
            <a:pPr lvl="2">
              <a:spcAft>
                <a:spcPct val="20000"/>
              </a:spcAft>
              <a:buFontTx/>
              <a:buNone/>
            </a:pPr>
            <a:r>
              <a:rPr lang="zh-CN" altLang="en-US" sz="2000" b="1" dirty="0">
                <a:latin typeface="Times New Roman" panose="02020603050405020304" pitchFamily="18" charset="0"/>
                <a:ea typeface="宋体" panose="02010600030101010101" pitchFamily="2" charset="-122"/>
              </a:rPr>
              <a:t>把上述公式化成子句集，得到前提子句集</a:t>
            </a:r>
            <a:r>
              <a:rPr lang="en-US" altLang="zh-CN" sz="2000" b="1" dirty="0">
                <a:latin typeface="Times New Roman" panose="02020603050405020304" pitchFamily="18" charset="0"/>
                <a:ea typeface="宋体" panose="02010600030101010101" pitchFamily="2" charset="-122"/>
              </a:rPr>
              <a:t>S</a:t>
            </a:r>
            <a:r>
              <a:rPr lang="zh-CN" altLang="en-US" sz="2000" b="1" dirty="0">
                <a:latin typeface="Times New Roman" panose="02020603050405020304" pitchFamily="18" charset="0"/>
                <a:ea typeface="宋体" panose="02010600030101010101" pitchFamily="2" charset="-122"/>
              </a:rPr>
              <a:t>：</a:t>
            </a:r>
          </a:p>
          <a:p>
            <a:pPr lvl="3">
              <a:spcAft>
                <a:spcPct val="20000"/>
              </a:spcAft>
              <a:buFontTx/>
              <a:buNone/>
            </a:pPr>
            <a:r>
              <a:rPr lang="en-US" altLang="zh-CN" sz="2000" b="1" dirty="0" smtClean="0">
                <a:solidFill>
                  <a:srgbClr val="0000FF"/>
                </a:solidFill>
                <a:latin typeface="Times New Roman" panose="02020603050405020304" pitchFamily="18" charset="0"/>
                <a:ea typeface="宋体" panose="02010600030101010101" pitchFamily="2" charset="-122"/>
                <a:cs typeface="Tahoma" panose="020B0604030504040204" pitchFamily="34" charset="0"/>
              </a:rPr>
              <a:t>~</a:t>
            </a:r>
            <a:r>
              <a:rPr lang="en-US" altLang="zh-CN" sz="2000" b="1" dirty="0" smtClean="0">
                <a:solidFill>
                  <a:srgbClr val="0000FF"/>
                </a:solidFill>
                <a:latin typeface="Times New Roman" panose="02020603050405020304" pitchFamily="18" charset="0"/>
                <a:ea typeface="宋体" panose="02010600030101010101" pitchFamily="2" charset="-122"/>
              </a:rPr>
              <a:t>T(A</a:t>
            </a:r>
            <a:r>
              <a:rPr lang="en-US" altLang="zh-CN" sz="2000" b="1" dirty="0">
                <a:solidFill>
                  <a:srgbClr val="0000FF"/>
                </a:solidFill>
                <a:latin typeface="Times New Roman" panose="02020603050405020304" pitchFamily="18" charset="0"/>
                <a:ea typeface="宋体" panose="02010600030101010101" pitchFamily="2" charset="-122"/>
              </a:rPr>
              <a:t>)</a:t>
            </a:r>
            <a:r>
              <a:rPr lang="en-US" altLang="zh-CN" sz="2000" b="1" dirty="0" smtClean="0">
                <a:solidFill>
                  <a:srgbClr val="0000FF"/>
                </a:solidFill>
                <a:latin typeface="Times New Roman" panose="02020603050405020304" pitchFamily="18" charset="0"/>
                <a:ea typeface="宋体" panose="02010600030101010101" pitchFamily="2" charset="-122"/>
              </a:rPr>
              <a:t>∨~T(B</a:t>
            </a:r>
            <a:r>
              <a:rPr lang="en-US" altLang="zh-CN" sz="2000" b="1" dirty="0">
                <a:solidFill>
                  <a:srgbClr val="0000FF"/>
                </a:solidFill>
                <a:latin typeface="Times New Roman" panose="02020603050405020304" pitchFamily="18" charset="0"/>
                <a:ea typeface="宋体" panose="02010600030101010101" pitchFamily="2" charset="-122"/>
              </a:rPr>
              <a:t>)</a:t>
            </a:r>
          </a:p>
          <a:p>
            <a:pPr lvl="3">
              <a:spcAft>
                <a:spcPct val="20000"/>
              </a:spcAft>
              <a:buFontTx/>
              <a:buNone/>
            </a:pPr>
            <a:r>
              <a:rPr lang="en-US" altLang="zh-CN" sz="2000" b="1" dirty="0" smtClean="0">
                <a:solidFill>
                  <a:srgbClr val="0000FF"/>
                </a:solidFill>
                <a:latin typeface="Times New Roman" panose="02020603050405020304" pitchFamily="18" charset="0"/>
                <a:ea typeface="宋体" panose="02010600030101010101" pitchFamily="2" charset="-122"/>
              </a:rPr>
              <a:t>~T(A</a:t>
            </a:r>
            <a:r>
              <a:rPr lang="en-US" altLang="zh-CN" sz="2000" b="1" dirty="0">
                <a:solidFill>
                  <a:srgbClr val="0000FF"/>
                </a:solidFill>
                <a:latin typeface="Times New Roman" panose="02020603050405020304" pitchFamily="18" charset="0"/>
                <a:ea typeface="宋体" panose="02010600030101010101" pitchFamily="2" charset="-122"/>
              </a:rPr>
              <a:t>)</a:t>
            </a:r>
            <a:r>
              <a:rPr lang="en-US" altLang="zh-CN" sz="2000" b="1" dirty="0" smtClean="0">
                <a:solidFill>
                  <a:srgbClr val="0000FF"/>
                </a:solidFill>
                <a:latin typeface="Times New Roman" panose="02020603050405020304" pitchFamily="18" charset="0"/>
                <a:ea typeface="宋体" panose="02010600030101010101" pitchFamily="2" charset="-122"/>
              </a:rPr>
              <a:t>∨~T(C</a:t>
            </a:r>
            <a:r>
              <a:rPr lang="en-US" altLang="zh-CN" sz="2000" b="1" dirty="0">
                <a:solidFill>
                  <a:srgbClr val="0000FF"/>
                </a:solidFill>
                <a:latin typeface="Times New Roman" panose="02020603050405020304" pitchFamily="18" charset="0"/>
                <a:ea typeface="宋体" panose="02010600030101010101" pitchFamily="2" charset="-122"/>
              </a:rPr>
              <a:t>)</a:t>
            </a:r>
          </a:p>
          <a:p>
            <a:pPr lvl="3">
              <a:spcAft>
                <a:spcPct val="20000"/>
              </a:spcAft>
              <a:buFontTx/>
              <a:buNone/>
            </a:pPr>
            <a:r>
              <a:rPr lang="en-US" altLang="zh-CN" sz="2000" b="1" dirty="0" smtClean="0">
                <a:solidFill>
                  <a:srgbClr val="0000FF"/>
                </a:solidFill>
                <a:latin typeface="Times New Roman" panose="02020603050405020304" pitchFamily="18" charset="0"/>
                <a:ea typeface="宋体" panose="02010600030101010101" pitchFamily="2" charset="-122"/>
              </a:rPr>
              <a:t>T(A)</a:t>
            </a:r>
            <a:r>
              <a:rPr lang="en-US" altLang="zh-CN" sz="2000" b="1" dirty="0">
                <a:solidFill>
                  <a:srgbClr val="0000FF"/>
                </a:solidFill>
                <a:latin typeface="Times New Roman" panose="02020603050405020304" pitchFamily="18" charset="0"/>
                <a:ea typeface="宋体" panose="02010600030101010101" pitchFamily="2" charset="-122"/>
              </a:rPr>
              <a:t>∨</a:t>
            </a:r>
            <a:r>
              <a:rPr lang="en-US" altLang="zh-CN" sz="2000" b="1" dirty="0" smtClean="0">
                <a:solidFill>
                  <a:srgbClr val="0000FF"/>
                </a:solidFill>
                <a:latin typeface="Times New Roman" panose="02020603050405020304" pitchFamily="18" charset="0"/>
                <a:ea typeface="宋体" panose="02010600030101010101" pitchFamily="2" charset="-122"/>
              </a:rPr>
              <a:t>T(B)</a:t>
            </a:r>
            <a:r>
              <a:rPr lang="en-US" altLang="zh-CN" sz="2000" b="1" dirty="0">
                <a:solidFill>
                  <a:srgbClr val="0000FF"/>
                </a:solidFill>
                <a:latin typeface="Times New Roman" panose="02020603050405020304" pitchFamily="18" charset="0"/>
                <a:ea typeface="宋体" panose="02010600030101010101" pitchFamily="2" charset="-122"/>
              </a:rPr>
              <a:t>∨</a:t>
            </a:r>
            <a:r>
              <a:rPr lang="en-US" altLang="zh-CN" sz="2000" b="1" dirty="0" smtClean="0">
                <a:solidFill>
                  <a:srgbClr val="0000FF"/>
                </a:solidFill>
                <a:latin typeface="Times New Roman" panose="02020603050405020304" pitchFamily="18" charset="0"/>
                <a:ea typeface="宋体" panose="02010600030101010101" pitchFamily="2" charset="-122"/>
              </a:rPr>
              <a:t>T(C)</a:t>
            </a:r>
            <a:endParaRPr lang="en-US" altLang="zh-CN" sz="2000" b="1" dirty="0">
              <a:solidFill>
                <a:srgbClr val="0000FF"/>
              </a:solidFill>
              <a:latin typeface="Times New Roman" panose="02020603050405020304" pitchFamily="18" charset="0"/>
              <a:ea typeface="宋体" panose="02010600030101010101" pitchFamily="2" charset="-122"/>
            </a:endParaRPr>
          </a:p>
          <a:p>
            <a:pPr lvl="3">
              <a:spcAft>
                <a:spcPct val="20000"/>
              </a:spcAft>
              <a:buFontTx/>
              <a:buNone/>
            </a:pPr>
            <a:r>
              <a:rPr lang="en-US" altLang="zh-CN" sz="2000" b="1" dirty="0" smtClean="0">
                <a:solidFill>
                  <a:srgbClr val="0000FF"/>
                </a:solidFill>
                <a:latin typeface="Times New Roman" panose="02020603050405020304" pitchFamily="18" charset="0"/>
                <a:ea typeface="宋体" panose="02010600030101010101" pitchFamily="2" charset="-122"/>
              </a:rPr>
              <a:t>~T(B</a:t>
            </a:r>
            <a:r>
              <a:rPr lang="en-US" altLang="zh-CN" sz="2000" b="1" dirty="0">
                <a:solidFill>
                  <a:srgbClr val="0000FF"/>
                </a:solidFill>
                <a:latin typeface="Times New Roman" panose="02020603050405020304" pitchFamily="18" charset="0"/>
                <a:ea typeface="宋体" panose="02010600030101010101" pitchFamily="2" charset="-122"/>
              </a:rPr>
              <a:t>)</a:t>
            </a:r>
            <a:r>
              <a:rPr lang="en-US" altLang="zh-CN" sz="2000" b="1" dirty="0" smtClean="0">
                <a:solidFill>
                  <a:srgbClr val="0000FF"/>
                </a:solidFill>
                <a:latin typeface="Times New Roman" panose="02020603050405020304" pitchFamily="18" charset="0"/>
                <a:ea typeface="宋体" panose="02010600030101010101" pitchFamily="2" charset="-122"/>
              </a:rPr>
              <a:t>∨~T(C</a:t>
            </a:r>
            <a:r>
              <a:rPr lang="en-US" altLang="zh-CN" sz="2000" b="1" dirty="0">
                <a:solidFill>
                  <a:srgbClr val="0000FF"/>
                </a:solidFill>
                <a:latin typeface="Times New Roman" panose="02020603050405020304" pitchFamily="18" charset="0"/>
                <a:ea typeface="宋体" panose="02010600030101010101" pitchFamily="2" charset="-122"/>
              </a:rPr>
              <a:t>)</a:t>
            </a:r>
          </a:p>
          <a:p>
            <a:pPr lvl="3">
              <a:spcAft>
                <a:spcPct val="20000"/>
              </a:spcAft>
              <a:buFontTx/>
              <a:buNone/>
            </a:pPr>
            <a:r>
              <a:rPr lang="en-US" altLang="zh-CN" sz="2000" b="1" dirty="0" smtClean="0">
                <a:solidFill>
                  <a:srgbClr val="0000FF"/>
                </a:solidFill>
                <a:latin typeface="Times New Roman" panose="02020603050405020304" pitchFamily="18" charset="0"/>
                <a:ea typeface="宋体" panose="02010600030101010101" pitchFamily="2" charset="-122"/>
              </a:rPr>
              <a:t>~T(C</a:t>
            </a:r>
            <a:r>
              <a:rPr lang="en-US" altLang="zh-CN" sz="2000" b="1" dirty="0">
                <a:solidFill>
                  <a:srgbClr val="0000FF"/>
                </a:solidFill>
                <a:latin typeface="Times New Roman" panose="02020603050405020304" pitchFamily="18" charset="0"/>
                <a:ea typeface="宋体" panose="02010600030101010101" pitchFamily="2" charset="-122"/>
              </a:rPr>
              <a:t>)</a:t>
            </a:r>
            <a:r>
              <a:rPr lang="en-US" altLang="zh-CN" sz="2000" b="1" dirty="0" smtClean="0">
                <a:solidFill>
                  <a:srgbClr val="0000FF"/>
                </a:solidFill>
                <a:latin typeface="Times New Roman" panose="02020603050405020304" pitchFamily="18" charset="0"/>
                <a:ea typeface="宋体" panose="02010600030101010101" pitchFamily="2" charset="-122"/>
              </a:rPr>
              <a:t>∨~T(A</a:t>
            </a:r>
            <a:r>
              <a:rPr lang="en-US" altLang="zh-CN" sz="2000" b="1" dirty="0">
                <a:solidFill>
                  <a:srgbClr val="0000FF"/>
                </a:solidFill>
                <a:latin typeface="Times New Roman" panose="02020603050405020304" pitchFamily="18" charset="0"/>
                <a:ea typeface="宋体" panose="02010600030101010101" pitchFamily="2" charset="-122"/>
              </a:rPr>
              <a:t>)</a:t>
            </a:r>
            <a:r>
              <a:rPr lang="en-US" altLang="zh-CN" sz="2000" b="1" dirty="0" smtClean="0">
                <a:solidFill>
                  <a:srgbClr val="0000FF"/>
                </a:solidFill>
                <a:latin typeface="Times New Roman" panose="02020603050405020304" pitchFamily="18" charset="0"/>
                <a:ea typeface="宋体" panose="02010600030101010101" pitchFamily="2" charset="-122"/>
              </a:rPr>
              <a:t>∨~T(B</a:t>
            </a:r>
            <a:r>
              <a:rPr lang="en-US" altLang="zh-CN" sz="2000" b="1" dirty="0">
                <a:solidFill>
                  <a:srgbClr val="0000FF"/>
                </a:solidFill>
                <a:latin typeface="Times New Roman" panose="02020603050405020304" pitchFamily="18" charset="0"/>
                <a:ea typeface="宋体" panose="02010600030101010101" pitchFamily="2" charset="-122"/>
              </a:rPr>
              <a:t>)</a:t>
            </a:r>
          </a:p>
          <a:p>
            <a:pPr lvl="3">
              <a:spcAft>
                <a:spcPct val="20000"/>
              </a:spcAft>
              <a:buFontTx/>
              <a:buNone/>
            </a:pPr>
            <a:r>
              <a:rPr lang="en-US" altLang="zh-CN" sz="2000" b="1" dirty="0">
                <a:solidFill>
                  <a:srgbClr val="0000FF"/>
                </a:solidFill>
                <a:latin typeface="Times New Roman" panose="02020603050405020304" pitchFamily="18" charset="0"/>
                <a:ea typeface="宋体" panose="02010600030101010101" pitchFamily="2" charset="-122"/>
              </a:rPr>
              <a:t>T(A)∨T(C)</a:t>
            </a:r>
          </a:p>
          <a:p>
            <a:pPr lvl="3">
              <a:spcAft>
                <a:spcPct val="20000"/>
              </a:spcAft>
              <a:buFontTx/>
              <a:buNone/>
            </a:pPr>
            <a:r>
              <a:rPr lang="en-US" altLang="zh-CN" sz="2000" b="1" dirty="0">
                <a:solidFill>
                  <a:srgbClr val="0000FF"/>
                </a:solidFill>
                <a:latin typeface="Times New Roman" panose="02020603050405020304" pitchFamily="18" charset="0"/>
                <a:ea typeface="宋体" panose="02010600030101010101" pitchFamily="2" charset="-122"/>
              </a:rPr>
              <a:t>T(B)∨T(C)</a:t>
            </a:r>
          </a:p>
          <a:p>
            <a:pPr lvl="2">
              <a:buFontTx/>
              <a:buNone/>
            </a:pPr>
            <a:r>
              <a:rPr lang="zh-CN" altLang="en-US" sz="2000" b="1" dirty="0">
                <a:latin typeface="Times New Roman" panose="02020603050405020304" pitchFamily="18" charset="0"/>
                <a:ea typeface="宋体" panose="02010600030101010101" pitchFamily="2" charset="-122"/>
              </a:rPr>
              <a:t>先求谁是老实人，结论的否定为： </a:t>
            </a:r>
            <a:r>
              <a:rPr lang="en-US" altLang="zh-CN" sz="2000" b="1" dirty="0" smtClean="0">
                <a:solidFill>
                  <a:srgbClr val="0000FF"/>
                </a:solidFill>
                <a:latin typeface="Times New Roman" panose="02020603050405020304" pitchFamily="18" charset="0"/>
                <a:ea typeface="宋体" panose="02010600030101010101" pitchFamily="2" charset="-122"/>
              </a:rPr>
              <a:t>~ </a:t>
            </a:r>
            <a:r>
              <a:rPr lang="en-US" altLang="zh-CN" sz="2000" b="1" dirty="0">
                <a:solidFill>
                  <a:srgbClr val="0000FF"/>
                </a:solidFill>
                <a:latin typeface="Times New Roman" panose="02020603050405020304" pitchFamily="18" charset="0"/>
                <a:ea typeface="宋体" panose="02010600030101010101" pitchFamily="2" charset="-122"/>
              </a:rPr>
              <a:t>(∃x)T(x)</a:t>
            </a:r>
            <a:endParaRPr lang="zh-CN" altLang="en-US" sz="2000" b="1" dirty="0">
              <a:solidFill>
                <a:srgbClr val="0000FF"/>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7300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9507">
                                            <p:txEl>
                                              <p:pRg st="0" end="0"/>
                                            </p:txEl>
                                          </p:spTgt>
                                        </p:tgtEl>
                                        <p:attrNameLst>
                                          <p:attrName>style.visibility</p:attrName>
                                        </p:attrNameLst>
                                      </p:cBhvr>
                                      <p:to>
                                        <p:strVal val="visible"/>
                                      </p:to>
                                    </p:set>
                                    <p:anim calcmode="lin" valueType="num">
                                      <p:cBhvr additive="base">
                                        <p:cTn id="7" dur="500" fill="hold"/>
                                        <p:tgtEl>
                                          <p:spTgt spid="789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95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9507">
                                            <p:txEl>
                                              <p:pRg st="1" end="1"/>
                                            </p:txEl>
                                          </p:spTgt>
                                        </p:tgtEl>
                                        <p:attrNameLst>
                                          <p:attrName>style.visibility</p:attrName>
                                        </p:attrNameLst>
                                      </p:cBhvr>
                                      <p:to>
                                        <p:strVal val="visible"/>
                                      </p:to>
                                    </p:set>
                                    <p:anim calcmode="lin" valueType="num">
                                      <p:cBhvr additive="base">
                                        <p:cTn id="13" dur="500" fill="hold"/>
                                        <p:tgtEl>
                                          <p:spTgt spid="7895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895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9507">
                                            <p:txEl>
                                              <p:pRg st="2" end="2"/>
                                            </p:txEl>
                                          </p:spTgt>
                                        </p:tgtEl>
                                        <p:attrNameLst>
                                          <p:attrName>style.visibility</p:attrName>
                                        </p:attrNameLst>
                                      </p:cBhvr>
                                      <p:to>
                                        <p:strVal val="visible"/>
                                      </p:to>
                                    </p:set>
                                    <p:anim calcmode="lin" valueType="num">
                                      <p:cBhvr additive="base">
                                        <p:cTn id="19" dur="500" fill="hold"/>
                                        <p:tgtEl>
                                          <p:spTgt spid="7895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895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89507">
                                            <p:txEl>
                                              <p:pRg st="3" end="3"/>
                                            </p:txEl>
                                          </p:spTgt>
                                        </p:tgtEl>
                                        <p:attrNameLst>
                                          <p:attrName>style.visibility</p:attrName>
                                        </p:attrNameLst>
                                      </p:cBhvr>
                                      <p:to>
                                        <p:strVal val="visible"/>
                                      </p:to>
                                    </p:set>
                                    <p:anim calcmode="lin" valueType="num">
                                      <p:cBhvr additive="base">
                                        <p:cTn id="25" dur="500" fill="hold"/>
                                        <p:tgtEl>
                                          <p:spTgt spid="78950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895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89507">
                                            <p:txEl>
                                              <p:pRg st="4" end="4"/>
                                            </p:txEl>
                                          </p:spTgt>
                                        </p:tgtEl>
                                        <p:attrNameLst>
                                          <p:attrName>style.visibility</p:attrName>
                                        </p:attrNameLst>
                                      </p:cBhvr>
                                      <p:to>
                                        <p:strVal val="visible"/>
                                      </p:to>
                                    </p:set>
                                    <p:anim calcmode="lin" valueType="num">
                                      <p:cBhvr additive="base">
                                        <p:cTn id="31" dur="500" fill="hold"/>
                                        <p:tgtEl>
                                          <p:spTgt spid="78950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895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89507">
                                            <p:txEl>
                                              <p:pRg st="5" end="5"/>
                                            </p:txEl>
                                          </p:spTgt>
                                        </p:tgtEl>
                                        <p:attrNameLst>
                                          <p:attrName>style.visibility</p:attrName>
                                        </p:attrNameLst>
                                      </p:cBhvr>
                                      <p:to>
                                        <p:strVal val="visible"/>
                                      </p:to>
                                    </p:set>
                                    <p:anim calcmode="lin" valueType="num">
                                      <p:cBhvr additive="base">
                                        <p:cTn id="37" dur="500" fill="hold"/>
                                        <p:tgtEl>
                                          <p:spTgt spid="78950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8950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89507">
                                            <p:txEl>
                                              <p:pRg st="6" end="6"/>
                                            </p:txEl>
                                          </p:spTgt>
                                        </p:tgtEl>
                                        <p:attrNameLst>
                                          <p:attrName>style.visibility</p:attrName>
                                        </p:attrNameLst>
                                      </p:cBhvr>
                                      <p:to>
                                        <p:strVal val="visible"/>
                                      </p:to>
                                    </p:set>
                                    <p:anim calcmode="lin" valueType="num">
                                      <p:cBhvr additive="base">
                                        <p:cTn id="43" dur="500" fill="hold"/>
                                        <p:tgtEl>
                                          <p:spTgt spid="78950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8950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89507">
                                            <p:txEl>
                                              <p:pRg st="7" end="7"/>
                                            </p:txEl>
                                          </p:spTgt>
                                        </p:tgtEl>
                                        <p:attrNameLst>
                                          <p:attrName>style.visibility</p:attrName>
                                        </p:attrNameLst>
                                      </p:cBhvr>
                                      <p:to>
                                        <p:strVal val="visible"/>
                                      </p:to>
                                    </p:set>
                                    <p:anim calcmode="lin" valueType="num">
                                      <p:cBhvr additive="base">
                                        <p:cTn id="49" dur="500" fill="hold"/>
                                        <p:tgtEl>
                                          <p:spTgt spid="78950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8950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89507">
                                            <p:txEl>
                                              <p:pRg st="8" end="8"/>
                                            </p:txEl>
                                          </p:spTgt>
                                        </p:tgtEl>
                                        <p:attrNameLst>
                                          <p:attrName>style.visibility</p:attrName>
                                        </p:attrNameLst>
                                      </p:cBhvr>
                                      <p:to>
                                        <p:strVal val="visible"/>
                                      </p:to>
                                    </p:set>
                                    <p:anim calcmode="lin" valueType="num">
                                      <p:cBhvr additive="base">
                                        <p:cTn id="55" dur="500" fill="hold"/>
                                        <p:tgtEl>
                                          <p:spTgt spid="78950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8950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1" name="Rectangle 3"/>
          <p:cNvSpPr>
            <a:spLocks noGrp="1" noChangeArrowheads="1"/>
          </p:cNvSpPr>
          <p:nvPr>
            <p:ph type="body" idx="4294967295"/>
          </p:nvPr>
        </p:nvSpPr>
        <p:spPr>
          <a:xfrm>
            <a:off x="-235761" y="292174"/>
            <a:ext cx="6990110" cy="3394075"/>
          </a:xfrm>
        </p:spPr>
        <p:txBody>
          <a:bodyPr/>
          <a:lstStyle/>
          <a:p>
            <a:pPr lvl="2">
              <a:buFontTx/>
              <a:buNone/>
            </a:pPr>
            <a:r>
              <a:rPr lang="zh-CN" altLang="en-US" sz="2000" b="1" dirty="0">
                <a:latin typeface="Times New Roman" panose="02020603050405020304" pitchFamily="18" charset="0"/>
                <a:ea typeface="宋体" panose="02010600030101010101" pitchFamily="2" charset="-122"/>
              </a:rPr>
              <a:t>把目标的否定化成子句式，并用下面的重言式代替：</a:t>
            </a:r>
          </a:p>
          <a:p>
            <a:pPr algn="ctr">
              <a:buFont typeface="Wingdings" panose="05000000000000000000" pitchFamily="2" charset="2"/>
              <a:buNone/>
            </a:pPr>
            <a:r>
              <a:rPr lang="en-US" altLang="zh-CN" b="1" dirty="0" smtClean="0">
                <a:solidFill>
                  <a:srgbClr val="0000FF"/>
                </a:solidFill>
                <a:latin typeface="Times New Roman" panose="02020603050405020304" pitchFamily="18" charset="0"/>
                <a:ea typeface="宋体" panose="02010600030101010101" pitchFamily="2" charset="-122"/>
                <a:cs typeface="Tahoma" panose="020B0604030504040204" pitchFamily="34" charset="0"/>
              </a:rPr>
              <a:t>~</a:t>
            </a:r>
            <a:r>
              <a:rPr lang="en-US" altLang="zh-CN" b="1" dirty="0" smtClean="0">
                <a:solidFill>
                  <a:srgbClr val="0000FF"/>
                </a:solidFill>
                <a:latin typeface="Times New Roman" panose="02020603050405020304" pitchFamily="18" charset="0"/>
                <a:ea typeface="宋体" panose="02010600030101010101" pitchFamily="2" charset="-122"/>
              </a:rPr>
              <a:t>T(x</a:t>
            </a:r>
            <a:r>
              <a:rPr lang="en-US" altLang="zh-CN" b="1" dirty="0">
                <a:solidFill>
                  <a:srgbClr val="0000FF"/>
                </a:solidFill>
                <a:latin typeface="Times New Roman" panose="02020603050405020304" pitchFamily="18" charset="0"/>
                <a:ea typeface="宋体" panose="02010600030101010101" pitchFamily="2" charset="-122"/>
              </a:rPr>
              <a:t>)∨T(x)</a:t>
            </a:r>
          </a:p>
          <a:p>
            <a:pPr lvl="2">
              <a:spcAft>
                <a:spcPct val="20000"/>
              </a:spcAft>
              <a:buFontTx/>
              <a:buNone/>
            </a:pPr>
            <a:r>
              <a:rPr lang="zh-CN" altLang="en-US" sz="2000" b="1" dirty="0">
                <a:latin typeface="Times New Roman" panose="02020603050405020304" pitchFamily="18" charset="0"/>
                <a:ea typeface="宋体" panose="02010600030101010101" pitchFamily="2" charset="-122"/>
              </a:rPr>
              <a:t>把此重言式加入前提子句集</a:t>
            </a:r>
            <a:r>
              <a:rPr lang="en-US" altLang="zh-CN" sz="2000" b="1" dirty="0">
                <a:latin typeface="Times New Roman" panose="02020603050405020304" pitchFamily="18" charset="0"/>
                <a:ea typeface="宋体" panose="02010600030101010101" pitchFamily="2" charset="-122"/>
              </a:rPr>
              <a:t>S</a:t>
            </a:r>
            <a:r>
              <a:rPr lang="zh-CN" altLang="en-US" sz="2000" b="1" dirty="0">
                <a:latin typeface="Times New Roman" panose="02020603050405020304" pitchFamily="18" charset="0"/>
                <a:ea typeface="宋体" panose="02010600030101010101" pitchFamily="2" charset="-122"/>
              </a:rPr>
              <a:t>，得到一个新子句集，</a:t>
            </a:r>
          </a:p>
          <a:p>
            <a:pPr lvl="2">
              <a:spcAft>
                <a:spcPct val="20000"/>
              </a:spcAft>
              <a:buFontTx/>
              <a:buNone/>
            </a:pPr>
            <a:r>
              <a:rPr lang="zh-CN" altLang="en-US" sz="2000" b="1" dirty="0">
                <a:latin typeface="Times New Roman" panose="02020603050405020304" pitchFamily="18" charset="0"/>
                <a:ea typeface="宋体" panose="02010600030101010101" pitchFamily="2" charset="-122"/>
              </a:rPr>
              <a:t>对这个新的子句集，应用归结原理求出其证明树。</a:t>
            </a:r>
          </a:p>
          <a:p>
            <a:pPr>
              <a:buFont typeface="Wingdings" panose="05000000000000000000" pitchFamily="2" charset="2"/>
              <a:buNone/>
            </a:pPr>
            <a:endParaRPr lang="en-US" altLang="zh-CN" b="1" dirty="0">
              <a:latin typeface="Times New Roman" panose="02020603050405020304" pitchFamily="18" charset="0"/>
              <a:ea typeface="宋体" panose="02010600030101010101" pitchFamily="2" charset="-122"/>
            </a:endParaRPr>
          </a:p>
          <a:p>
            <a:pPr lvl="2">
              <a:buFontTx/>
              <a:buNone/>
            </a:pPr>
            <a:endParaRPr lang="zh-CN" altLang="en-US" b="1" dirty="0">
              <a:latin typeface="Times New Roman" panose="02020603050405020304" pitchFamily="18" charset="0"/>
              <a:ea typeface="宋体" panose="02010600030101010101" pitchFamily="2" charset="-122"/>
            </a:endParaRPr>
          </a:p>
        </p:txBody>
      </p:sp>
      <p:grpSp>
        <p:nvGrpSpPr>
          <p:cNvPr id="790552" name="Group 24"/>
          <p:cNvGrpSpPr>
            <a:grpSpLocks/>
          </p:cNvGrpSpPr>
          <p:nvPr/>
        </p:nvGrpSpPr>
        <p:grpSpPr bwMode="auto">
          <a:xfrm>
            <a:off x="908720" y="2355726"/>
            <a:ext cx="5495925" cy="2109788"/>
            <a:chOff x="816" y="2352"/>
            <a:chExt cx="4616" cy="1772"/>
          </a:xfrm>
        </p:grpSpPr>
        <p:sp>
          <p:nvSpPr>
            <p:cNvPr id="790533" name="Text Box 5"/>
            <p:cNvSpPr txBox="1">
              <a:spLocks noChangeArrowheads="1"/>
            </p:cNvSpPr>
            <p:nvPr/>
          </p:nvSpPr>
          <p:spPr bwMode="auto">
            <a:xfrm>
              <a:off x="2064" y="2352"/>
              <a:ext cx="1131"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smtClean="0"/>
                <a:t>~T(A</a:t>
              </a:r>
              <a:r>
                <a:rPr kumimoji="1" lang="en-US" altLang="zh-CN" sz="1600" b="1" dirty="0"/>
                <a:t>)</a:t>
              </a:r>
              <a:r>
                <a:rPr kumimoji="1" lang="en-US" altLang="zh-CN" sz="1600" b="1" dirty="0" smtClean="0"/>
                <a:t>∨~T(B</a:t>
              </a:r>
              <a:r>
                <a:rPr kumimoji="1" lang="en-US" altLang="zh-CN" sz="1600" b="1" dirty="0"/>
                <a:t>)</a:t>
              </a:r>
            </a:p>
          </p:txBody>
        </p:sp>
        <p:sp>
          <p:nvSpPr>
            <p:cNvPr id="790534" name="Text Box 6"/>
            <p:cNvSpPr txBox="1">
              <a:spLocks noChangeArrowheads="1"/>
            </p:cNvSpPr>
            <p:nvPr/>
          </p:nvSpPr>
          <p:spPr bwMode="auto">
            <a:xfrm>
              <a:off x="3740" y="2352"/>
              <a:ext cx="1171" cy="26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anose="05000000000000000000" pitchFamily="2" charset="2"/>
                <a:buNone/>
              </a:pPr>
              <a:r>
                <a:rPr kumimoji="1" lang="en-US" altLang="zh-CN" sz="1600" b="1" dirty="0"/>
                <a:t>T(B)∨T(C)</a:t>
              </a:r>
            </a:p>
          </p:txBody>
        </p:sp>
        <p:sp>
          <p:nvSpPr>
            <p:cNvPr id="790535" name="Text Box 7"/>
            <p:cNvSpPr txBox="1">
              <a:spLocks noChangeArrowheads="1"/>
            </p:cNvSpPr>
            <p:nvPr/>
          </p:nvSpPr>
          <p:spPr bwMode="auto">
            <a:xfrm>
              <a:off x="2592" y="2880"/>
              <a:ext cx="1180"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a:t> </a:t>
              </a:r>
              <a:r>
                <a:rPr kumimoji="1" lang="en-US" altLang="zh-CN" sz="1600" b="1" dirty="0" smtClean="0"/>
                <a:t>~T(A</a:t>
              </a:r>
              <a:r>
                <a:rPr kumimoji="1" lang="en-US" altLang="zh-CN" sz="1600" b="1" dirty="0"/>
                <a:t>)∨T(C)</a:t>
              </a:r>
            </a:p>
          </p:txBody>
        </p:sp>
        <p:sp>
          <p:nvSpPr>
            <p:cNvPr id="790536" name="Text Box 8"/>
            <p:cNvSpPr txBox="1">
              <a:spLocks noChangeArrowheads="1"/>
            </p:cNvSpPr>
            <p:nvPr/>
          </p:nvSpPr>
          <p:spPr bwMode="auto">
            <a:xfrm>
              <a:off x="4272" y="2880"/>
              <a:ext cx="1160" cy="26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anose="05000000000000000000" pitchFamily="2" charset="2"/>
                <a:buNone/>
              </a:pPr>
              <a:r>
                <a:rPr kumimoji="1" lang="en-US" altLang="zh-CN" sz="1600" b="1" dirty="0"/>
                <a:t>T(A)∨T(C)</a:t>
              </a:r>
            </a:p>
          </p:txBody>
        </p:sp>
        <p:sp>
          <p:nvSpPr>
            <p:cNvPr id="790537" name="Text Box 9"/>
            <p:cNvSpPr txBox="1">
              <a:spLocks noChangeArrowheads="1"/>
            </p:cNvSpPr>
            <p:nvPr/>
          </p:nvSpPr>
          <p:spPr bwMode="auto">
            <a:xfrm>
              <a:off x="3744" y="3360"/>
              <a:ext cx="720"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t>   T(C)</a:t>
              </a:r>
            </a:p>
          </p:txBody>
        </p:sp>
        <p:sp>
          <p:nvSpPr>
            <p:cNvPr id="790538" name="Text Box 10"/>
            <p:cNvSpPr txBox="1">
              <a:spLocks noChangeArrowheads="1"/>
            </p:cNvSpPr>
            <p:nvPr/>
          </p:nvSpPr>
          <p:spPr bwMode="auto">
            <a:xfrm>
              <a:off x="816" y="2352"/>
              <a:ext cx="960"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smtClean="0">
                  <a:solidFill>
                    <a:srgbClr val="0000FF"/>
                  </a:solidFill>
                </a:rPr>
                <a:t>~T(x</a:t>
              </a:r>
              <a:r>
                <a:rPr kumimoji="1" lang="en-US" altLang="zh-CN" sz="1600" b="1" dirty="0">
                  <a:solidFill>
                    <a:srgbClr val="0000FF"/>
                  </a:solidFill>
                </a:rPr>
                <a:t>)∨T(x)</a:t>
              </a:r>
            </a:p>
          </p:txBody>
        </p:sp>
        <p:sp>
          <p:nvSpPr>
            <p:cNvPr id="790539" name="Text Box 11"/>
            <p:cNvSpPr txBox="1">
              <a:spLocks noChangeArrowheads="1"/>
            </p:cNvSpPr>
            <p:nvPr/>
          </p:nvSpPr>
          <p:spPr bwMode="auto">
            <a:xfrm>
              <a:off x="2226" y="3840"/>
              <a:ext cx="606"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solidFill>
                    <a:srgbClr val="FF0000"/>
                  </a:solidFill>
                </a:rPr>
                <a:t> T(C)</a:t>
              </a:r>
            </a:p>
          </p:txBody>
        </p:sp>
        <p:sp>
          <p:nvSpPr>
            <p:cNvPr id="790540" name="Line 12"/>
            <p:cNvSpPr>
              <a:spLocks noChangeShapeType="1"/>
            </p:cNvSpPr>
            <p:nvPr/>
          </p:nvSpPr>
          <p:spPr bwMode="auto">
            <a:xfrm>
              <a:off x="2627" y="2613"/>
              <a:ext cx="589" cy="2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0541" name="Line 13"/>
            <p:cNvSpPr>
              <a:spLocks noChangeShapeType="1"/>
            </p:cNvSpPr>
            <p:nvPr/>
          </p:nvSpPr>
          <p:spPr bwMode="auto">
            <a:xfrm flipH="1">
              <a:off x="3411" y="2599"/>
              <a:ext cx="923" cy="2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0542" name="Line 14"/>
            <p:cNvSpPr>
              <a:spLocks noChangeShapeType="1"/>
            </p:cNvSpPr>
            <p:nvPr/>
          </p:nvSpPr>
          <p:spPr bwMode="auto">
            <a:xfrm>
              <a:off x="3219" y="3140"/>
              <a:ext cx="861" cy="22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0543" name="Line 15"/>
            <p:cNvSpPr>
              <a:spLocks noChangeShapeType="1"/>
            </p:cNvSpPr>
            <p:nvPr/>
          </p:nvSpPr>
          <p:spPr bwMode="auto">
            <a:xfrm flipH="1">
              <a:off x="4062" y="3119"/>
              <a:ext cx="736" cy="2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0544" name="Line 16"/>
            <p:cNvSpPr>
              <a:spLocks noChangeShapeType="1"/>
            </p:cNvSpPr>
            <p:nvPr/>
          </p:nvSpPr>
          <p:spPr bwMode="auto">
            <a:xfrm>
              <a:off x="1273" y="2613"/>
              <a:ext cx="1175" cy="12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0545" name="Line 17"/>
            <p:cNvSpPr>
              <a:spLocks noChangeShapeType="1"/>
            </p:cNvSpPr>
            <p:nvPr/>
          </p:nvSpPr>
          <p:spPr bwMode="auto">
            <a:xfrm flipH="1">
              <a:off x="2496" y="3504"/>
              <a:ext cx="1248"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0548" name="Text Box 20"/>
            <p:cNvSpPr txBox="1">
              <a:spLocks noChangeArrowheads="1"/>
            </p:cNvSpPr>
            <p:nvPr/>
          </p:nvSpPr>
          <p:spPr bwMode="auto">
            <a:xfrm>
              <a:off x="1321" y="3120"/>
              <a:ext cx="802"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solidFill>
                    <a:srgbClr val="0000CC"/>
                  </a:solidFill>
                </a:rPr>
                <a:t>{C/x}</a:t>
              </a:r>
            </a:p>
          </p:txBody>
        </p:sp>
      </p:grpSp>
      <p:sp>
        <p:nvSpPr>
          <p:cNvPr id="790553" name="AutoShape 25"/>
          <p:cNvSpPr>
            <a:spLocks/>
          </p:cNvSpPr>
          <p:nvPr/>
        </p:nvSpPr>
        <p:spPr bwMode="auto">
          <a:xfrm>
            <a:off x="337220" y="3841626"/>
            <a:ext cx="1600200" cy="457200"/>
          </a:xfrm>
          <a:prstGeom prst="accentCallout1">
            <a:avLst>
              <a:gd name="adj1" fmla="val 18750"/>
              <a:gd name="adj2" fmla="val 103569"/>
              <a:gd name="adj3" fmla="val 81250"/>
              <a:gd name="adj4" fmla="val 139287"/>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b="1" dirty="0">
                <a:solidFill>
                  <a:srgbClr val="FF0000"/>
                </a:solidFill>
              </a:rPr>
              <a:t>C</a:t>
            </a:r>
            <a:r>
              <a:rPr lang="zh-CN" altLang="en-US" sz="2000" b="1" dirty="0">
                <a:solidFill>
                  <a:srgbClr val="FF0000"/>
                </a:solidFill>
              </a:rPr>
              <a:t>是老实人</a:t>
            </a:r>
          </a:p>
        </p:txBody>
      </p:sp>
    </p:spTree>
    <p:extLst>
      <p:ext uri="{BB962C8B-B14F-4D97-AF65-F5344CB8AC3E}">
        <p14:creationId xmlns:p14="http://schemas.microsoft.com/office/powerpoint/2010/main" val="266529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90531">
                                            <p:txEl>
                                              <p:pRg st="0" end="0"/>
                                            </p:txEl>
                                          </p:spTgt>
                                        </p:tgtEl>
                                        <p:attrNameLst>
                                          <p:attrName>style.visibility</p:attrName>
                                        </p:attrNameLst>
                                      </p:cBhvr>
                                      <p:to>
                                        <p:strVal val="visible"/>
                                      </p:to>
                                    </p:set>
                                    <p:animEffect transition="in" filter="fade">
                                      <p:cBhvr>
                                        <p:cTn id="7" dur="1000"/>
                                        <p:tgtEl>
                                          <p:spTgt spid="790531">
                                            <p:txEl>
                                              <p:pRg st="0" end="0"/>
                                            </p:txEl>
                                          </p:spTgt>
                                        </p:tgtEl>
                                      </p:cBhvr>
                                    </p:animEffect>
                                    <p:anim calcmode="lin" valueType="num">
                                      <p:cBhvr>
                                        <p:cTn id="8" dur="1000" fill="hold"/>
                                        <p:tgtEl>
                                          <p:spTgt spid="7905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05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90531">
                                            <p:txEl>
                                              <p:pRg st="1" end="1"/>
                                            </p:txEl>
                                          </p:spTgt>
                                        </p:tgtEl>
                                        <p:attrNameLst>
                                          <p:attrName>style.visibility</p:attrName>
                                        </p:attrNameLst>
                                      </p:cBhvr>
                                      <p:to>
                                        <p:strVal val="visible"/>
                                      </p:to>
                                    </p:set>
                                    <p:animEffect transition="in" filter="fade">
                                      <p:cBhvr>
                                        <p:cTn id="14" dur="1000"/>
                                        <p:tgtEl>
                                          <p:spTgt spid="790531">
                                            <p:txEl>
                                              <p:pRg st="1" end="1"/>
                                            </p:txEl>
                                          </p:spTgt>
                                        </p:tgtEl>
                                      </p:cBhvr>
                                    </p:animEffect>
                                    <p:anim calcmode="lin" valueType="num">
                                      <p:cBhvr>
                                        <p:cTn id="15" dur="1000" fill="hold"/>
                                        <p:tgtEl>
                                          <p:spTgt spid="79053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905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90531">
                                            <p:txEl>
                                              <p:pRg st="2" end="2"/>
                                            </p:txEl>
                                          </p:spTgt>
                                        </p:tgtEl>
                                        <p:attrNameLst>
                                          <p:attrName>style.visibility</p:attrName>
                                        </p:attrNameLst>
                                      </p:cBhvr>
                                      <p:to>
                                        <p:strVal val="visible"/>
                                      </p:to>
                                    </p:set>
                                    <p:animEffect transition="in" filter="fade">
                                      <p:cBhvr>
                                        <p:cTn id="21" dur="1000"/>
                                        <p:tgtEl>
                                          <p:spTgt spid="790531">
                                            <p:txEl>
                                              <p:pRg st="2" end="2"/>
                                            </p:txEl>
                                          </p:spTgt>
                                        </p:tgtEl>
                                      </p:cBhvr>
                                    </p:animEffect>
                                    <p:anim calcmode="lin" valueType="num">
                                      <p:cBhvr>
                                        <p:cTn id="22" dur="1000" fill="hold"/>
                                        <p:tgtEl>
                                          <p:spTgt spid="79053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905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90531">
                                            <p:txEl>
                                              <p:pRg st="3" end="3"/>
                                            </p:txEl>
                                          </p:spTgt>
                                        </p:tgtEl>
                                        <p:attrNameLst>
                                          <p:attrName>style.visibility</p:attrName>
                                        </p:attrNameLst>
                                      </p:cBhvr>
                                      <p:to>
                                        <p:strVal val="visible"/>
                                      </p:to>
                                    </p:set>
                                    <p:animEffect transition="in" filter="fade">
                                      <p:cBhvr>
                                        <p:cTn id="28" dur="1000"/>
                                        <p:tgtEl>
                                          <p:spTgt spid="790531">
                                            <p:txEl>
                                              <p:pRg st="3" end="3"/>
                                            </p:txEl>
                                          </p:spTgt>
                                        </p:tgtEl>
                                      </p:cBhvr>
                                    </p:animEffect>
                                    <p:anim calcmode="lin" valueType="num">
                                      <p:cBhvr>
                                        <p:cTn id="29" dur="1000" fill="hold"/>
                                        <p:tgtEl>
                                          <p:spTgt spid="79053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905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05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90553"/>
                                        </p:tgtEl>
                                        <p:attrNameLst>
                                          <p:attrName>style.visibility</p:attrName>
                                        </p:attrNameLst>
                                      </p:cBhvr>
                                      <p:to>
                                        <p:strVal val="visible"/>
                                      </p:to>
                                    </p:set>
                                    <p:animEffect transition="in" filter="fade">
                                      <p:cBhvr>
                                        <p:cTn id="39" dur="1000"/>
                                        <p:tgtEl>
                                          <p:spTgt spid="790553"/>
                                        </p:tgtEl>
                                      </p:cBhvr>
                                    </p:animEffect>
                                    <p:anim calcmode="lin" valueType="num">
                                      <p:cBhvr>
                                        <p:cTn id="40" dur="1000" fill="hold"/>
                                        <p:tgtEl>
                                          <p:spTgt spid="790553"/>
                                        </p:tgtEl>
                                        <p:attrNameLst>
                                          <p:attrName>ppt_x</p:attrName>
                                        </p:attrNameLst>
                                      </p:cBhvr>
                                      <p:tavLst>
                                        <p:tav tm="0">
                                          <p:val>
                                            <p:strVal val="#ppt_x"/>
                                          </p:val>
                                        </p:tav>
                                        <p:tav tm="100000">
                                          <p:val>
                                            <p:strVal val="#ppt_x"/>
                                          </p:val>
                                        </p:tav>
                                      </p:tavLst>
                                    </p:anim>
                                    <p:anim calcmode="lin" valueType="num">
                                      <p:cBhvr>
                                        <p:cTn id="41" dur="1000" fill="hold"/>
                                        <p:tgtEl>
                                          <p:spTgt spid="7905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5" name="Rectangle 3"/>
          <p:cNvSpPr>
            <a:spLocks noGrp="1" noChangeArrowheads="1"/>
          </p:cNvSpPr>
          <p:nvPr>
            <p:ph type="body" idx="4294967295"/>
          </p:nvPr>
        </p:nvSpPr>
        <p:spPr>
          <a:xfrm>
            <a:off x="0" y="503486"/>
            <a:ext cx="6741368" cy="3394075"/>
          </a:xfrm>
        </p:spPr>
        <p:txBody>
          <a:bodyPr/>
          <a:lstStyle/>
          <a:p>
            <a:pPr lvl="2">
              <a:buFontTx/>
              <a:buNone/>
            </a:pPr>
            <a:r>
              <a:rPr lang="zh-CN" altLang="en-US" sz="2000" b="1" dirty="0">
                <a:latin typeface="Times New Roman" panose="02020603050405020304" pitchFamily="18" charset="0"/>
                <a:ea typeface="宋体" panose="02010600030101010101" pitchFamily="2" charset="-122"/>
              </a:rPr>
              <a:t>下面证明</a:t>
            </a:r>
            <a:r>
              <a:rPr lang="en-US" altLang="zh-CN" sz="2000" b="1" dirty="0">
                <a:latin typeface="Times New Roman" panose="02020603050405020304" pitchFamily="18" charset="0"/>
                <a:ea typeface="宋体" panose="02010600030101010101" pitchFamily="2" charset="-122"/>
              </a:rPr>
              <a:t>A</a:t>
            </a:r>
            <a:r>
              <a:rPr lang="zh-CN" altLang="en-US" sz="2000" b="1" dirty="0">
                <a:latin typeface="Times New Roman" panose="02020603050405020304" pitchFamily="18" charset="0"/>
                <a:ea typeface="宋体" panose="02010600030101010101" pitchFamily="2" charset="-122"/>
              </a:rPr>
              <a:t>不是老实人，</a:t>
            </a:r>
            <a:r>
              <a:rPr lang="zh-CN" altLang="en-US" sz="2000" b="1" dirty="0" smtClean="0">
                <a:latin typeface="Times New Roman" panose="02020603050405020304" pitchFamily="18" charset="0"/>
                <a:ea typeface="宋体" panose="02010600030101010101" pitchFamily="2" charset="-122"/>
              </a:rPr>
              <a:t>结论为</a:t>
            </a:r>
            <a:r>
              <a:rPr lang="zh-CN" altLang="en-US" sz="2000" b="1" dirty="0">
                <a:latin typeface="Times New Roman" panose="02020603050405020304" pitchFamily="18" charset="0"/>
                <a:ea typeface="宋体" panose="02010600030101010101" pitchFamily="2" charset="-122"/>
              </a:rPr>
              <a:t>： </a:t>
            </a:r>
            <a:r>
              <a:rPr lang="en-US" altLang="zh-CN" sz="2400" b="1" dirty="0" smtClean="0">
                <a:solidFill>
                  <a:srgbClr val="0000FF"/>
                </a:solidFill>
                <a:latin typeface="Times New Roman" panose="02020603050405020304" pitchFamily="18" charset="0"/>
                <a:ea typeface="宋体" panose="02010600030101010101" pitchFamily="2" charset="-122"/>
                <a:cs typeface="Tahoma" panose="020B0604030504040204" pitchFamily="34" charset="0"/>
              </a:rPr>
              <a:t>~</a:t>
            </a:r>
            <a:r>
              <a:rPr lang="en-US" altLang="zh-CN" sz="2400" b="1" dirty="0" smtClean="0">
                <a:solidFill>
                  <a:srgbClr val="0000FF"/>
                </a:solidFill>
                <a:latin typeface="Times New Roman" panose="02020603050405020304" pitchFamily="18" charset="0"/>
                <a:ea typeface="宋体" panose="02010600030101010101" pitchFamily="2" charset="-122"/>
              </a:rPr>
              <a:t>T(A</a:t>
            </a:r>
            <a:r>
              <a:rPr lang="en-US" altLang="zh-CN" sz="2400" b="1" dirty="0">
                <a:solidFill>
                  <a:srgbClr val="0000FF"/>
                </a:solidFill>
                <a:latin typeface="Times New Roman" panose="02020603050405020304" pitchFamily="18" charset="0"/>
                <a:ea typeface="宋体" panose="02010600030101010101" pitchFamily="2" charset="-122"/>
              </a:rPr>
              <a:t>)</a:t>
            </a:r>
          </a:p>
          <a:p>
            <a:pPr lvl="2">
              <a:buFontTx/>
              <a:buNone/>
            </a:pPr>
            <a:r>
              <a:rPr lang="zh-CN" altLang="en-US" sz="2000" b="1" dirty="0">
                <a:latin typeface="Times New Roman" panose="02020603050405020304" pitchFamily="18" charset="0"/>
                <a:ea typeface="宋体" panose="02010600030101010101" pitchFamily="2" charset="-122"/>
              </a:rPr>
              <a:t>将结论的</a:t>
            </a:r>
            <a:r>
              <a:rPr lang="zh-CN" altLang="en-US" sz="2000" b="1" dirty="0" smtClean="0">
                <a:latin typeface="Times New Roman" panose="02020603050405020304" pitchFamily="18" charset="0"/>
                <a:ea typeface="宋体" panose="02010600030101010101" pitchFamily="2" charset="-122"/>
              </a:rPr>
              <a:t>否定</a:t>
            </a:r>
            <a:r>
              <a:rPr lang="en-US" altLang="zh-CN" sz="2000" b="1" dirty="0" smtClean="0">
                <a:latin typeface="Times New Roman" panose="02020603050405020304" pitchFamily="18" charset="0"/>
                <a:ea typeface="宋体" panose="02010600030101010101" pitchFamily="2" charset="-122"/>
              </a:rPr>
              <a:t>~</a:t>
            </a:r>
            <a:r>
              <a:rPr lang="zh-CN" altLang="en-US" sz="2000" b="1" dirty="0" smtClean="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(~T(A</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 加入并入前提子句集</a:t>
            </a:r>
            <a:r>
              <a:rPr lang="en-US" altLang="zh-CN" sz="2000" b="1" dirty="0">
                <a:latin typeface="Times New Roman" panose="02020603050405020304" pitchFamily="18" charset="0"/>
                <a:ea typeface="宋体" panose="02010600030101010101" pitchFamily="2" charset="-122"/>
              </a:rPr>
              <a:t>S</a:t>
            </a:r>
            <a:r>
              <a:rPr lang="zh-CN" altLang="en-US" sz="2000" b="1" dirty="0">
                <a:latin typeface="Times New Roman" panose="02020603050405020304" pitchFamily="18" charset="0"/>
                <a:ea typeface="宋体" panose="02010600030101010101" pitchFamily="2" charset="-122"/>
              </a:rPr>
              <a:t>中，</a:t>
            </a:r>
          </a:p>
          <a:p>
            <a:pPr lvl="2">
              <a:buFontTx/>
              <a:buNone/>
            </a:pPr>
            <a:r>
              <a:rPr lang="zh-CN" altLang="en-US" sz="2000" b="1" dirty="0">
                <a:latin typeface="Times New Roman" panose="02020603050405020304" pitchFamily="18" charset="0"/>
                <a:ea typeface="宋体" panose="02010600030101010101" pitchFamily="2" charset="-122"/>
              </a:rPr>
              <a:t>应用归结原理对新的子句集进行归结：</a:t>
            </a:r>
          </a:p>
          <a:p>
            <a:pPr>
              <a:buFont typeface="Wingdings" panose="05000000000000000000" pitchFamily="2" charset="2"/>
              <a:buNone/>
            </a:pPr>
            <a:endParaRPr lang="zh-CN" altLang="en-US" b="1" dirty="0">
              <a:latin typeface="Times New Roman" panose="02020603050405020304" pitchFamily="18" charset="0"/>
              <a:ea typeface="宋体" panose="02010600030101010101" pitchFamily="2" charset="-122"/>
            </a:endParaRPr>
          </a:p>
        </p:txBody>
      </p:sp>
      <p:grpSp>
        <p:nvGrpSpPr>
          <p:cNvPr id="791571" name="Group 19"/>
          <p:cNvGrpSpPr>
            <a:grpSpLocks/>
          </p:cNvGrpSpPr>
          <p:nvPr/>
        </p:nvGrpSpPr>
        <p:grpSpPr bwMode="auto">
          <a:xfrm>
            <a:off x="1202482" y="1956842"/>
            <a:ext cx="5267325" cy="2109788"/>
            <a:chOff x="1104" y="2400"/>
            <a:chExt cx="4424" cy="1772"/>
          </a:xfrm>
        </p:grpSpPr>
        <p:sp>
          <p:nvSpPr>
            <p:cNvPr id="791557" name="Text Box 5"/>
            <p:cNvSpPr txBox="1">
              <a:spLocks noChangeArrowheads="1"/>
            </p:cNvSpPr>
            <p:nvPr/>
          </p:nvSpPr>
          <p:spPr bwMode="auto">
            <a:xfrm>
              <a:off x="2160" y="2400"/>
              <a:ext cx="1131"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smtClean="0"/>
                <a:t>~T(A</a:t>
              </a:r>
              <a:r>
                <a:rPr kumimoji="1" lang="en-US" altLang="zh-CN" sz="1600" b="1" dirty="0"/>
                <a:t>)</a:t>
              </a:r>
              <a:r>
                <a:rPr kumimoji="1" lang="en-US" altLang="zh-CN" sz="1600" b="1" dirty="0" smtClean="0"/>
                <a:t>∨~T(B</a:t>
              </a:r>
              <a:r>
                <a:rPr kumimoji="1" lang="en-US" altLang="zh-CN" sz="1600" b="1" dirty="0"/>
                <a:t>)</a:t>
              </a:r>
            </a:p>
          </p:txBody>
        </p:sp>
        <p:sp>
          <p:nvSpPr>
            <p:cNvPr id="791558" name="Text Box 6"/>
            <p:cNvSpPr txBox="1">
              <a:spLocks noChangeArrowheads="1"/>
            </p:cNvSpPr>
            <p:nvPr/>
          </p:nvSpPr>
          <p:spPr bwMode="auto">
            <a:xfrm>
              <a:off x="3836" y="2400"/>
              <a:ext cx="1171" cy="26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anose="05000000000000000000" pitchFamily="2" charset="2"/>
                <a:buNone/>
              </a:pPr>
              <a:r>
                <a:rPr kumimoji="1" lang="en-US" altLang="zh-CN" sz="1600" b="1"/>
                <a:t>T(B)∨T(C)</a:t>
              </a:r>
            </a:p>
          </p:txBody>
        </p:sp>
        <p:sp>
          <p:nvSpPr>
            <p:cNvPr id="791559" name="Text Box 7"/>
            <p:cNvSpPr txBox="1">
              <a:spLocks noChangeArrowheads="1"/>
            </p:cNvSpPr>
            <p:nvPr/>
          </p:nvSpPr>
          <p:spPr bwMode="auto">
            <a:xfrm>
              <a:off x="2688" y="2928"/>
              <a:ext cx="1180"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a:t> </a:t>
              </a:r>
              <a:r>
                <a:rPr kumimoji="1" lang="en-US" altLang="zh-CN" sz="1600" b="1" dirty="0" smtClean="0"/>
                <a:t>~T(A</a:t>
              </a:r>
              <a:r>
                <a:rPr kumimoji="1" lang="en-US" altLang="zh-CN" sz="1600" b="1" dirty="0"/>
                <a:t>)∨T(C)</a:t>
              </a:r>
            </a:p>
          </p:txBody>
        </p:sp>
        <p:sp>
          <p:nvSpPr>
            <p:cNvPr id="791560" name="Text Box 8"/>
            <p:cNvSpPr txBox="1">
              <a:spLocks noChangeArrowheads="1"/>
            </p:cNvSpPr>
            <p:nvPr/>
          </p:nvSpPr>
          <p:spPr bwMode="auto">
            <a:xfrm>
              <a:off x="4368" y="2928"/>
              <a:ext cx="1160" cy="26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anose="05000000000000000000" pitchFamily="2" charset="2"/>
                <a:buNone/>
              </a:pPr>
              <a:r>
                <a:rPr kumimoji="1" lang="en-US" altLang="zh-CN" sz="1600" b="1" dirty="0" smtClean="0"/>
                <a:t>~T(A</a:t>
              </a:r>
              <a:r>
                <a:rPr kumimoji="1" lang="en-US" altLang="zh-CN" sz="1600" b="1" dirty="0"/>
                <a:t>)</a:t>
              </a:r>
              <a:r>
                <a:rPr kumimoji="1" lang="en-US" altLang="zh-CN" sz="1600" b="1" dirty="0" smtClean="0"/>
                <a:t>∨~T(C</a:t>
              </a:r>
              <a:r>
                <a:rPr kumimoji="1" lang="en-US" altLang="zh-CN" sz="1600" b="1" dirty="0"/>
                <a:t>)</a:t>
              </a:r>
            </a:p>
          </p:txBody>
        </p:sp>
        <p:sp>
          <p:nvSpPr>
            <p:cNvPr id="791561" name="Text Box 9"/>
            <p:cNvSpPr txBox="1">
              <a:spLocks noChangeArrowheads="1"/>
            </p:cNvSpPr>
            <p:nvPr/>
          </p:nvSpPr>
          <p:spPr bwMode="auto">
            <a:xfrm>
              <a:off x="3840" y="3408"/>
              <a:ext cx="720"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a:t> </a:t>
              </a:r>
              <a:r>
                <a:rPr kumimoji="1" lang="en-US" altLang="zh-CN" sz="1600" b="1" dirty="0" smtClean="0"/>
                <a:t>~T(A</a:t>
              </a:r>
              <a:r>
                <a:rPr kumimoji="1" lang="en-US" altLang="zh-CN" sz="1600" b="1" dirty="0"/>
                <a:t>)</a:t>
              </a:r>
            </a:p>
          </p:txBody>
        </p:sp>
        <p:sp>
          <p:nvSpPr>
            <p:cNvPr id="791562" name="Text Box 10"/>
            <p:cNvSpPr txBox="1">
              <a:spLocks noChangeArrowheads="1"/>
            </p:cNvSpPr>
            <p:nvPr/>
          </p:nvSpPr>
          <p:spPr bwMode="auto">
            <a:xfrm>
              <a:off x="1104" y="2400"/>
              <a:ext cx="576" cy="26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anose="05000000000000000000" pitchFamily="2" charset="2"/>
                <a:buNone/>
              </a:pPr>
              <a:r>
                <a:rPr kumimoji="1" lang="en-US" altLang="zh-CN" sz="1600" b="1">
                  <a:solidFill>
                    <a:srgbClr val="0000FF"/>
                  </a:solidFill>
                </a:rPr>
                <a:t> T(A)</a:t>
              </a:r>
            </a:p>
          </p:txBody>
        </p:sp>
        <p:sp>
          <p:nvSpPr>
            <p:cNvPr id="791563" name="Text Box 11"/>
            <p:cNvSpPr txBox="1">
              <a:spLocks noChangeArrowheads="1"/>
            </p:cNvSpPr>
            <p:nvPr/>
          </p:nvSpPr>
          <p:spPr bwMode="auto">
            <a:xfrm>
              <a:off x="2322" y="3888"/>
              <a:ext cx="606"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solidFill>
                    <a:srgbClr val="FF0000"/>
                  </a:solidFill>
                </a:rPr>
                <a:t>  NIL</a:t>
              </a:r>
            </a:p>
          </p:txBody>
        </p:sp>
        <p:sp>
          <p:nvSpPr>
            <p:cNvPr id="791564" name="Line 12"/>
            <p:cNvSpPr>
              <a:spLocks noChangeShapeType="1"/>
            </p:cNvSpPr>
            <p:nvPr/>
          </p:nvSpPr>
          <p:spPr bwMode="auto">
            <a:xfrm>
              <a:off x="2723" y="2661"/>
              <a:ext cx="589" cy="2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5" name="Line 13"/>
            <p:cNvSpPr>
              <a:spLocks noChangeShapeType="1"/>
            </p:cNvSpPr>
            <p:nvPr/>
          </p:nvSpPr>
          <p:spPr bwMode="auto">
            <a:xfrm flipH="1">
              <a:off x="3507" y="2647"/>
              <a:ext cx="923" cy="2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6" name="Line 14"/>
            <p:cNvSpPr>
              <a:spLocks noChangeShapeType="1"/>
            </p:cNvSpPr>
            <p:nvPr/>
          </p:nvSpPr>
          <p:spPr bwMode="auto">
            <a:xfrm>
              <a:off x="3315" y="3188"/>
              <a:ext cx="861" cy="22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7" name="Line 15"/>
            <p:cNvSpPr>
              <a:spLocks noChangeShapeType="1"/>
            </p:cNvSpPr>
            <p:nvPr/>
          </p:nvSpPr>
          <p:spPr bwMode="auto">
            <a:xfrm flipH="1">
              <a:off x="4158" y="3167"/>
              <a:ext cx="736" cy="2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8" name="Line 16"/>
            <p:cNvSpPr>
              <a:spLocks noChangeShapeType="1"/>
            </p:cNvSpPr>
            <p:nvPr/>
          </p:nvSpPr>
          <p:spPr bwMode="auto">
            <a:xfrm>
              <a:off x="1369" y="2661"/>
              <a:ext cx="1175" cy="12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9" name="Line 17"/>
            <p:cNvSpPr>
              <a:spLocks noChangeShapeType="1"/>
            </p:cNvSpPr>
            <p:nvPr/>
          </p:nvSpPr>
          <p:spPr bwMode="auto">
            <a:xfrm flipH="1">
              <a:off x="2592" y="3552"/>
              <a:ext cx="1248"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791572" name="AutoShape 20"/>
          <p:cNvSpPr>
            <a:spLocks/>
          </p:cNvSpPr>
          <p:nvPr/>
        </p:nvSpPr>
        <p:spPr bwMode="auto">
          <a:xfrm>
            <a:off x="402382" y="3577077"/>
            <a:ext cx="1600200" cy="631237"/>
          </a:xfrm>
          <a:prstGeom prst="accentCallout1">
            <a:avLst>
              <a:gd name="adj1" fmla="val 7500"/>
              <a:gd name="adj2" fmla="val 103569"/>
              <a:gd name="adj3" fmla="val 49273"/>
              <a:gd name="adj4" fmla="val 137722"/>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000" b="1" dirty="0">
                <a:solidFill>
                  <a:srgbClr val="FF0000"/>
                </a:solidFill>
              </a:rPr>
              <a:t>得证。</a:t>
            </a:r>
            <a:r>
              <a:rPr lang="en-US" altLang="zh-CN" sz="2000" b="1" dirty="0">
                <a:solidFill>
                  <a:srgbClr val="FF0000"/>
                </a:solidFill>
              </a:rPr>
              <a:t>A</a:t>
            </a:r>
            <a:r>
              <a:rPr lang="zh-CN" altLang="en-US" sz="2000" b="1" dirty="0" smtClean="0">
                <a:solidFill>
                  <a:srgbClr val="FF0000"/>
                </a:solidFill>
              </a:rPr>
              <a:t>不是老实人</a:t>
            </a:r>
            <a:endParaRPr lang="zh-CN" altLang="en-US" sz="2000" b="1" dirty="0">
              <a:solidFill>
                <a:srgbClr val="FF0000"/>
              </a:solidFill>
            </a:endParaRPr>
          </a:p>
        </p:txBody>
      </p:sp>
    </p:spTree>
    <p:extLst>
      <p:ext uri="{BB962C8B-B14F-4D97-AF65-F5344CB8AC3E}">
        <p14:creationId xmlns:p14="http://schemas.microsoft.com/office/powerpoint/2010/main" val="195307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91555">
                                            <p:txEl>
                                              <p:pRg st="0" end="0"/>
                                            </p:txEl>
                                          </p:spTgt>
                                        </p:tgtEl>
                                        <p:attrNameLst>
                                          <p:attrName>style.visibility</p:attrName>
                                        </p:attrNameLst>
                                      </p:cBhvr>
                                      <p:to>
                                        <p:strVal val="visible"/>
                                      </p:to>
                                    </p:set>
                                    <p:animEffect transition="in" filter="fade">
                                      <p:cBhvr>
                                        <p:cTn id="7" dur="1000"/>
                                        <p:tgtEl>
                                          <p:spTgt spid="791555">
                                            <p:txEl>
                                              <p:pRg st="0" end="0"/>
                                            </p:txEl>
                                          </p:spTgt>
                                        </p:tgtEl>
                                      </p:cBhvr>
                                    </p:animEffect>
                                    <p:anim calcmode="lin" valueType="num">
                                      <p:cBhvr>
                                        <p:cTn id="8" dur="1000" fill="hold"/>
                                        <p:tgtEl>
                                          <p:spTgt spid="7915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15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91555">
                                            <p:txEl>
                                              <p:pRg st="1" end="1"/>
                                            </p:txEl>
                                          </p:spTgt>
                                        </p:tgtEl>
                                        <p:attrNameLst>
                                          <p:attrName>style.visibility</p:attrName>
                                        </p:attrNameLst>
                                      </p:cBhvr>
                                      <p:to>
                                        <p:strVal val="visible"/>
                                      </p:to>
                                    </p:set>
                                    <p:animEffect transition="in" filter="fade">
                                      <p:cBhvr>
                                        <p:cTn id="14" dur="1000"/>
                                        <p:tgtEl>
                                          <p:spTgt spid="791555">
                                            <p:txEl>
                                              <p:pRg st="1" end="1"/>
                                            </p:txEl>
                                          </p:spTgt>
                                        </p:tgtEl>
                                      </p:cBhvr>
                                    </p:animEffect>
                                    <p:anim calcmode="lin" valueType="num">
                                      <p:cBhvr>
                                        <p:cTn id="15" dur="1000" fill="hold"/>
                                        <p:tgtEl>
                                          <p:spTgt spid="79155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91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91555">
                                            <p:txEl>
                                              <p:pRg st="2" end="2"/>
                                            </p:txEl>
                                          </p:spTgt>
                                        </p:tgtEl>
                                        <p:attrNameLst>
                                          <p:attrName>style.visibility</p:attrName>
                                        </p:attrNameLst>
                                      </p:cBhvr>
                                      <p:to>
                                        <p:strVal val="visible"/>
                                      </p:to>
                                    </p:set>
                                    <p:animEffect transition="in" filter="fade">
                                      <p:cBhvr>
                                        <p:cTn id="21" dur="1000"/>
                                        <p:tgtEl>
                                          <p:spTgt spid="791555">
                                            <p:txEl>
                                              <p:pRg st="2" end="2"/>
                                            </p:txEl>
                                          </p:spTgt>
                                        </p:tgtEl>
                                      </p:cBhvr>
                                    </p:animEffect>
                                    <p:anim calcmode="lin" valueType="num">
                                      <p:cBhvr>
                                        <p:cTn id="22" dur="1000" fill="hold"/>
                                        <p:tgtEl>
                                          <p:spTgt spid="79155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91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91571"/>
                                        </p:tgtEl>
                                        <p:attrNameLst>
                                          <p:attrName>style.visibility</p:attrName>
                                        </p:attrNameLst>
                                      </p:cBhvr>
                                      <p:to>
                                        <p:strVal val="visible"/>
                                      </p:to>
                                    </p:set>
                                    <p:animEffect transition="in" filter="fade">
                                      <p:cBhvr>
                                        <p:cTn id="28" dur="1000"/>
                                        <p:tgtEl>
                                          <p:spTgt spid="791571"/>
                                        </p:tgtEl>
                                      </p:cBhvr>
                                    </p:animEffect>
                                    <p:anim calcmode="lin" valueType="num">
                                      <p:cBhvr>
                                        <p:cTn id="29" dur="1000" fill="hold"/>
                                        <p:tgtEl>
                                          <p:spTgt spid="791571"/>
                                        </p:tgtEl>
                                        <p:attrNameLst>
                                          <p:attrName>ppt_x</p:attrName>
                                        </p:attrNameLst>
                                      </p:cBhvr>
                                      <p:tavLst>
                                        <p:tav tm="0">
                                          <p:val>
                                            <p:strVal val="#ppt_x"/>
                                          </p:val>
                                        </p:tav>
                                        <p:tav tm="100000">
                                          <p:val>
                                            <p:strVal val="#ppt_x"/>
                                          </p:val>
                                        </p:tav>
                                      </p:tavLst>
                                    </p:anim>
                                    <p:anim calcmode="lin" valueType="num">
                                      <p:cBhvr>
                                        <p:cTn id="30" dur="1000" fill="hold"/>
                                        <p:tgtEl>
                                          <p:spTgt spid="79157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91572"/>
                                        </p:tgtEl>
                                        <p:attrNameLst>
                                          <p:attrName>style.visibility</p:attrName>
                                        </p:attrNameLst>
                                      </p:cBhvr>
                                      <p:to>
                                        <p:strVal val="visible"/>
                                      </p:to>
                                    </p:set>
                                    <p:animEffect transition="in" filter="fade">
                                      <p:cBhvr>
                                        <p:cTn id="35" dur="1000"/>
                                        <p:tgtEl>
                                          <p:spTgt spid="791572"/>
                                        </p:tgtEl>
                                      </p:cBhvr>
                                    </p:animEffect>
                                    <p:anim calcmode="lin" valueType="num">
                                      <p:cBhvr>
                                        <p:cTn id="36" dur="1000" fill="hold"/>
                                        <p:tgtEl>
                                          <p:spTgt spid="791572"/>
                                        </p:tgtEl>
                                        <p:attrNameLst>
                                          <p:attrName>ppt_x</p:attrName>
                                        </p:attrNameLst>
                                      </p:cBhvr>
                                      <p:tavLst>
                                        <p:tav tm="0">
                                          <p:val>
                                            <p:strVal val="#ppt_x"/>
                                          </p:val>
                                        </p:tav>
                                        <p:tav tm="100000">
                                          <p:val>
                                            <p:strVal val="#ppt_x"/>
                                          </p:val>
                                        </p:tav>
                                      </p:tavLst>
                                    </p:anim>
                                    <p:anim calcmode="lin" valueType="num">
                                      <p:cBhvr>
                                        <p:cTn id="37" dur="1000" fill="hold"/>
                                        <p:tgtEl>
                                          <p:spTgt spid="7915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7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5" name="Rectangle 3"/>
          <p:cNvSpPr>
            <a:spLocks noGrp="1" noChangeArrowheads="1"/>
          </p:cNvSpPr>
          <p:nvPr>
            <p:ph type="body" idx="4294967295"/>
          </p:nvPr>
        </p:nvSpPr>
        <p:spPr>
          <a:xfrm>
            <a:off x="0" y="503486"/>
            <a:ext cx="6741368" cy="3394075"/>
          </a:xfrm>
        </p:spPr>
        <p:txBody>
          <a:bodyPr/>
          <a:lstStyle/>
          <a:p>
            <a:pPr lvl="2">
              <a:buFontTx/>
              <a:buNone/>
            </a:pPr>
            <a:r>
              <a:rPr lang="zh-CN" altLang="en-US" sz="2000" b="1" dirty="0">
                <a:latin typeface="Times New Roman" panose="02020603050405020304" pitchFamily="18" charset="0"/>
                <a:ea typeface="宋体" panose="02010600030101010101" pitchFamily="2" charset="-122"/>
              </a:rPr>
              <a:t>下面</a:t>
            </a:r>
            <a:r>
              <a:rPr lang="zh-CN" altLang="en-US" sz="2000" b="1" dirty="0" smtClean="0">
                <a:latin typeface="Times New Roman" panose="02020603050405020304" pitchFamily="18" charset="0"/>
                <a:ea typeface="宋体" panose="02010600030101010101" pitchFamily="2" charset="-122"/>
              </a:rPr>
              <a:t>证明</a:t>
            </a:r>
            <a:r>
              <a:rPr lang="en-US" altLang="zh-CN" sz="2000" b="1" dirty="0" smtClean="0">
                <a:latin typeface="Times New Roman" panose="02020603050405020304" pitchFamily="18" charset="0"/>
                <a:ea typeface="宋体" panose="02010600030101010101" pitchFamily="2" charset="-122"/>
              </a:rPr>
              <a:t>B</a:t>
            </a:r>
            <a:r>
              <a:rPr lang="zh-CN" altLang="en-US" sz="2000" b="1" dirty="0" smtClean="0">
                <a:latin typeface="Times New Roman" panose="02020603050405020304" pitchFamily="18" charset="0"/>
                <a:ea typeface="宋体" panose="02010600030101010101" pitchFamily="2" charset="-122"/>
              </a:rPr>
              <a:t>不是</a:t>
            </a:r>
            <a:r>
              <a:rPr lang="zh-CN" altLang="en-US" sz="2000" b="1" dirty="0">
                <a:latin typeface="Times New Roman" panose="02020603050405020304" pitchFamily="18" charset="0"/>
                <a:ea typeface="宋体" panose="02010600030101010101" pitchFamily="2" charset="-122"/>
              </a:rPr>
              <a:t>老实人，</a:t>
            </a:r>
            <a:r>
              <a:rPr lang="zh-CN" altLang="en-US" sz="2000" b="1" dirty="0" smtClean="0">
                <a:latin typeface="Times New Roman" panose="02020603050405020304" pitchFamily="18" charset="0"/>
                <a:ea typeface="宋体" panose="02010600030101010101" pitchFamily="2" charset="-122"/>
              </a:rPr>
              <a:t>结论为</a:t>
            </a:r>
            <a:r>
              <a:rPr lang="zh-CN" altLang="en-US" sz="2000" b="1" dirty="0">
                <a:latin typeface="Times New Roman" panose="02020603050405020304" pitchFamily="18" charset="0"/>
                <a:ea typeface="宋体" panose="02010600030101010101" pitchFamily="2" charset="-122"/>
              </a:rPr>
              <a:t>： </a:t>
            </a:r>
            <a:r>
              <a:rPr lang="en-US" altLang="zh-CN" sz="2400" b="1" dirty="0" smtClean="0">
                <a:solidFill>
                  <a:srgbClr val="0000FF"/>
                </a:solidFill>
                <a:latin typeface="Times New Roman" panose="02020603050405020304" pitchFamily="18" charset="0"/>
                <a:ea typeface="宋体" panose="02010600030101010101" pitchFamily="2" charset="-122"/>
                <a:cs typeface="Tahoma" panose="020B0604030504040204" pitchFamily="34" charset="0"/>
              </a:rPr>
              <a:t>~</a:t>
            </a:r>
            <a:r>
              <a:rPr lang="en-US" altLang="zh-CN" sz="2400" b="1" dirty="0" smtClean="0">
                <a:solidFill>
                  <a:srgbClr val="0000FF"/>
                </a:solidFill>
                <a:latin typeface="Times New Roman" panose="02020603050405020304" pitchFamily="18" charset="0"/>
                <a:ea typeface="宋体" panose="02010600030101010101" pitchFamily="2" charset="-122"/>
              </a:rPr>
              <a:t>T(B)</a:t>
            </a:r>
            <a:endParaRPr lang="en-US" altLang="zh-CN" sz="2400" b="1" dirty="0">
              <a:solidFill>
                <a:srgbClr val="0000FF"/>
              </a:solidFill>
              <a:latin typeface="Times New Roman" panose="02020603050405020304" pitchFamily="18" charset="0"/>
              <a:ea typeface="宋体" panose="02010600030101010101" pitchFamily="2" charset="-122"/>
            </a:endParaRPr>
          </a:p>
          <a:p>
            <a:pPr lvl="2">
              <a:buFontTx/>
              <a:buNone/>
            </a:pPr>
            <a:r>
              <a:rPr lang="zh-CN" altLang="en-US" sz="2000" b="1" dirty="0">
                <a:latin typeface="Times New Roman" panose="02020603050405020304" pitchFamily="18" charset="0"/>
                <a:ea typeface="宋体" panose="02010600030101010101" pitchFamily="2" charset="-122"/>
              </a:rPr>
              <a:t>将结论的</a:t>
            </a:r>
            <a:r>
              <a:rPr lang="zh-CN" altLang="en-US" sz="2000" b="1" dirty="0" smtClean="0">
                <a:latin typeface="Times New Roman" panose="02020603050405020304" pitchFamily="18" charset="0"/>
                <a:ea typeface="宋体" panose="02010600030101010101" pitchFamily="2" charset="-122"/>
              </a:rPr>
              <a:t>否定</a:t>
            </a:r>
            <a:r>
              <a:rPr lang="en-US" altLang="zh-CN" sz="2000" b="1" dirty="0" smtClean="0">
                <a:latin typeface="Times New Roman" panose="02020603050405020304" pitchFamily="18" charset="0"/>
                <a:ea typeface="宋体" panose="02010600030101010101" pitchFamily="2" charset="-122"/>
              </a:rPr>
              <a:t>~</a:t>
            </a:r>
            <a:r>
              <a:rPr lang="zh-CN" altLang="en-US" sz="2000" b="1" dirty="0" smtClean="0">
                <a:latin typeface="Times New Roman" panose="02020603050405020304" pitchFamily="18" charset="0"/>
                <a:ea typeface="宋体" panose="02010600030101010101" pitchFamily="2" charset="-122"/>
              </a:rPr>
              <a:t> </a:t>
            </a:r>
            <a:r>
              <a:rPr lang="en-US" altLang="zh-CN" sz="2000" b="1" dirty="0" smtClean="0">
                <a:latin typeface="Times New Roman" panose="02020603050405020304" pitchFamily="18" charset="0"/>
                <a:ea typeface="宋体" panose="02010600030101010101" pitchFamily="2" charset="-122"/>
              </a:rPr>
              <a:t>(~T(B))</a:t>
            </a:r>
            <a:r>
              <a:rPr lang="zh-CN" altLang="en-US" sz="2000" b="1" dirty="0" smtClean="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加入并入前提子句集</a:t>
            </a:r>
            <a:r>
              <a:rPr lang="en-US" altLang="zh-CN" sz="2000" b="1" dirty="0">
                <a:latin typeface="Times New Roman" panose="02020603050405020304" pitchFamily="18" charset="0"/>
                <a:ea typeface="宋体" panose="02010600030101010101" pitchFamily="2" charset="-122"/>
              </a:rPr>
              <a:t>S</a:t>
            </a:r>
            <a:r>
              <a:rPr lang="zh-CN" altLang="en-US" sz="2000" b="1" dirty="0">
                <a:latin typeface="Times New Roman" panose="02020603050405020304" pitchFamily="18" charset="0"/>
                <a:ea typeface="宋体" panose="02010600030101010101" pitchFamily="2" charset="-122"/>
              </a:rPr>
              <a:t>中，</a:t>
            </a:r>
          </a:p>
          <a:p>
            <a:pPr lvl="2">
              <a:buFontTx/>
              <a:buNone/>
            </a:pPr>
            <a:r>
              <a:rPr lang="zh-CN" altLang="en-US" sz="2000" b="1" dirty="0">
                <a:latin typeface="Times New Roman" panose="02020603050405020304" pitchFamily="18" charset="0"/>
                <a:ea typeface="宋体" panose="02010600030101010101" pitchFamily="2" charset="-122"/>
              </a:rPr>
              <a:t>应用归结原理对新的子句集进行归结：</a:t>
            </a:r>
          </a:p>
          <a:p>
            <a:pPr>
              <a:buFont typeface="Wingdings" panose="05000000000000000000" pitchFamily="2" charset="2"/>
              <a:buNone/>
            </a:pPr>
            <a:endParaRPr lang="zh-CN" altLang="en-US" b="1" dirty="0">
              <a:latin typeface="Times New Roman" panose="02020603050405020304" pitchFamily="18" charset="0"/>
              <a:ea typeface="宋体" panose="02010600030101010101" pitchFamily="2" charset="-122"/>
            </a:endParaRPr>
          </a:p>
        </p:txBody>
      </p:sp>
      <p:grpSp>
        <p:nvGrpSpPr>
          <p:cNvPr id="791571" name="Group 19"/>
          <p:cNvGrpSpPr>
            <a:grpSpLocks/>
          </p:cNvGrpSpPr>
          <p:nvPr/>
        </p:nvGrpSpPr>
        <p:grpSpPr bwMode="auto">
          <a:xfrm>
            <a:off x="1202482" y="1956842"/>
            <a:ext cx="5267325" cy="2109788"/>
            <a:chOff x="1104" y="2400"/>
            <a:chExt cx="4424" cy="1772"/>
          </a:xfrm>
        </p:grpSpPr>
        <p:sp>
          <p:nvSpPr>
            <p:cNvPr id="791557" name="Text Box 5"/>
            <p:cNvSpPr txBox="1">
              <a:spLocks noChangeArrowheads="1"/>
            </p:cNvSpPr>
            <p:nvPr/>
          </p:nvSpPr>
          <p:spPr bwMode="auto">
            <a:xfrm>
              <a:off x="2160" y="2400"/>
              <a:ext cx="1131"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smtClean="0"/>
                <a:t>~T(A</a:t>
              </a:r>
              <a:r>
                <a:rPr kumimoji="1" lang="en-US" altLang="zh-CN" sz="1600" b="1" dirty="0"/>
                <a:t>)</a:t>
              </a:r>
              <a:r>
                <a:rPr kumimoji="1" lang="en-US" altLang="zh-CN" sz="1600" b="1" dirty="0" smtClean="0"/>
                <a:t>∨~T(B</a:t>
              </a:r>
              <a:r>
                <a:rPr kumimoji="1" lang="en-US" altLang="zh-CN" sz="1600" b="1" dirty="0"/>
                <a:t>)</a:t>
              </a:r>
            </a:p>
          </p:txBody>
        </p:sp>
        <p:sp>
          <p:nvSpPr>
            <p:cNvPr id="791558" name="Text Box 6"/>
            <p:cNvSpPr txBox="1">
              <a:spLocks noChangeArrowheads="1"/>
            </p:cNvSpPr>
            <p:nvPr/>
          </p:nvSpPr>
          <p:spPr bwMode="auto">
            <a:xfrm>
              <a:off x="3836" y="2400"/>
              <a:ext cx="1171" cy="26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anose="05000000000000000000" pitchFamily="2" charset="2"/>
                <a:buNone/>
              </a:pPr>
              <a:r>
                <a:rPr kumimoji="1" lang="en-US" altLang="zh-CN" sz="1600" b="1" dirty="0" smtClean="0"/>
                <a:t>T(A)</a:t>
              </a:r>
              <a:r>
                <a:rPr kumimoji="1" lang="en-US" altLang="zh-CN" sz="1600" b="1" dirty="0"/>
                <a:t>∨T(C)</a:t>
              </a:r>
            </a:p>
          </p:txBody>
        </p:sp>
        <p:sp>
          <p:nvSpPr>
            <p:cNvPr id="791559" name="Text Box 7"/>
            <p:cNvSpPr txBox="1">
              <a:spLocks noChangeArrowheads="1"/>
            </p:cNvSpPr>
            <p:nvPr/>
          </p:nvSpPr>
          <p:spPr bwMode="auto">
            <a:xfrm>
              <a:off x="2688" y="2928"/>
              <a:ext cx="1180"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a:t> </a:t>
              </a:r>
              <a:r>
                <a:rPr kumimoji="1" lang="en-US" altLang="zh-CN" sz="1600" b="1" dirty="0" smtClean="0"/>
                <a:t>~T(B)</a:t>
              </a:r>
              <a:r>
                <a:rPr kumimoji="1" lang="en-US" altLang="zh-CN" sz="1600" b="1" dirty="0"/>
                <a:t>∨T(C)</a:t>
              </a:r>
            </a:p>
          </p:txBody>
        </p:sp>
        <p:sp>
          <p:nvSpPr>
            <p:cNvPr id="791560" name="Text Box 8"/>
            <p:cNvSpPr txBox="1">
              <a:spLocks noChangeArrowheads="1"/>
            </p:cNvSpPr>
            <p:nvPr/>
          </p:nvSpPr>
          <p:spPr bwMode="auto">
            <a:xfrm>
              <a:off x="4368" y="2928"/>
              <a:ext cx="1160" cy="26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anose="05000000000000000000" pitchFamily="2" charset="2"/>
                <a:buNone/>
              </a:pPr>
              <a:r>
                <a:rPr kumimoji="1" lang="en-US" altLang="zh-CN" sz="1600" b="1" dirty="0" smtClean="0"/>
                <a:t>~T(B)∨~T(C</a:t>
              </a:r>
              <a:r>
                <a:rPr kumimoji="1" lang="en-US" altLang="zh-CN" sz="1600" b="1" dirty="0"/>
                <a:t>)</a:t>
              </a:r>
            </a:p>
          </p:txBody>
        </p:sp>
        <p:sp>
          <p:nvSpPr>
            <p:cNvPr id="791561" name="Text Box 9"/>
            <p:cNvSpPr txBox="1">
              <a:spLocks noChangeArrowheads="1"/>
            </p:cNvSpPr>
            <p:nvPr/>
          </p:nvSpPr>
          <p:spPr bwMode="auto">
            <a:xfrm>
              <a:off x="3840" y="3408"/>
              <a:ext cx="720"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a:t> </a:t>
              </a:r>
              <a:r>
                <a:rPr kumimoji="1" lang="en-US" altLang="zh-CN" sz="1600" b="1" dirty="0" smtClean="0"/>
                <a:t>~T(B)</a:t>
              </a:r>
              <a:endParaRPr kumimoji="1" lang="en-US" altLang="zh-CN" sz="1600" b="1" dirty="0"/>
            </a:p>
          </p:txBody>
        </p:sp>
        <p:sp>
          <p:nvSpPr>
            <p:cNvPr id="791562" name="Text Box 10"/>
            <p:cNvSpPr txBox="1">
              <a:spLocks noChangeArrowheads="1"/>
            </p:cNvSpPr>
            <p:nvPr/>
          </p:nvSpPr>
          <p:spPr bwMode="auto">
            <a:xfrm>
              <a:off x="1104" y="2400"/>
              <a:ext cx="576" cy="26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anose="05000000000000000000" pitchFamily="2" charset="2"/>
                <a:buNone/>
              </a:pPr>
              <a:r>
                <a:rPr kumimoji="1" lang="en-US" altLang="zh-CN" sz="1600" b="1" dirty="0">
                  <a:solidFill>
                    <a:srgbClr val="0000FF"/>
                  </a:solidFill>
                </a:rPr>
                <a:t> </a:t>
              </a:r>
              <a:r>
                <a:rPr kumimoji="1" lang="en-US" altLang="zh-CN" sz="1600" b="1" dirty="0" smtClean="0">
                  <a:solidFill>
                    <a:srgbClr val="0000FF"/>
                  </a:solidFill>
                </a:rPr>
                <a:t>T(B)</a:t>
              </a:r>
              <a:endParaRPr kumimoji="1" lang="en-US" altLang="zh-CN" sz="1600" b="1" dirty="0">
                <a:solidFill>
                  <a:srgbClr val="0000FF"/>
                </a:solidFill>
              </a:endParaRPr>
            </a:p>
          </p:txBody>
        </p:sp>
        <p:sp>
          <p:nvSpPr>
            <p:cNvPr id="791563" name="Text Box 11"/>
            <p:cNvSpPr txBox="1">
              <a:spLocks noChangeArrowheads="1"/>
            </p:cNvSpPr>
            <p:nvPr/>
          </p:nvSpPr>
          <p:spPr bwMode="auto">
            <a:xfrm>
              <a:off x="2322" y="3888"/>
              <a:ext cx="606" cy="2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solidFill>
                    <a:srgbClr val="FF0000"/>
                  </a:solidFill>
                </a:rPr>
                <a:t>  NIL</a:t>
              </a:r>
            </a:p>
          </p:txBody>
        </p:sp>
        <p:sp>
          <p:nvSpPr>
            <p:cNvPr id="791564" name="Line 12"/>
            <p:cNvSpPr>
              <a:spLocks noChangeShapeType="1"/>
            </p:cNvSpPr>
            <p:nvPr/>
          </p:nvSpPr>
          <p:spPr bwMode="auto">
            <a:xfrm>
              <a:off x="2723" y="2661"/>
              <a:ext cx="589" cy="2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5" name="Line 13"/>
            <p:cNvSpPr>
              <a:spLocks noChangeShapeType="1"/>
            </p:cNvSpPr>
            <p:nvPr/>
          </p:nvSpPr>
          <p:spPr bwMode="auto">
            <a:xfrm flipH="1">
              <a:off x="3507" y="2647"/>
              <a:ext cx="923" cy="2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6" name="Line 14"/>
            <p:cNvSpPr>
              <a:spLocks noChangeShapeType="1"/>
            </p:cNvSpPr>
            <p:nvPr/>
          </p:nvSpPr>
          <p:spPr bwMode="auto">
            <a:xfrm>
              <a:off x="3315" y="3188"/>
              <a:ext cx="861" cy="22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7" name="Line 15"/>
            <p:cNvSpPr>
              <a:spLocks noChangeShapeType="1"/>
            </p:cNvSpPr>
            <p:nvPr/>
          </p:nvSpPr>
          <p:spPr bwMode="auto">
            <a:xfrm flipH="1">
              <a:off x="4158" y="3167"/>
              <a:ext cx="736" cy="2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8" name="Line 16"/>
            <p:cNvSpPr>
              <a:spLocks noChangeShapeType="1"/>
            </p:cNvSpPr>
            <p:nvPr/>
          </p:nvSpPr>
          <p:spPr bwMode="auto">
            <a:xfrm>
              <a:off x="1369" y="2661"/>
              <a:ext cx="1175" cy="12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91569" name="Line 17"/>
            <p:cNvSpPr>
              <a:spLocks noChangeShapeType="1"/>
            </p:cNvSpPr>
            <p:nvPr/>
          </p:nvSpPr>
          <p:spPr bwMode="auto">
            <a:xfrm flipH="1">
              <a:off x="2592" y="3552"/>
              <a:ext cx="1248"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791572" name="AutoShape 20"/>
          <p:cNvSpPr>
            <a:spLocks/>
          </p:cNvSpPr>
          <p:nvPr/>
        </p:nvSpPr>
        <p:spPr bwMode="auto">
          <a:xfrm>
            <a:off x="402382" y="3577077"/>
            <a:ext cx="1600200" cy="631237"/>
          </a:xfrm>
          <a:prstGeom prst="accentCallout1">
            <a:avLst>
              <a:gd name="adj1" fmla="val 7500"/>
              <a:gd name="adj2" fmla="val 103569"/>
              <a:gd name="adj3" fmla="val 49273"/>
              <a:gd name="adj4" fmla="val 137722"/>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000" b="1" dirty="0">
                <a:solidFill>
                  <a:srgbClr val="FF0000"/>
                </a:solidFill>
              </a:rPr>
              <a:t>得证</a:t>
            </a:r>
            <a:r>
              <a:rPr lang="zh-CN" altLang="en-US" sz="2000" b="1" dirty="0" smtClean="0">
                <a:solidFill>
                  <a:srgbClr val="FF0000"/>
                </a:solidFill>
              </a:rPr>
              <a:t>。</a:t>
            </a:r>
            <a:r>
              <a:rPr lang="en-US" altLang="zh-CN" sz="2000" b="1" dirty="0" smtClean="0">
                <a:solidFill>
                  <a:srgbClr val="FF0000"/>
                </a:solidFill>
              </a:rPr>
              <a:t>B</a:t>
            </a:r>
            <a:r>
              <a:rPr lang="zh-CN" altLang="en-US" sz="2000" b="1" dirty="0" smtClean="0">
                <a:solidFill>
                  <a:srgbClr val="FF0000"/>
                </a:solidFill>
              </a:rPr>
              <a:t>不是老实人</a:t>
            </a:r>
            <a:endParaRPr lang="zh-CN" altLang="en-US" sz="2000" b="1" dirty="0">
              <a:solidFill>
                <a:srgbClr val="FF0000"/>
              </a:solidFill>
            </a:endParaRPr>
          </a:p>
        </p:txBody>
      </p:sp>
    </p:spTree>
    <p:extLst>
      <p:ext uri="{BB962C8B-B14F-4D97-AF65-F5344CB8AC3E}">
        <p14:creationId xmlns:p14="http://schemas.microsoft.com/office/powerpoint/2010/main" val="46399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91555">
                                            <p:txEl>
                                              <p:pRg st="0" end="0"/>
                                            </p:txEl>
                                          </p:spTgt>
                                        </p:tgtEl>
                                        <p:attrNameLst>
                                          <p:attrName>style.visibility</p:attrName>
                                        </p:attrNameLst>
                                      </p:cBhvr>
                                      <p:to>
                                        <p:strVal val="visible"/>
                                      </p:to>
                                    </p:set>
                                    <p:animEffect transition="in" filter="fade">
                                      <p:cBhvr>
                                        <p:cTn id="7" dur="1000"/>
                                        <p:tgtEl>
                                          <p:spTgt spid="791555">
                                            <p:txEl>
                                              <p:pRg st="0" end="0"/>
                                            </p:txEl>
                                          </p:spTgt>
                                        </p:tgtEl>
                                      </p:cBhvr>
                                    </p:animEffect>
                                    <p:anim calcmode="lin" valueType="num">
                                      <p:cBhvr>
                                        <p:cTn id="8" dur="1000" fill="hold"/>
                                        <p:tgtEl>
                                          <p:spTgt spid="7915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15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91555">
                                            <p:txEl>
                                              <p:pRg st="1" end="1"/>
                                            </p:txEl>
                                          </p:spTgt>
                                        </p:tgtEl>
                                        <p:attrNameLst>
                                          <p:attrName>style.visibility</p:attrName>
                                        </p:attrNameLst>
                                      </p:cBhvr>
                                      <p:to>
                                        <p:strVal val="visible"/>
                                      </p:to>
                                    </p:set>
                                    <p:animEffect transition="in" filter="fade">
                                      <p:cBhvr>
                                        <p:cTn id="14" dur="1000"/>
                                        <p:tgtEl>
                                          <p:spTgt spid="791555">
                                            <p:txEl>
                                              <p:pRg st="1" end="1"/>
                                            </p:txEl>
                                          </p:spTgt>
                                        </p:tgtEl>
                                      </p:cBhvr>
                                    </p:animEffect>
                                    <p:anim calcmode="lin" valueType="num">
                                      <p:cBhvr>
                                        <p:cTn id="15" dur="1000" fill="hold"/>
                                        <p:tgtEl>
                                          <p:spTgt spid="79155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91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91555">
                                            <p:txEl>
                                              <p:pRg st="2" end="2"/>
                                            </p:txEl>
                                          </p:spTgt>
                                        </p:tgtEl>
                                        <p:attrNameLst>
                                          <p:attrName>style.visibility</p:attrName>
                                        </p:attrNameLst>
                                      </p:cBhvr>
                                      <p:to>
                                        <p:strVal val="visible"/>
                                      </p:to>
                                    </p:set>
                                    <p:animEffect transition="in" filter="fade">
                                      <p:cBhvr>
                                        <p:cTn id="21" dur="1000"/>
                                        <p:tgtEl>
                                          <p:spTgt spid="791555">
                                            <p:txEl>
                                              <p:pRg st="2" end="2"/>
                                            </p:txEl>
                                          </p:spTgt>
                                        </p:tgtEl>
                                      </p:cBhvr>
                                    </p:animEffect>
                                    <p:anim calcmode="lin" valueType="num">
                                      <p:cBhvr>
                                        <p:cTn id="22" dur="1000" fill="hold"/>
                                        <p:tgtEl>
                                          <p:spTgt spid="79155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91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91571"/>
                                        </p:tgtEl>
                                        <p:attrNameLst>
                                          <p:attrName>style.visibility</p:attrName>
                                        </p:attrNameLst>
                                      </p:cBhvr>
                                      <p:to>
                                        <p:strVal val="visible"/>
                                      </p:to>
                                    </p:set>
                                    <p:animEffect transition="in" filter="fade">
                                      <p:cBhvr>
                                        <p:cTn id="28" dur="1000"/>
                                        <p:tgtEl>
                                          <p:spTgt spid="791571"/>
                                        </p:tgtEl>
                                      </p:cBhvr>
                                    </p:animEffect>
                                    <p:anim calcmode="lin" valueType="num">
                                      <p:cBhvr>
                                        <p:cTn id="29" dur="1000" fill="hold"/>
                                        <p:tgtEl>
                                          <p:spTgt spid="791571"/>
                                        </p:tgtEl>
                                        <p:attrNameLst>
                                          <p:attrName>ppt_x</p:attrName>
                                        </p:attrNameLst>
                                      </p:cBhvr>
                                      <p:tavLst>
                                        <p:tav tm="0">
                                          <p:val>
                                            <p:strVal val="#ppt_x"/>
                                          </p:val>
                                        </p:tav>
                                        <p:tav tm="100000">
                                          <p:val>
                                            <p:strVal val="#ppt_x"/>
                                          </p:val>
                                        </p:tav>
                                      </p:tavLst>
                                    </p:anim>
                                    <p:anim calcmode="lin" valueType="num">
                                      <p:cBhvr>
                                        <p:cTn id="30" dur="1000" fill="hold"/>
                                        <p:tgtEl>
                                          <p:spTgt spid="79157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91572"/>
                                        </p:tgtEl>
                                        <p:attrNameLst>
                                          <p:attrName>style.visibility</p:attrName>
                                        </p:attrNameLst>
                                      </p:cBhvr>
                                      <p:to>
                                        <p:strVal val="visible"/>
                                      </p:to>
                                    </p:set>
                                    <p:animEffect transition="in" filter="fade">
                                      <p:cBhvr>
                                        <p:cTn id="35" dur="1000"/>
                                        <p:tgtEl>
                                          <p:spTgt spid="791572"/>
                                        </p:tgtEl>
                                      </p:cBhvr>
                                    </p:animEffect>
                                    <p:anim calcmode="lin" valueType="num">
                                      <p:cBhvr>
                                        <p:cTn id="36" dur="1000" fill="hold"/>
                                        <p:tgtEl>
                                          <p:spTgt spid="791572"/>
                                        </p:tgtEl>
                                        <p:attrNameLst>
                                          <p:attrName>ppt_x</p:attrName>
                                        </p:attrNameLst>
                                      </p:cBhvr>
                                      <p:tavLst>
                                        <p:tav tm="0">
                                          <p:val>
                                            <p:strVal val="#ppt_x"/>
                                          </p:val>
                                        </p:tav>
                                        <p:tav tm="100000">
                                          <p:val>
                                            <p:strVal val="#ppt_x"/>
                                          </p:val>
                                        </p:tav>
                                      </p:tavLst>
                                    </p:anim>
                                    <p:anim calcmode="lin" valueType="num">
                                      <p:cBhvr>
                                        <p:cTn id="37" dur="1000" fill="hold"/>
                                        <p:tgtEl>
                                          <p:spTgt spid="7915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7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type="body" idx="4294967295"/>
          </p:nvPr>
        </p:nvSpPr>
        <p:spPr>
          <a:xfrm>
            <a:off x="18248" y="-4586"/>
            <a:ext cx="6507096" cy="3486150"/>
          </a:xfrm>
        </p:spPr>
        <p:txBody>
          <a:bodyPr/>
          <a:lstStyle/>
          <a:p>
            <a:pPr>
              <a:spcBef>
                <a:spcPct val="10000"/>
              </a:spcBef>
              <a:spcAft>
                <a:spcPct val="10000"/>
              </a:spcAft>
            </a:pPr>
            <a:r>
              <a:rPr lang="zh-CN" altLang="en-US" sz="2200" b="1" dirty="0" smtClean="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消解原理的优点：</a:t>
            </a:r>
          </a:p>
          <a:p>
            <a:pPr lvl="1">
              <a:spcBef>
                <a:spcPct val="10000"/>
              </a:spcBef>
              <a:spcAft>
                <a:spcPct val="10000"/>
              </a:spcAft>
              <a:buClr>
                <a:schemeClr val="hlink"/>
              </a:buClr>
              <a:buFont typeface="Wingdings" panose="05000000000000000000" pitchFamily="2" charset="2"/>
              <a:buChar char="ü"/>
            </a:pPr>
            <a:r>
              <a:rPr lang="zh-CN" altLang="en-US" sz="2000" b="1" dirty="0" smtClean="0">
                <a:ea typeface="宋体" panose="02010600030101010101" pitchFamily="2" charset="-122"/>
              </a:rPr>
              <a:t>消解原理推进了用逻辑方法进行机器证明的研究，使得自动定理证明领域发生了质的变化。</a:t>
            </a:r>
          </a:p>
          <a:p>
            <a:pPr lvl="1">
              <a:spcBef>
                <a:spcPct val="10000"/>
              </a:spcBef>
              <a:spcAft>
                <a:spcPct val="10000"/>
              </a:spcAft>
              <a:buClr>
                <a:schemeClr val="hlink"/>
              </a:buClr>
              <a:buFont typeface="Wingdings" panose="05000000000000000000" pitchFamily="2" charset="2"/>
              <a:buChar char="ü"/>
            </a:pPr>
            <a:r>
              <a:rPr lang="zh-CN" altLang="en-US" sz="2000" b="1" dirty="0" smtClean="0">
                <a:ea typeface="宋体" panose="02010600030101010101" pitchFamily="2" charset="-122"/>
              </a:rPr>
              <a:t>简单</a:t>
            </a:r>
            <a:r>
              <a:rPr lang="zh-CN" altLang="en-US" sz="2000" b="1" dirty="0">
                <a:ea typeface="宋体" panose="02010600030101010101" pitchFamily="2" charset="-122"/>
              </a:rPr>
              <a:t>，便于在计算机上实现。</a:t>
            </a:r>
          </a:p>
          <a:p>
            <a:pPr>
              <a:spcBef>
                <a:spcPct val="10000"/>
              </a:spcBef>
              <a:spcAft>
                <a:spcPct val="10000"/>
              </a:spcAft>
            </a:pPr>
            <a:r>
              <a:rPr lang="zh-CN" altLang="en-US" sz="22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消解原理</a:t>
            </a:r>
            <a:r>
              <a:rPr lang="zh-CN" altLang="en-US" sz="2200" b="1" dirty="0" smtClean="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的局限性：</a:t>
            </a:r>
            <a:endParaRPr lang="zh-CN" altLang="en-US" sz="2200" b="1" dirty="0">
              <a:ea typeface="宋体" panose="02010600030101010101" pitchFamily="2" charset="-122"/>
            </a:endParaRPr>
          </a:p>
          <a:p>
            <a:pPr lvl="1">
              <a:spcBef>
                <a:spcPct val="10000"/>
              </a:spcBef>
              <a:spcAft>
                <a:spcPct val="10000"/>
              </a:spcAft>
              <a:buClr>
                <a:schemeClr val="hlink"/>
              </a:buClr>
              <a:buFont typeface="Wingdings" panose="05000000000000000000" pitchFamily="2" charset="2"/>
              <a:buChar char="ü"/>
            </a:pPr>
            <a:r>
              <a:rPr lang="zh-CN" altLang="en-US" sz="2000" b="1" dirty="0">
                <a:ea typeface="宋体" panose="02010600030101010101" pitchFamily="2" charset="-122"/>
              </a:rPr>
              <a:t>必须把逻辑公式化成子句集。</a:t>
            </a:r>
          </a:p>
          <a:p>
            <a:pPr lvl="1">
              <a:spcBef>
                <a:spcPct val="10000"/>
              </a:spcBef>
              <a:spcAft>
                <a:spcPct val="10000"/>
              </a:spcAft>
              <a:buClr>
                <a:schemeClr val="hlink"/>
              </a:buClr>
              <a:buFont typeface="Wingdings" panose="05000000000000000000" pitchFamily="2" charset="2"/>
              <a:buChar char="ü"/>
            </a:pPr>
            <a:r>
              <a:rPr lang="zh-CN" altLang="en-US" sz="2000" b="1" dirty="0">
                <a:ea typeface="宋体" panose="02010600030101010101" pitchFamily="2" charset="-122"/>
              </a:rPr>
              <a:t>不便于阅读与理解</a:t>
            </a:r>
            <a:r>
              <a:rPr lang="zh-CN" altLang="en-US" sz="2000" b="1" dirty="0" smtClean="0">
                <a:ea typeface="宋体" panose="02010600030101010101" pitchFamily="2" charset="-122"/>
              </a:rPr>
              <a:t>：</a:t>
            </a:r>
            <a:r>
              <a:rPr lang="en-US" altLang="zh-CN" sz="2000" b="1" dirty="0" smtClean="0">
                <a:latin typeface="Times New Roman" panose="02020603050405020304" pitchFamily="18" charset="0"/>
                <a:ea typeface="宋体" panose="02010600030101010101" pitchFamily="2" charset="-122"/>
                <a:cs typeface="Tahoma" panose="020B0604030504040204" pitchFamily="34" charset="0"/>
              </a:rPr>
              <a:t>~</a:t>
            </a:r>
            <a:r>
              <a:rPr lang="en-US" altLang="zh-CN" sz="2000" b="1" dirty="0" smtClean="0">
                <a:ea typeface="宋体" panose="02010600030101010101" pitchFamily="2" charset="-122"/>
              </a:rPr>
              <a:t>P</a:t>
            </a:r>
            <a:r>
              <a:rPr lang="en-US" altLang="zh-CN" sz="2000" b="1" dirty="0" smtClean="0">
                <a:latin typeface="Times New Roman" panose="02020603050405020304" pitchFamily="18" charset="0"/>
                <a:ea typeface="宋体" panose="02010600030101010101" pitchFamily="2" charset="-122"/>
              </a:rPr>
              <a:t>(x</a:t>
            </a:r>
            <a:r>
              <a:rPr lang="en-US" altLang="zh-CN" sz="2000" b="1" dirty="0">
                <a:latin typeface="Times New Roman" panose="02020603050405020304" pitchFamily="18" charset="0"/>
                <a:ea typeface="宋体" panose="02010600030101010101" pitchFamily="2" charset="-122"/>
              </a:rPr>
              <a:t>)</a:t>
            </a:r>
            <a:r>
              <a:rPr lang="en-US" altLang="zh-CN" sz="2000" b="1" dirty="0">
                <a:ea typeface="宋体" panose="02010600030101010101" pitchFamily="2" charset="-122"/>
              </a:rPr>
              <a:t>∨Q</a:t>
            </a:r>
            <a:r>
              <a:rPr lang="en-US" altLang="zh-CN" sz="2000" b="1" dirty="0">
                <a:latin typeface="Times New Roman" panose="02020603050405020304" pitchFamily="18" charset="0"/>
                <a:ea typeface="宋体" panose="02010600030101010101" pitchFamily="2" charset="-122"/>
              </a:rPr>
              <a:t>(x)</a:t>
            </a:r>
            <a:r>
              <a:rPr lang="zh-CN" altLang="en-US" sz="2000" b="1" dirty="0">
                <a:ea typeface="宋体" panose="02010600030101010101" pitchFamily="2" charset="-122"/>
              </a:rPr>
              <a:t>没有</a:t>
            </a:r>
            <a:r>
              <a:rPr lang="en-US" altLang="zh-CN" sz="2000" b="1" dirty="0">
                <a:ea typeface="宋体" panose="02010600030101010101" pitchFamily="2" charset="-122"/>
              </a:rPr>
              <a:t>P</a:t>
            </a:r>
            <a:r>
              <a:rPr lang="en-US" altLang="zh-CN" sz="2000" b="1" dirty="0">
                <a:latin typeface="Times New Roman" panose="02020603050405020304" pitchFamily="18" charset="0"/>
                <a:ea typeface="宋体" panose="02010600030101010101" pitchFamily="2" charset="-122"/>
              </a:rPr>
              <a:t>(x)→</a:t>
            </a:r>
            <a:r>
              <a:rPr lang="en-US" altLang="zh-CN" sz="2000" b="1" dirty="0">
                <a:ea typeface="宋体" panose="02010600030101010101" pitchFamily="2" charset="-122"/>
              </a:rPr>
              <a:t>Q</a:t>
            </a:r>
            <a:r>
              <a:rPr lang="en-US" altLang="zh-CN" sz="2000" b="1" dirty="0">
                <a:latin typeface="Times New Roman" panose="02020603050405020304" pitchFamily="18" charset="0"/>
                <a:ea typeface="宋体" panose="02010600030101010101" pitchFamily="2" charset="-122"/>
              </a:rPr>
              <a:t>(x)</a:t>
            </a:r>
            <a:r>
              <a:rPr lang="zh-CN" altLang="en-US" sz="2000" b="1" dirty="0" smtClean="0">
                <a:ea typeface="宋体" panose="02010600030101010101" pitchFamily="2" charset="-122"/>
              </a:rPr>
              <a:t>直观。</a:t>
            </a:r>
            <a:endParaRPr lang="en-US" altLang="zh-CN" sz="2000" b="1" dirty="0" smtClean="0">
              <a:ea typeface="宋体" panose="02010600030101010101" pitchFamily="2" charset="-122"/>
            </a:endParaRPr>
          </a:p>
          <a:p>
            <a:pPr lvl="1">
              <a:spcBef>
                <a:spcPct val="10000"/>
              </a:spcBef>
              <a:spcAft>
                <a:spcPct val="10000"/>
              </a:spcAft>
              <a:buClr>
                <a:schemeClr val="hlink"/>
              </a:buClr>
              <a:buFont typeface="Wingdings" panose="05000000000000000000" pitchFamily="2" charset="2"/>
              <a:buChar char="ü"/>
            </a:pPr>
            <a:r>
              <a:rPr lang="zh-CN" altLang="en-US" sz="2000" b="1" dirty="0" smtClean="0">
                <a:ea typeface="宋体" panose="02010600030101010101" pitchFamily="2" charset="-122"/>
              </a:rPr>
              <a:t>要求</a:t>
            </a:r>
            <a:r>
              <a:rPr lang="zh-CN" altLang="en-US" sz="2000" b="1" dirty="0">
                <a:ea typeface="宋体" panose="02010600030101010101" pitchFamily="2" charset="-122"/>
              </a:rPr>
              <a:t>把逻辑公式转化为某种范式，丧失了其固有的逻辑蕴含语义 。例如：</a:t>
            </a:r>
          </a:p>
          <a:p>
            <a:pPr lvl="1" eaLnBrk="1" hangingPunct="1">
              <a:buFont typeface="Wingdings" panose="05000000000000000000" pitchFamily="2" charset="2"/>
              <a:buNone/>
            </a:pPr>
            <a:r>
              <a:rPr lang="zh-CN" altLang="en-US" sz="1800" dirty="0"/>
              <a:t>	如果一个人发烧、肚子痛，那么很可能是感染了。</a:t>
            </a:r>
          </a:p>
          <a:p>
            <a:pPr lvl="1" eaLnBrk="1" hangingPunct="1">
              <a:buFont typeface="Wingdings" panose="05000000000000000000" pitchFamily="2" charset="2"/>
              <a:buNone/>
            </a:pPr>
            <a:r>
              <a:rPr lang="en-US" altLang="zh-CN" sz="1800" b="1" dirty="0" smtClean="0">
                <a:solidFill>
                  <a:srgbClr val="0000FF"/>
                </a:solidFill>
                <a:ea typeface="宋体" panose="02010600030101010101" pitchFamily="2" charset="-122"/>
                <a:sym typeface="Symbol" panose="05050102010706020507" pitchFamily="18" charset="2"/>
              </a:rPr>
              <a:t>      </a:t>
            </a:r>
            <a:r>
              <a:rPr lang="en-US" altLang="zh-CN" sz="1800" b="1" i="1" dirty="0">
                <a:solidFill>
                  <a:srgbClr val="0000FF"/>
                </a:solidFill>
                <a:ea typeface="宋体" panose="02010600030101010101" pitchFamily="2" charset="-122"/>
              </a:rPr>
              <a:t>x</a:t>
            </a:r>
            <a:r>
              <a:rPr lang="en-US" altLang="zh-CN" sz="1800" b="1" dirty="0">
                <a:solidFill>
                  <a:srgbClr val="0000FF"/>
                </a:solidFill>
                <a:ea typeface="宋体" panose="02010600030101010101" pitchFamily="2" charset="-122"/>
              </a:rPr>
              <a:t> (</a:t>
            </a:r>
            <a:r>
              <a:rPr lang="en-US" altLang="zh-CN" sz="1800" b="1" dirty="0" err="1">
                <a:solidFill>
                  <a:srgbClr val="0000FF"/>
                </a:solidFill>
                <a:ea typeface="宋体" panose="02010600030101010101" pitchFamily="2" charset="-122"/>
              </a:rPr>
              <a:t>has_fever</a:t>
            </a:r>
            <a:r>
              <a:rPr lang="en-US" altLang="zh-CN" sz="1800" b="1" dirty="0">
                <a:solidFill>
                  <a:srgbClr val="0000FF"/>
                </a:solidFill>
                <a:ea typeface="宋体" panose="02010600030101010101" pitchFamily="2" charset="-122"/>
              </a:rPr>
              <a:t>(</a:t>
            </a:r>
            <a:r>
              <a:rPr lang="en-US" altLang="zh-CN" sz="1800" b="1" i="1" dirty="0">
                <a:solidFill>
                  <a:srgbClr val="0000FF"/>
                </a:solidFill>
                <a:ea typeface="宋体" panose="02010600030101010101" pitchFamily="2" charset="-122"/>
              </a:rPr>
              <a:t>x</a:t>
            </a:r>
            <a:r>
              <a:rPr lang="en-US" altLang="zh-CN" sz="1800" b="1" dirty="0">
                <a:solidFill>
                  <a:srgbClr val="0000FF"/>
                </a:solidFill>
                <a:ea typeface="宋体" panose="02010600030101010101" pitchFamily="2" charset="-122"/>
              </a:rPr>
              <a:t>) ∧ </a:t>
            </a:r>
            <a:r>
              <a:rPr lang="en-US" altLang="zh-CN" sz="1800" b="1" dirty="0" err="1">
                <a:solidFill>
                  <a:srgbClr val="0000FF"/>
                </a:solidFill>
                <a:ea typeface="宋体" panose="02010600030101010101" pitchFamily="2" charset="-122"/>
              </a:rPr>
              <a:t>tummy_pain</a:t>
            </a:r>
            <a:r>
              <a:rPr lang="en-US" altLang="zh-CN" sz="1800" b="1" dirty="0">
                <a:solidFill>
                  <a:srgbClr val="0000FF"/>
                </a:solidFill>
                <a:ea typeface="宋体" panose="02010600030101010101" pitchFamily="2" charset="-122"/>
              </a:rPr>
              <a:t>(</a:t>
            </a:r>
            <a:r>
              <a:rPr lang="en-US" altLang="zh-CN" sz="1800" b="1" i="1" dirty="0">
                <a:solidFill>
                  <a:srgbClr val="0000FF"/>
                </a:solidFill>
                <a:ea typeface="宋体" panose="02010600030101010101" pitchFamily="2" charset="-122"/>
              </a:rPr>
              <a:t>x</a:t>
            </a:r>
            <a:r>
              <a:rPr lang="en-US" altLang="zh-CN" sz="1800" b="1" dirty="0">
                <a:solidFill>
                  <a:srgbClr val="0000FF"/>
                </a:solidFill>
                <a:ea typeface="宋体" panose="02010600030101010101" pitchFamily="2" charset="-122"/>
              </a:rPr>
              <a:t>) </a:t>
            </a:r>
            <a:r>
              <a:rPr lang="en-US" altLang="en-US" sz="1800" b="1" dirty="0">
                <a:solidFill>
                  <a:srgbClr val="0000FF"/>
                </a:solidFill>
                <a:sym typeface="Wingdings" panose="05000000000000000000" pitchFamily="2" charset="2"/>
              </a:rPr>
              <a:t>→</a:t>
            </a:r>
            <a:r>
              <a:rPr lang="en-US" altLang="zh-CN" sz="1800" b="1" dirty="0" err="1">
                <a:solidFill>
                  <a:srgbClr val="0000FF"/>
                </a:solidFill>
                <a:ea typeface="宋体" panose="02010600030101010101" pitchFamily="2" charset="-122"/>
                <a:sym typeface="Wingdings" panose="05000000000000000000" pitchFamily="2" charset="2"/>
              </a:rPr>
              <a:t>has_an_infection</a:t>
            </a:r>
            <a:r>
              <a:rPr lang="en-US" altLang="zh-CN" sz="1800" b="1" dirty="0">
                <a:solidFill>
                  <a:srgbClr val="0000FF"/>
                </a:solidFill>
                <a:ea typeface="宋体" panose="02010600030101010101" pitchFamily="2" charset="-122"/>
                <a:sym typeface="Wingdings" panose="05000000000000000000" pitchFamily="2" charset="2"/>
              </a:rPr>
              <a:t>(</a:t>
            </a:r>
            <a:r>
              <a:rPr lang="en-US" altLang="zh-CN" sz="1800" b="1" i="1" dirty="0">
                <a:solidFill>
                  <a:srgbClr val="0000FF"/>
                </a:solidFill>
                <a:ea typeface="宋体" panose="02010600030101010101" pitchFamily="2" charset="-122"/>
                <a:sym typeface="Wingdings" panose="05000000000000000000" pitchFamily="2" charset="2"/>
              </a:rPr>
              <a:t>x</a:t>
            </a:r>
            <a:r>
              <a:rPr lang="en-US" altLang="zh-CN" sz="1800" b="1" dirty="0">
                <a:solidFill>
                  <a:srgbClr val="0000FF"/>
                </a:solidFill>
                <a:ea typeface="宋体" panose="02010600030101010101" pitchFamily="2" charset="-122"/>
                <a:sym typeface="Wingdings" panose="05000000000000000000" pitchFamily="2" charset="2"/>
              </a:rPr>
              <a:t>))</a:t>
            </a:r>
          </a:p>
          <a:p>
            <a:pPr eaLnBrk="1" hangingPunct="1">
              <a:buFont typeface="Wingdings" panose="05000000000000000000" pitchFamily="2" charset="2"/>
              <a:buNone/>
            </a:pPr>
            <a:r>
              <a:rPr lang="en-US" altLang="zh-CN" sz="1800" dirty="0">
                <a:solidFill>
                  <a:srgbClr val="410EFE"/>
                </a:solidFill>
                <a:ea typeface="宋体" panose="02010600030101010101" pitchFamily="2" charset="-122"/>
                <a:sym typeface="Symbol" panose="05050102010706020507" pitchFamily="18" charset="2"/>
              </a:rPr>
              <a:t>      </a:t>
            </a:r>
            <a:r>
              <a:rPr lang="en-US" altLang="zh-CN" sz="1800" dirty="0" smtClean="0">
                <a:solidFill>
                  <a:srgbClr val="410EFE"/>
                </a:solidFill>
                <a:ea typeface="宋体" panose="02010600030101010101" pitchFamily="2" charset="-122"/>
                <a:sym typeface="Symbol" panose="05050102010706020507" pitchFamily="18" charset="2"/>
              </a:rPr>
              <a:t>         </a:t>
            </a:r>
            <a:r>
              <a:rPr lang="en-US" altLang="zh-CN" sz="1800" b="1" dirty="0" smtClean="0">
                <a:solidFill>
                  <a:srgbClr val="0000FF"/>
                </a:solidFill>
                <a:ea typeface="宋体" panose="02010600030101010101" pitchFamily="2" charset="-122"/>
                <a:sym typeface="Symbol" panose="05050102010706020507" pitchFamily="18" charset="2"/>
              </a:rPr>
              <a:t>~</a:t>
            </a:r>
            <a:r>
              <a:rPr lang="en-US" altLang="zh-CN" sz="1800" b="1" dirty="0" smtClean="0">
                <a:solidFill>
                  <a:srgbClr val="0000FF"/>
                </a:solidFill>
                <a:ea typeface="宋体" panose="02010600030101010101" pitchFamily="2" charset="-122"/>
              </a:rPr>
              <a:t> </a:t>
            </a:r>
            <a:r>
              <a:rPr lang="en-US" altLang="zh-CN" sz="1800" b="1" dirty="0" err="1">
                <a:solidFill>
                  <a:srgbClr val="0000FF"/>
                </a:solidFill>
                <a:ea typeface="宋体" panose="02010600030101010101" pitchFamily="2" charset="-122"/>
              </a:rPr>
              <a:t>has_fever</a:t>
            </a:r>
            <a:r>
              <a:rPr lang="en-US" altLang="zh-CN" sz="1800" b="1" dirty="0">
                <a:solidFill>
                  <a:srgbClr val="0000FF"/>
                </a:solidFill>
                <a:ea typeface="宋体" panose="02010600030101010101" pitchFamily="2" charset="-122"/>
              </a:rPr>
              <a:t>(</a:t>
            </a:r>
            <a:r>
              <a:rPr lang="en-US" altLang="zh-CN" sz="1800" b="1" i="1" dirty="0">
                <a:solidFill>
                  <a:srgbClr val="0000FF"/>
                </a:solidFill>
                <a:ea typeface="宋体" panose="02010600030101010101" pitchFamily="2" charset="-122"/>
              </a:rPr>
              <a:t>x</a:t>
            </a:r>
            <a:r>
              <a:rPr lang="en-US" altLang="zh-CN" sz="1800" b="1" dirty="0">
                <a:solidFill>
                  <a:srgbClr val="0000FF"/>
                </a:solidFill>
                <a:ea typeface="宋体" panose="02010600030101010101" pitchFamily="2" charset="-122"/>
              </a:rPr>
              <a:t>)∨ </a:t>
            </a:r>
            <a:r>
              <a:rPr lang="en-US" altLang="zh-CN" sz="1800" b="1" dirty="0" smtClean="0">
                <a:solidFill>
                  <a:srgbClr val="0000FF"/>
                </a:solidFill>
                <a:ea typeface="宋体" panose="02010600030101010101" pitchFamily="2" charset="-122"/>
                <a:sym typeface="Symbol" panose="05050102010706020507" pitchFamily="18" charset="2"/>
              </a:rPr>
              <a:t>~ </a:t>
            </a:r>
            <a:r>
              <a:rPr lang="en-US" altLang="zh-CN" sz="1800" b="1" dirty="0" err="1" smtClean="0">
                <a:solidFill>
                  <a:srgbClr val="0000FF"/>
                </a:solidFill>
                <a:ea typeface="宋体" panose="02010600030101010101" pitchFamily="2" charset="-122"/>
              </a:rPr>
              <a:t>tummy_pain</a:t>
            </a:r>
            <a:r>
              <a:rPr lang="en-US" altLang="zh-CN" sz="1800" b="1" dirty="0" smtClean="0">
                <a:solidFill>
                  <a:srgbClr val="0000FF"/>
                </a:solidFill>
                <a:ea typeface="宋体" panose="02010600030101010101" pitchFamily="2" charset="-122"/>
              </a:rPr>
              <a:t>(</a:t>
            </a:r>
            <a:r>
              <a:rPr lang="en-US" altLang="zh-CN" sz="1800" b="1" i="1" dirty="0" smtClean="0">
                <a:solidFill>
                  <a:srgbClr val="0000FF"/>
                </a:solidFill>
                <a:ea typeface="宋体" panose="02010600030101010101" pitchFamily="2" charset="-122"/>
              </a:rPr>
              <a:t>x</a:t>
            </a:r>
            <a:r>
              <a:rPr lang="en-US" altLang="zh-CN" sz="1800" b="1" dirty="0">
                <a:solidFill>
                  <a:srgbClr val="0000FF"/>
                </a:solidFill>
                <a:ea typeface="宋体" panose="02010600030101010101" pitchFamily="2" charset="-122"/>
              </a:rPr>
              <a:t>) </a:t>
            </a:r>
            <a:r>
              <a:rPr lang="en-US" altLang="zh-CN" sz="1800" b="1" dirty="0">
                <a:solidFill>
                  <a:srgbClr val="0000FF"/>
                </a:solidFill>
                <a:ea typeface="宋体" panose="02010600030101010101" pitchFamily="2" charset="-122"/>
                <a:sym typeface="Wingdings" panose="05000000000000000000" pitchFamily="2" charset="2"/>
              </a:rPr>
              <a:t>∨</a:t>
            </a:r>
            <a:r>
              <a:rPr lang="en-US" altLang="zh-CN" sz="1800" b="1" dirty="0">
                <a:solidFill>
                  <a:srgbClr val="0000FF"/>
                </a:solidFill>
                <a:ea typeface="宋体" panose="02010600030101010101" pitchFamily="2" charset="-122"/>
              </a:rPr>
              <a:t> </a:t>
            </a:r>
            <a:r>
              <a:rPr lang="en-US" altLang="zh-CN" sz="1800" b="1" dirty="0" err="1">
                <a:solidFill>
                  <a:srgbClr val="0000FF"/>
                </a:solidFill>
                <a:ea typeface="宋体" panose="02010600030101010101" pitchFamily="2" charset="-122"/>
                <a:sym typeface="Wingdings" panose="05000000000000000000" pitchFamily="2" charset="2"/>
              </a:rPr>
              <a:t>has_an_infection</a:t>
            </a:r>
            <a:r>
              <a:rPr lang="en-US" altLang="zh-CN" sz="1800" b="1" dirty="0">
                <a:solidFill>
                  <a:srgbClr val="0000FF"/>
                </a:solidFill>
                <a:ea typeface="宋体" panose="02010600030101010101" pitchFamily="2" charset="-122"/>
                <a:sym typeface="Wingdings" panose="05000000000000000000" pitchFamily="2" charset="2"/>
              </a:rPr>
              <a:t>(</a:t>
            </a:r>
            <a:r>
              <a:rPr lang="en-US" altLang="zh-CN" sz="1800" b="1" i="1" dirty="0">
                <a:solidFill>
                  <a:srgbClr val="0000FF"/>
                </a:solidFill>
                <a:ea typeface="宋体" panose="02010600030101010101" pitchFamily="2" charset="-122"/>
                <a:sym typeface="Wingdings" panose="05000000000000000000" pitchFamily="2" charset="2"/>
              </a:rPr>
              <a:t>x</a:t>
            </a:r>
            <a:r>
              <a:rPr lang="en-US" altLang="zh-CN" sz="1800" b="1" dirty="0">
                <a:solidFill>
                  <a:srgbClr val="0000FF"/>
                </a:solidFill>
                <a:ea typeface="宋体" panose="02010600030101010101" pitchFamily="2" charset="-122"/>
                <a:sym typeface="Wingdings" panose="05000000000000000000" pitchFamily="2" charset="2"/>
              </a:rPr>
              <a:t>)</a:t>
            </a:r>
            <a:endParaRPr lang="en-US" altLang="zh-CN" sz="1800" b="1" dirty="0">
              <a:solidFill>
                <a:srgbClr val="0000FF"/>
              </a:solidFill>
              <a:ea typeface="宋体" panose="02010600030101010101" pitchFamily="2" charset="-122"/>
            </a:endParaRPr>
          </a:p>
          <a:p>
            <a:pPr lvl="1">
              <a:spcBef>
                <a:spcPct val="10000"/>
              </a:spcBef>
              <a:spcAft>
                <a:spcPct val="10000"/>
              </a:spcAft>
              <a:buClr>
                <a:schemeClr val="hlink"/>
              </a:buClr>
              <a:buFont typeface="Wingdings" panose="05000000000000000000" pitchFamily="2" charset="2"/>
              <a:buChar char="ü"/>
            </a:pPr>
            <a:r>
              <a:rPr lang="zh-CN" altLang="en-US" sz="2000" b="1" dirty="0">
                <a:ea typeface="宋体" panose="02010600030101010101" pitchFamily="2" charset="-122"/>
              </a:rPr>
              <a:t>表达能力的局限性</a:t>
            </a:r>
            <a:r>
              <a:rPr lang="en-US" altLang="zh-CN" sz="2000" b="1" dirty="0">
                <a:ea typeface="宋体" panose="02010600030101010101" pitchFamily="2" charset="-122"/>
              </a:rPr>
              <a:t>, </a:t>
            </a:r>
            <a:r>
              <a:rPr lang="zh-CN" altLang="en-US" sz="2000" b="1" dirty="0">
                <a:ea typeface="宋体" panose="02010600030101010101" pitchFamily="2" charset="-122"/>
              </a:rPr>
              <a:t>限制了应用</a:t>
            </a:r>
            <a:r>
              <a:rPr lang="zh-CN" altLang="en-US" sz="2000" b="1" dirty="0" smtClean="0">
                <a:ea typeface="宋体" panose="02010600030101010101" pitchFamily="2" charset="-122"/>
              </a:rPr>
              <a:t>范围</a:t>
            </a:r>
            <a:endParaRPr lang="zh-CN" altLang="en-US" sz="2000" b="1" dirty="0">
              <a:ea typeface="宋体" panose="02010600030101010101" pitchFamily="2" charset="-122"/>
            </a:endParaRPr>
          </a:p>
        </p:txBody>
      </p:sp>
    </p:spTree>
    <p:extLst>
      <p:ext uri="{BB962C8B-B14F-4D97-AF65-F5344CB8AC3E}">
        <p14:creationId xmlns:p14="http://schemas.microsoft.com/office/powerpoint/2010/main" val="32932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3603">
                                            <p:txEl>
                                              <p:pRg st="0" end="0"/>
                                            </p:txEl>
                                          </p:spTgt>
                                        </p:tgtEl>
                                        <p:attrNameLst>
                                          <p:attrName>style.visibility</p:attrName>
                                        </p:attrNameLst>
                                      </p:cBhvr>
                                      <p:to>
                                        <p:strVal val="visible"/>
                                      </p:to>
                                    </p:set>
                                    <p:anim calcmode="lin" valueType="num">
                                      <p:cBhvr additive="base">
                                        <p:cTn id="7" dur="500" fill="hold"/>
                                        <p:tgtEl>
                                          <p:spTgt spid="793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93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3603">
                                            <p:txEl>
                                              <p:pRg st="1" end="1"/>
                                            </p:txEl>
                                          </p:spTgt>
                                        </p:tgtEl>
                                        <p:attrNameLst>
                                          <p:attrName>style.visibility</p:attrName>
                                        </p:attrNameLst>
                                      </p:cBhvr>
                                      <p:to>
                                        <p:strVal val="visible"/>
                                      </p:to>
                                    </p:set>
                                    <p:anim calcmode="lin" valueType="num">
                                      <p:cBhvr additive="base">
                                        <p:cTn id="13" dur="500" fill="hold"/>
                                        <p:tgtEl>
                                          <p:spTgt spid="793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93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93603">
                                            <p:txEl>
                                              <p:pRg st="2" end="2"/>
                                            </p:txEl>
                                          </p:spTgt>
                                        </p:tgtEl>
                                        <p:attrNameLst>
                                          <p:attrName>style.visibility</p:attrName>
                                        </p:attrNameLst>
                                      </p:cBhvr>
                                      <p:to>
                                        <p:strVal val="visible"/>
                                      </p:to>
                                    </p:set>
                                    <p:anim calcmode="lin" valueType="num">
                                      <p:cBhvr additive="base">
                                        <p:cTn id="19" dur="500" fill="hold"/>
                                        <p:tgtEl>
                                          <p:spTgt spid="793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93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93603">
                                            <p:txEl>
                                              <p:pRg st="3" end="3"/>
                                            </p:txEl>
                                          </p:spTgt>
                                        </p:tgtEl>
                                        <p:attrNameLst>
                                          <p:attrName>style.visibility</p:attrName>
                                        </p:attrNameLst>
                                      </p:cBhvr>
                                      <p:to>
                                        <p:strVal val="visible"/>
                                      </p:to>
                                    </p:set>
                                    <p:anim calcmode="lin" valueType="num">
                                      <p:cBhvr additive="base">
                                        <p:cTn id="25" dur="500" fill="hold"/>
                                        <p:tgtEl>
                                          <p:spTgt spid="7936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93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93603">
                                            <p:txEl>
                                              <p:pRg st="4" end="4"/>
                                            </p:txEl>
                                          </p:spTgt>
                                        </p:tgtEl>
                                        <p:attrNameLst>
                                          <p:attrName>style.visibility</p:attrName>
                                        </p:attrNameLst>
                                      </p:cBhvr>
                                      <p:to>
                                        <p:strVal val="visible"/>
                                      </p:to>
                                    </p:set>
                                    <p:anim calcmode="lin" valueType="num">
                                      <p:cBhvr additive="base">
                                        <p:cTn id="31" dur="500" fill="hold"/>
                                        <p:tgtEl>
                                          <p:spTgt spid="79360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93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93603">
                                            <p:txEl>
                                              <p:pRg st="5" end="5"/>
                                            </p:txEl>
                                          </p:spTgt>
                                        </p:tgtEl>
                                        <p:attrNameLst>
                                          <p:attrName>style.visibility</p:attrName>
                                        </p:attrNameLst>
                                      </p:cBhvr>
                                      <p:to>
                                        <p:strVal val="visible"/>
                                      </p:to>
                                    </p:set>
                                    <p:anim calcmode="lin" valueType="num">
                                      <p:cBhvr additive="base">
                                        <p:cTn id="37" dur="500" fill="hold"/>
                                        <p:tgtEl>
                                          <p:spTgt spid="79360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93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93603">
                                            <p:txEl>
                                              <p:pRg st="6" end="6"/>
                                            </p:txEl>
                                          </p:spTgt>
                                        </p:tgtEl>
                                        <p:attrNameLst>
                                          <p:attrName>style.visibility</p:attrName>
                                        </p:attrNameLst>
                                      </p:cBhvr>
                                      <p:to>
                                        <p:strVal val="visible"/>
                                      </p:to>
                                    </p:set>
                                    <p:anim calcmode="lin" valueType="num">
                                      <p:cBhvr additive="base">
                                        <p:cTn id="43" dur="500" fill="hold"/>
                                        <p:tgtEl>
                                          <p:spTgt spid="79360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936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93603">
                                            <p:txEl>
                                              <p:pRg st="7" end="7"/>
                                            </p:txEl>
                                          </p:spTgt>
                                        </p:tgtEl>
                                        <p:attrNameLst>
                                          <p:attrName>style.visibility</p:attrName>
                                        </p:attrNameLst>
                                      </p:cBhvr>
                                      <p:to>
                                        <p:strVal val="visible"/>
                                      </p:to>
                                    </p:set>
                                    <p:anim calcmode="lin" valueType="num">
                                      <p:cBhvr additive="base">
                                        <p:cTn id="49" dur="500" fill="hold"/>
                                        <p:tgtEl>
                                          <p:spTgt spid="79360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9360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93603">
                                            <p:txEl>
                                              <p:pRg st="8" end="8"/>
                                            </p:txEl>
                                          </p:spTgt>
                                        </p:tgtEl>
                                        <p:attrNameLst>
                                          <p:attrName>style.visibility</p:attrName>
                                        </p:attrNameLst>
                                      </p:cBhvr>
                                      <p:to>
                                        <p:strVal val="visible"/>
                                      </p:to>
                                    </p:set>
                                    <p:anim calcmode="lin" valueType="num">
                                      <p:cBhvr additive="base">
                                        <p:cTn id="55" dur="500" fill="hold"/>
                                        <p:tgtEl>
                                          <p:spTgt spid="79360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9360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93603">
                                            <p:txEl>
                                              <p:pRg st="9" end="9"/>
                                            </p:txEl>
                                          </p:spTgt>
                                        </p:tgtEl>
                                        <p:attrNameLst>
                                          <p:attrName>style.visibility</p:attrName>
                                        </p:attrNameLst>
                                      </p:cBhvr>
                                      <p:to>
                                        <p:strVal val="visible"/>
                                      </p:to>
                                    </p:set>
                                    <p:anim calcmode="lin" valueType="num">
                                      <p:cBhvr additive="base">
                                        <p:cTn id="61" dur="500" fill="hold"/>
                                        <p:tgtEl>
                                          <p:spTgt spid="79360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9360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93603">
                                            <p:txEl>
                                              <p:pRg st="10" end="10"/>
                                            </p:txEl>
                                          </p:spTgt>
                                        </p:tgtEl>
                                        <p:attrNameLst>
                                          <p:attrName>style.visibility</p:attrName>
                                        </p:attrNameLst>
                                      </p:cBhvr>
                                      <p:to>
                                        <p:strVal val="visible"/>
                                      </p:to>
                                    </p:set>
                                    <p:anim calcmode="lin" valueType="num">
                                      <p:cBhvr additive="base">
                                        <p:cTn id="67" dur="500" fill="hold"/>
                                        <p:tgtEl>
                                          <p:spTgt spid="79360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9360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2656" y="627534"/>
            <a:ext cx="5832648" cy="3847207"/>
          </a:xfrm>
          <a:prstGeom prst="rect">
            <a:avLst/>
          </a:prstGeom>
        </p:spPr>
        <p:txBody>
          <a:bodyPr wrap="square">
            <a:spAutoFit/>
          </a:bodyPr>
          <a:lstStyle/>
          <a:p>
            <a:r>
              <a:rPr lang="zh-CN" altLang="en-US" sz="2000" dirty="0" smtClean="0"/>
              <a:t>作业</a:t>
            </a:r>
            <a:r>
              <a:rPr lang="en-US" altLang="zh-CN" sz="2000" dirty="0" smtClean="0"/>
              <a:t>1</a:t>
            </a:r>
            <a:r>
              <a:rPr lang="zh-CN" altLang="en-US" sz="2000" dirty="0" smtClean="0"/>
              <a:t>：</a:t>
            </a:r>
            <a:endParaRPr lang="en-US" altLang="zh-CN" sz="2000" dirty="0" smtClean="0"/>
          </a:p>
          <a:p>
            <a:pPr>
              <a:lnSpc>
                <a:spcPct val="110000"/>
              </a:lnSpc>
              <a:buFontTx/>
              <a:buNone/>
            </a:pPr>
            <a:r>
              <a:rPr lang="zh-CN" altLang="en-US" sz="2000" dirty="0" smtClean="0"/>
              <a:t>已知</a:t>
            </a:r>
            <a:r>
              <a:rPr lang="zh-CN" altLang="en-US" sz="2000" dirty="0"/>
              <a:t>能阅读的都是有文化的；海豚是没有文化的；某些海豚是有智能的；证明：某些有智能的并不能阅读。</a:t>
            </a:r>
          </a:p>
          <a:p>
            <a:endParaRPr lang="en-US" altLang="zh-CN" sz="2000" dirty="0" smtClean="0"/>
          </a:p>
          <a:p>
            <a:endParaRPr lang="en-US" altLang="zh-CN" sz="2000" dirty="0"/>
          </a:p>
          <a:p>
            <a:r>
              <a:rPr lang="zh-CN" altLang="en-US" sz="2000" dirty="0" smtClean="0"/>
              <a:t>作业</a:t>
            </a:r>
            <a:r>
              <a:rPr lang="en-US" altLang="zh-CN" sz="2000" dirty="0" smtClean="0"/>
              <a:t>2</a:t>
            </a:r>
            <a:r>
              <a:rPr lang="zh-CN" altLang="en-US" sz="2000" dirty="0" smtClean="0"/>
              <a:t>：</a:t>
            </a:r>
            <a:endParaRPr lang="en-US" altLang="zh-CN" sz="2000" dirty="0" smtClean="0"/>
          </a:p>
          <a:p>
            <a:r>
              <a:rPr lang="zh-CN" altLang="en-US" sz="2000" dirty="0"/>
              <a:t>已知</a:t>
            </a:r>
            <a:r>
              <a:rPr lang="en-US" altLang="zh-CN" sz="2000" dirty="0"/>
              <a:t>F1</a:t>
            </a:r>
            <a:r>
              <a:rPr lang="zh-CN" altLang="en-US" sz="2000" dirty="0"/>
              <a:t>：王</a:t>
            </a:r>
            <a:r>
              <a:rPr lang="en-US" altLang="zh-CN" sz="2000" dirty="0"/>
              <a:t>(</a:t>
            </a:r>
            <a:r>
              <a:rPr lang="en-US" altLang="zh-CN" sz="2000" dirty="0" err="1"/>
              <a:t>wang</a:t>
            </a:r>
            <a:r>
              <a:rPr lang="en-US" altLang="zh-CN" sz="2000" dirty="0"/>
              <a:t>)</a:t>
            </a:r>
            <a:r>
              <a:rPr lang="zh-CN" altLang="en-US" sz="2000" dirty="0"/>
              <a:t>先生是小李</a:t>
            </a:r>
            <a:r>
              <a:rPr lang="en-US" altLang="zh-CN" sz="2000" dirty="0"/>
              <a:t>(Li)</a:t>
            </a:r>
            <a:r>
              <a:rPr lang="zh-CN" altLang="en-US" sz="2000" dirty="0"/>
              <a:t>的老师</a:t>
            </a:r>
          </a:p>
          <a:p>
            <a:r>
              <a:rPr lang="zh-CN" altLang="en-US" sz="2000" dirty="0"/>
              <a:t>       </a:t>
            </a:r>
            <a:r>
              <a:rPr lang="en-US" altLang="zh-CN" sz="2000" dirty="0" smtClean="0"/>
              <a:t>F2</a:t>
            </a:r>
            <a:r>
              <a:rPr lang="zh-CN" altLang="en-US" sz="2000" dirty="0"/>
              <a:t>：小李和小张 </a:t>
            </a:r>
            <a:r>
              <a:rPr lang="en-US" altLang="zh-CN" sz="2000" dirty="0"/>
              <a:t>(</a:t>
            </a:r>
            <a:r>
              <a:rPr lang="en-US" altLang="zh-CN" sz="2000" dirty="0" err="1"/>
              <a:t>zhang</a:t>
            </a:r>
            <a:r>
              <a:rPr lang="en-US" altLang="zh-CN" sz="2000" dirty="0"/>
              <a:t>) </a:t>
            </a:r>
            <a:r>
              <a:rPr lang="zh-CN" altLang="en-US" sz="2000" dirty="0" smtClean="0"/>
              <a:t>是同班</a:t>
            </a:r>
            <a:r>
              <a:rPr lang="zh-CN" altLang="en-US" sz="2000" dirty="0"/>
              <a:t>同学</a:t>
            </a:r>
          </a:p>
          <a:p>
            <a:r>
              <a:rPr lang="zh-CN" altLang="en-US" sz="2000" dirty="0"/>
              <a:t>     </a:t>
            </a:r>
            <a:r>
              <a:rPr lang="zh-CN" altLang="en-US" sz="2000" dirty="0" smtClean="0"/>
              <a:t>  </a:t>
            </a:r>
            <a:r>
              <a:rPr lang="en-US" altLang="zh-CN" sz="2000" dirty="0"/>
              <a:t>F3</a:t>
            </a:r>
            <a:r>
              <a:rPr lang="zh-CN" altLang="en-US" sz="2000" dirty="0"/>
              <a:t>：如果</a:t>
            </a:r>
            <a:r>
              <a:rPr lang="en-US" altLang="zh-CN" sz="2000" dirty="0"/>
              <a:t>x</a:t>
            </a:r>
            <a:r>
              <a:rPr lang="zh-CN" altLang="en-US" sz="2000" dirty="0"/>
              <a:t>和</a:t>
            </a:r>
            <a:r>
              <a:rPr lang="en-US" altLang="zh-CN" sz="2000" dirty="0"/>
              <a:t>y</a:t>
            </a:r>
            <a:r>
              <a:rPr lang="zh-CN" altLang="en-US" sz="2000" dirty="0"/>
              <a:t>是同班同学，则</a:t>
            </a:r>
            <a:r>
              <a:rPr lang="en-US" altLang="zh-CN" sz="2000" dirty="0"/>
              <a:t>x</a:t>
            </a:r>
            <a:r>
              <a:rPr lang="zh-CN" altLang="en-US" sz="2000" dirty="0"/>
              <a:t>的老师就是</a:t>
            </a:r>
            <a:r>
              <a:rPr lang="en-US" altLang="zh-CN" sz="2000" dirty="0"/>
              <a:t>y</a:t>
            </a:r>
            <a:r>
              <a:rPr lang="zh-CN" altLang="en-US" sz="2000" dirty="0"/>
              <a:t>的老师。</a:t>
            </a:r>
          </a:p>
          <a:p>
            <a:r>
              <a:rPr lang="zh-CN" altLang="en-US" sz="2000" dirty="0" smtClean="0"/>
              <a:t>求</a:t>
            </a:r>
            <a:r>
              <a:rPr lang="zh-CN" altLang="en-US" sz="2000" dirty="0"/>
              <a:t>：小张的老师是谁？</a:t>
            </a:r>
          </a:p>
        </p:txBody>
      </p:sp>
    </p:spTree>
    <p:extLst>
      <p:ext uri="{BB962C8B-B14F-4D97-AF65-F5344CB8AC3E}">
        <p14:creationId xmlns:p14="http://schemas.microsoft.com/office/powerpoint/2010/main" val="366493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idx="4294967295"/>
          </p:nvPr>
        </p:nvSpPr>
        <p:spPr>
          <a:xfrm>
            <a:off x="188640" y="311150"/>
            <a:ext cx="6172200" cy="857250"/>
          </a:xfrm>
        </p:spPr>
        <p:txBody>
          <a:bodyPr/>
          <a:lstStyle/>
          <a:p>
            <a:r>
              <a:rPr lang="zh-CN" altLang="en-US" sz="2400" dirty="0" smtClean="0"/>
              <a:t>数理逻辑为自动推理证明奠定了基础</a:t>
            </a:r>
          </a:p>
        </p:txBody>
      </p:sp>
      <p:sp>
        <p:nvSpPr>
          <p:cNvPr id="3" name="内容占位符 2"/>
          <p:cNvSpPr>
            <a:spLocks noGrp="1"/>
          </p:cNvSpPr>
          <p:nvPr>
            <p:ph sz="half" idx="4294967295"/>
          </p:nvPr>
        </p:nvSpPr>
        <p:spPr>
          <a:xfrm>
            <a:off x="694382" y="1168400"/>
            <a:ext cx="5665787" cy="3382963"/>
          </a:xfrm>
        </p:spPr>
        <p:txBody>
          <a:bodyPr/>
          <a:lstStyle/>
          <a:p>
            <a:pPr>
              <a:defRPr/>
            </a:pPr>
            <a:r>
              <a:rPr lang="zh-CN" altLang="en-US" sz="2400" dirty="0"/>
              <a:t>数理逻辑的创始人</a:t>
            </a:r>
            <a:r>
              <a:rPr lang="en-US" altLang="zh-CN" sz="2400" dirty="0"/>
              <a:t>—</a:t>
            </a:r>
            <a:r>
              <a:rPr lang="zh-CN" altLang="en-US" sz="2400" dirty="0"/>
              <a:t>亚里士多德</a:t>
            </a:r>
            <a:endParaRPr lang="en-US" altLang="zh-CN" sz="2400" dirty="0"/>
          </a:p>
          <a:p>
            <a:pPr lvl="1" eaLnBrk="1" hangingPunct="1">
              <a:defRPr/>
            </a:pPr>
            <a:r>
              <a:rPr lang="zh-CN" altLang="en-US" sz="2100" dirty="0"/>
              <a:t>三段论</a:t>
            </a:r>
            <a:endParaRPr lang="en-US" altLang="zh-CN" sz="2100" dirty="0"/>
          </a:p>
          <a:p>
            <a:pPr marL="342900" lvl="1" indent="0" eaLnBrk="1" hangingPunct="1">
              <a:buNone/>
              <a:defRPr/>
            </a:pPr>
            <a:r>
              <a:rPr lang="en-US" altLang="zh-CN" sz="2100" dirty="0"/>
              <a:t>    </a:t>
            </a:r>
            <a:r>
              <a:rPr lang="zh-CN" altLang="en-US" sz="2100" dirty="0"/>
              <a:t>大前提、小前提和结论三个部分的论证</a:t>
            </a:r>
            <a:endParaRPr lang="en-US" altLang="zh-CN" sz="2100" dirty="0"/>
          </a:p>
          <a:p>
            <a:pPr marL="342900" lvl="1" indent="0" eaLnBrk="1" hangingPunct="1">
              <a:buNone/>
              <a:defRPr/>
            </a:pPr>
            <a:endParaRPr lang="en-US" altLang="zh-CN" sz="2100" dirty="0"/>
          </a:p>
          <a:p>
            <a:pPr marL="342900" lvl="1" indent="0" eaLnBrk="1" hangingPunct="1">
              <a:buNone/>
              <a:defRPr/>
            </a:pPr>
            <a:r>
              <a:rPr lang="zh-CN" altLang="en-US" sz="2100" dirty="0"/>
              <a:t>例：凡人都会死（大前提）</a:t>
            </a:r>
            <a:endParaRPr lang="en-US" altLang="zh-CN" sz="2100" dirty="0"/>
          </a:p>
          <a:p>
            <a:pPr marL="342900" lvl="1" indent="0" eaLnBrk="1" hangingPunct="1">
              <a:buNone/>
              <a:defRPr/>
            </a:pPr>
            <a:r>
              <a:rPr lang="en-US" altLang="zh-CN" sz="2100" dirty="0"/>
              <a:t>        </a:t>
            </a:r>
            <a:r>
              <a:rPr lang="zh-CN" altLang="en-US" sz="2100" dirty="0"/>
              <a:t>苏格拉底是人（小前提）</a:t>
            </a:r>
            <a:endParaRPr lang="en-US" altLang="zh-CN" sz="2100" dirty="0"/>
          </a:p>
          <a:p>
            <a:pPr marL="342900" lvl="1" indent="0" eaLnBrk="1" hangingPunct="1">
              <a:buNone/>
              <a:defRPr/>
            </a:pPr>
            <a:r>
              <a:rPr lang="en-US" altLang="zh-CN" sz="2100" dirty="0"/>
              <a:t>        </a:t>
            </a:r>
            <a:r>
              <a:rPr lang="zh-CN" altLang="en-US" sz="2100" dirty="0"/>
              <a:t>所以：苏格拉底会死（结论）</a:t>
            </a:r>
            <a:endParaRPr lang="en-US" altLang="zh-CN" sz="2100" dirty="0"/>
          </a:p>
          <a:p>
            <a:pPr>
              <a:defRPr/>
            </a:pPr>
            <a:endParaRPr lang="zh-CN" altLang="en-US" dirty="0"/>
          </a:p>
        </p:txBody>
      </p:sp>
    </p:spTree>
    <p:extLst>
      <p:ext uri="{BB962C8B-B14F-4D97-AF65-F5344CB8AC3E}">
        <p14:creationId xmlns:p14="http://schemas.microsoft.com/office/powerpoint/2010/main" val="421310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Text Box 2"/>
          <p:cNvSpPr txBox="1">
            <a:spLocks noChangeArrowheads="1"/>
          </p:cNvSpPr>
          <p:nvPr/>
        </p:nvSpPr>
        <p:spPr bwMode="auto">
          <a:xfrm>
            <a:off x="514350" y="195486"/>
            <a:ext cx="571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en-US" altLang="zh-CN" sz="2800" b="1" dirty="0">
                <a:solidFill>
                  <a:schemeClr val="accent6">
                    <a:lumMod val="50000"/>
                  </a:schemeClr>
                </a:solidFill>
                <a:latin typeface="Arial" panose="020B0604020202020204" pitchFamily="34" charset="0"/>
                <a:ea typeface="宋体" panose="02010600030101010101" pitchFamily="2" charset="-122"/>
              </a:rPr>
              <a:t>3.6 </a:t>
            </a:r>
            <a:r>
              <a:rPr lang="zh-CN" altLang="en-US" sz="2800" b="1" dirty="0">
                <a:solidFill>
                  <a:schemeClr val="accent6">
                    <a:lumMod val="50000"/>
                  </a:schemeClr>
                </a:solidFill>
                <a:latin typeface="Arial" panose="020B0604020202020204" pitchFamily="34" charset="0"/>
                <a:ea typeface="宋体" panose="02010600030101010101" pitchFamily="2" charset="-122"/>
              </a:rPr>
              <a:t>产生式系统</a:t>
            </a:r>
          </a:p>
        </p:txBody>
      </p:sp>
      <p:sp>
        <p:nvSpPr>
          <p:cNvPr id="70662" name="Text Box 3"/>
          <p:cNvSpPr txBox="1">
            <a:spLocks noChangeArrowheads="1"/>
          </p:cNvSpPr>
          <p:nvPr/>
        </p:nvSpPr>
        <p:spPr bwMode="auto">
          <a:xfrm>
            <a:off x="400050" y="843558"/>
            <a:ext cx="5943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en-US" altLang="zh-CN" sz="1800" b="1" dirty="0">
                <a:latin typeface="" charset="0"/>
                <a:ea typeface="宋体" panose="02010600030101010101" pitchFamily="2" charset="-122"/>
                <a:cs typeface="Times New Roman" panose="02020603050405020304" pitchFamily="18" charset="0"/>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 1943</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Post</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第一个提出</a:t>
            </a:r>
            <a:r>
              <a:rPr lang="zh-CN" altLang="en-US" sz="1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产生式系统</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并把它用作计算手段。其目的是构造一种</a:t>
            </a:r>
            <a:r>
              <a:rPr lang="zh-CN" altLang="en-US" sz="1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形式化的计算</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工具。</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en-US" altLang="zh-CN" sz="1800" b="1" dirty="0">
                <a:latin typeface="" charset="0"/>
                <a:ea typeface="宋体" panose="02010600030101010101" pitchFamily="2" charset="-122"/>
                <a:cs typeface="Times New Roman" panose="02020603050405020304" pitchFamily="18" charset="0"/>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 1950</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Markov</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提出了一种</a:t>
            </a:r>
            <a:r>
              <a:rPr lang="zh-CN" altLang="en-US" sz="1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匹配算法</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，利用一组确定的规则不断置换字符串中的子串从而把它改造成一个新的字符串。</a:t>
            </a:r>
          </a:p>
          <a:p>
            <a:pPr eaLnBrk="1" hangingPunct="1"/>
            <a:r>
              <a:rPr lang="en-US" altLang="zh-CN" sz="1800" b="1" dirty="0">
                <a:latin typeface="" charset="0"/>
                <a:ea typeface="宋体" panose="02010600030101010101" pitchFamily="2" charset="-122"/>
                <a:cs typeface="Times New Roman" panose="02020603050405020304" pitchFamily="18" charset="0"/>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 1950</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Chomsky</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为研究自然语言结构提出了</a:t>
            </a:r>
            <a:r>
              <a:rPr lang="zh-CN" altLang="en-US" sz="1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文法分层概念</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，每层文法有一种特定的“重写规则”。这种“重写规则”，就是特殊的产生式。 </a:t>
            </a:r>
          </a:p>
          <a:p>
            <a:pPr eaLnBrk="1" hangingPunct="1"/>
            <a:r>
              <a:rPr lang="en-US" altLang="zh-CN" sz="1800" b="1" dirty="0">
                <a:latin typeface="" charset="0"/>
                <a:ea typeface="宋体" panose="02010600030101010101" pitchFamily="2" charset="-122"/>
                <a:cs typeface="Times New Roman" panose="02020603050405020304" pitchFamily="18" charset="0"/>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 1960</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Backus </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提出了著名的</a:t>
            </a:r>
            <a:r>
              <a:rPr lang="en-US" altLang="zh-CN" sz="1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BNF</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，即巴科斯范式，用以描写计算机语言的文法。  </a:t>
            </a:r>
          </a:p>
          <a:p>
            <a:pPr eaLnBrk="1" hangingPunct="1"/>
            <a:r>
              <a:rPr lang="en-US" altLang="zh-CN" sz="1800" b="1" dirty="0">
                <a:latin typeface="" charset="0"/>
                <a:ea typeface="宋体" panose="02010600030101010101" pitchFamily="2" charset="-122"/>
                <a:cs typeface="Times New Roman" panose="02020603050405020304" pitchFamily="18" charset="0"/>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dirty="0">
                <a:latin typeface="" charset="0"/>
                <a:ea typeface="宋体" panose="02010600030101010101" pitchFamily="2" charset="-122"/>
                <a:cs typeface="Times New Roman" panose="02020603050405020304" pitchFamily="18" charset="0"/>
              </a:rPr>
              <a:t>1965</a:t>
            </a:r>
            <a:r>
              <a:rPr lang="zh-CN" altLang="en-US" sz="1800" b="1" dirty="0">
                <a:latin typeface="宋体" panose="02010600030101010101" pitchFamily="2" charset="-122"/>
                <a:ea typeface="宋体" panose="02010600030101010101" pitchFamily="2" charset="-122"/>
                <a:cs typeface="Times New Roman" panose="02020603050405020304" pitchFamily="18" charset="0"/>
              </a:rPr>
              <a:t>年</a:t>
            </a:r>
            <a:r>
              <a:rPr lang="en-US" altLang="zh-CN" sz="18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800" b="1" dirty="0">
                <a:latin typeface="宋体" panose="02010600030101010101" pitchFamily="2" charset="-122"/>
                <a:ea typeface="宋体" panose="02010600030101010101" pitchFamily="2" charset="-122"/>
                <a:cs typeface="Times New Roman" panose="02020603050405020304" pitchFamily="18" charset="0"/>
              </a:rPr>
              <a:t>美国的纽厄尔和西蒙利用产生式规则原理建立一个人类的</a:t>
            </a:r>
            <a:r>
              <a:rPr lang="zh-CN" altLang="en-US" sz="1800" b="1" dirty="0">
                <a:solidFill>
                  <a:srgbClr val="0000FF"/>
                </a:solidFill>
                <a:latin typeface="宋体" panose="02010600030101010101" pitchFamily="2" charset="-122"/>
                <a:ea typeface="宋体" panose="02010600030101010101" pitchFamily="2" charset="-122"/>
                <a:cs typeface="Times New Roman" panose="02020603050405020304" pitchFamily="18" charset="0"/>
              </a:rPr>
              <a:t>认知模型</a:t>
            </a:r>
            <a:r>
              <a:rPr lang="zh-CN" altLang="en-US" sz="1800" b="1" dirty="0">
                <a:latin typeface="宋体" panose="02010600030101010101" pitchFamily="2" charset="-122"/>
                <a:ea typeface="宋体" panose="02010600030101010101" pitchFamily="2" charset="-122"/>
                <a:cs typeface="Times New Roman" panose="02020603050405020304" pitchFamily="18" charset="0"/>
              </a:rPr>
              <a:t>。同时，斯坦福大学利用产生式系统结构设计出第一个专家系统</a:t>
            </a:r>
            <a:r>
              <a:rPr lang="en-US" altLang="zh-CN" sz="1800" b="1" dirty="0">
                <a:solidFill>
                  <a:srgbClr val="0000FF"/>
                </a:solidFill>
                <a:latin typeface="" charset="0"/>
                <a:ea typeface="宋体" panose="02010600030101010101" pitchFamily="2" charset="-122"/>
                <a:cs typeface="Times New Roman" panose="02020603050405020304" pitchFamily="18" charset="0"/>
              </a:rPr>
              <a:t>DENDRAL</a:t>
            </a:r>
            <a:r>
              <a:rPr lang="zh-CN" altLang="en-US" sz="1800" b="1" dirty="0">
                <a:solidFill>
                  <a:srgbClr val="0000FF"/>
                </a:solidFill>
                <a:latin typeface="宋体" panose="02010600030101010101" pitchFamily="2" charset="-122"/>
                <a:ea typeface="宋体" panose="02010600030101010101" pitchFamily="2" charset="-122"/>
                <a:cs typeface="Times New Roman" panose="02020603050405020304" pitchFamily="18" charset="0"/>
              </a:rPr>
              <a:t>。</a:t>
            </a:r>
            <a:r>
              <a:rPr lang="zh-CN" altLang="en-US" sz="1800" dirty="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2613517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0662">
                                            <p:txEl>
                                              <p:pRg st="0" end="0"/>
                                            </p:txEl>
                                          </p:spTgt>
                                        </p:tgtEl>
                                        <p:attrNameLst>
                                          <p:attrName>style.visibility</p:attrName>
                                        </p:attrNameLst>
                                      </p:cBhvr>
                                      <p:to>
                                        <p:strVal val="visible"/>
                                      </p:to>
                                    </p:set>
                                    <p:animEffect transition="in" filter="fade">
                                      <p:cBhvr>
                                        <p:cTn id="7" dur="1000"/>
                                        <p:tgtEl>
                                          <p:spTgt spid="70662">
                                            <p:txEl>
                                              <p:pRg st="0" end="0"/>
                                            </p:txEl>
                                          </p:spTgt>
                                        </p:tgtEl>
                                      </p:cBhvr>
                                    </p:animEffect>
                                    <p:anim calcmode="lin" valueType="num">
                                      <p:cBhvr>
                                        <p:cTn id="8" dur="1000" fill="hold"/>
                                        <p:tgtEl>
                                          <p:spTgt spid="7066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6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70662">
                                            <p:txEl>
                                              <p:pRg st="1" end="1"/>
                                            </p:txEl>
                                          </p:spTgt>
                                        </p:tgtEl>
                                        <p:attrNameLst>
                                          <p:attrName>style.visibility</p:attrName>
                                        </p:attrNameLst>
                                      </p:cBhvr>
                                      <p:to>
                                        <p:strVal val="visible"/>
                                      </p:to>
                                    </p:set>
                                    <p:animEffect transition="in" filter="fade">
                                      <p:cBhvr>
                                        <p:cTn id="14" dur="1000"/>
                                        <p:tgtEl>
                                          <p:spTgt spid="70662">
                                            <p:txEl>
                                              <p:pRg st="1" end="1"/>
                                            </p:txEl>
                                          </p:spTgt>
                                        </p:tgtEl>
                                      </p:cBhvr>
                                    </p:animEffect>
                                    <p:anim calcmode="lin" valueType="num">
                                      <p:cBhvr>
                                        <p:cTn id="15" dur="1000" fill="hold"/>
                                        <p:tgtEl>
                                          <p:spTgt spid="7066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066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70662">
                                            <p:txEl>
                                              <p:pRg st="2" end="2"/>
                                            </p:txEl>
                                          </p:spTgt>
                                        </p:tgtEl>
                                        <p:attrNameLst>
                                          <p:attrName>style.visibility</p:attrName>
                                        </p:attrNameLst>
                                      </p:cBhvr>
                                      <p:to>
                                        <p:strVal val="visible"/>
                                      </p:to>
                                    </p:set>
                                    <p:animEffect transition="in" filter="fade">
                                      <p:cBhvr>
                                        <p:cTn id="21" dur="1000"/>
                                        <p:tgtEl>
                                          <p:spTgt spid="70662">
                                            <p:txEl>
                                              <p:pRg st="2" end="2"/>
                                            </p:txEl>
                                          </p:spTgt>
                                        </p:tgtEl>
                                      </p:cBhvr>
                                    </p:animEffect>
                                    <p:anim calcmode="lin" valueType="num">
                                      <p:cBhvr>
                                        <p:cTn id="22" dur="1000" fill="hold"/>
                                        <p:tgtEl>
                                          <p:spTgt spid="7066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066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70662">
                                            <p:txEl>
                                              <p:pRg st="3" end="3"/>
                                            </p:txEl>
                                          </p:spTgt>
                                        </p:tgtEl>
                                        <p:attrNameLst>
                                          <p:attrName>style.visibility</p:attrName>
                                        </p:attrNameLst>
                                      </p:cBhvr>
                                      <p:to>
                                        <p:strVal val="visible"/>
                                      </p:to>
                                    </p:set>
                                    <p:animEffect transition="in" filter="fade">
                                      <p:cBhvr>
                                        <p:cTn id="28" dur="1000"/>
                                        <p:tgtEl>
                                          <p:spTgt spid="70662">
                                            <p:txEl>
                                              <p:pRg st="3" end="3"/>
                                            </p:txEl>
                                          </p:spTgt>
                                        </p:tgtEl>
                                      </p:cBhvr>
                                    </p:animEffect>
                                    <p:anim calcmode="lin" valueType="num">
                                      <p:cBhvr>
                                        <p:cTn id="29" dur="1000" fill="hold"/>
                                        <p:tgtEl>
                                          <p:spTgt spid="7066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066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70662">
                                            <p:txEl>
                                              <p:pRg st="4" end="4"/>
                                            </p:txEl>
                                          </p:spTgt>
                                        </p:tgtEl>
                                        <p:attrNameLst>
                                          <p:attrName>style.visibility</p:attrName>
                                        </p:attrNameLst>
                                      </p:cBhvr>
                                      <p:to>
                                        <p:strVal val="visible"/>
                                      </p:to>
                                    </p:set>
                                    <p:animEffect transition="in" filter="fade">
                                      <p:cBhvr>
                                        <p:cTn id="35" dur="1000"/>
                                        <p:tgtEl>
                                          <p:spTgt spid="70662">
                                            <p:txEl>
                                              <p:pRg st="4" end="4"/>
                                            </p:txEl>
                                          </p:spTgt>
                                        </p:tgtEl>
                                      </p:cBhvr>
                                    </p:animEffect>
                                    <p:anim calcmode="lin" valueType="num">
                                      <p:cBhvr>
                                        <p:cTn id="36" dur="1000" fill="hold"/>
                                        <p:tgtEl>
                                          <p:spTgt spid="7066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066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body" idx="4294967295"/>
          </p:nvPr>
        </p:nvSpPr>
        <p:spPr>
          <a:xfrm>
            <a:off x="188640" y="411510"/>
            <a:ext cx="6157912" cy="3371850"/>
          </a:xfrm>
        </p:spPr>
        <p:txBody>
          <a:bodyPr/>
          <a:lstStyle/>
          <a:p>
            <a:pPr>
              <a:lnSpc>
                <a:spcPct val="150000"/>
              </a:lnSpc>
              <a:spcBef>
                <a:spcPct val="50000"/>
              </a:spcBef>
            </a:pPr>
            <a:r>
              <a:rPr lang="zh-CN" altLang="en-US" sz="2000" b="1" dirty="0">
                <a:latin typeface="华文新魏" panose="02010800040101010101" pitchFamily="2" charset="-122"/>
              </a:rPr>
              <a:t>定义</a:t>
            </a:r>
            <a:r>
              <a:rPr lang="zh-CN" altLang="en-US" sz="2000" b="1" dirty="0">
                <a:latin typeface="宋体" panose="02010600030101010101" pitchFamily="2" charset="-122"/>
              </a:rPr>
              <a:t>：</a:t>
            </a:r>
            <a:r>
              <a:rPr lang="zh-CN" altLang="en-US" sz="2000" dirty="0">
                <a:latin typeface="华文新魏" panose="02010800040101010101" pitchFamily="2" charset="-122"/>
              </a:rPr>
              <a:t>用来描述若干个不同的以一个基本概念为基础的系统。这个基本概念就是产生式规则或产生式条件和操作对的概念</a:t>
            </a:r>
            <a:r>
              <a:rPr lang="zh-CN" altLang="en-US" sz="2000" b="1" dirty="0">
                <a:latin typeface="华文新魏" panose="02010800040101010101" pitchFamily="2" charset="-122"/>
              </a:rPr>
              <a:t>。</a:t>
            </a:r>
          </a:p>
          <a:p>
            <a:pPr>
              <a:lnSpc>
                <a:spcPct val="150000"/>
              </a:lnSpc>
              <a:spcBef>
                <a:spcPct val="50000"/>
              </a:spcBef>
            </a:pPr>
            <a:r>
              <a:rPr lang="zh-CN" altLang="en-US" sz="2000" b="1" dirty="0">
                <a:latin typeface="华文新魏" panose="02010800040101010101" pitchFamily="2" charset="-122"/>
              </a:rPr>
              <a:t>实质：</a:t>
            </a:r>
            <a:r>
              <a:rPr lang="zh-CN" altLang="en-US" sz="2000" dirty="0">
                <a:latin typeface="华文新魏" panose="02010800040101010101" pitchFamily="2" charset="-122"/>
              </a:rPr>
              <a:t>在产生式系统中，论域的知识分为两部分：用事实表示静态知识，如事物、事件和它们之间的关系；用产生式规则表示推理过程和行为。由于这类系统的知识库主要用于存储规则，因此又把此类系统称为基于规则的系统。</a:t>
            </a:r>
          </a:p>
        </p:txBody>
      </p:sp>
    </p:spTree>
    <p:extLst>
      <p:ext uri="{BB962C8B-B14F-4D97-AF65-F5344CB8AC3E}">
        <p14:creationId xmlns:p14="http://schemas.microsoft.com/office/powerpoint/2010/main" val="231729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anim calcmode="lin" valueType="num">
                                      <p:cBhvr additive="base">
                                        <p:cTn id="7" dur="500" fill="hold"/>
                                        <p:tgtEl>
                                          <p:spTgt spid="139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9267">
                                            <p:txEl>
                                              <p:pRg st="1" end="1"/>
                                            </p:txEl>
                                          </p:spTgt>
                                        </p:tgtEl>
                                        <p:attrNameLst>
                                          <p:attrName>style.visibility</p:attrName>
                                        </p:attrNameLst>
                                      </p:cBhvr>
                                      <p:to>
                                        <p:strVal val="visible"/>
                                      </p:to>
                                    </p:set>
                                    <p:anim calcmode="lin" valueType="num">
                                      <p:cBhvr additive="base">
                                        <p:cTn id="13" dur="500" fill="hold"/>
                                        <p:tgtEl>
                                          <p:spTgt spid="139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926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3" name="Rectangle 3"/>
          <p:cNvSpPr>
            <a:spLocks noGrp="1" noChangeArrowheads="1"/>
          </p:cNvSpPr>
          <p:nvPr>
            <p:ph type="body" idx="4294967295"/>
          </p:nvPr>
        </p:nvSpPr>
        <p:spPr>
          <a:xfrm>
            <a:off x="0" y="195486"/>
            <a:ext cx="6858000" cy="3394075"/>
          </a:xfrm>
        </p:spPr>
        <p:txBody>
          <a:bodyPr/>
          <a:lstStyle/>
          <a:p>
            <a:pPr>
              <a:lnSpc>
                <a:spcPct val="150000"/>
              </a:lnSpc>
              <a:spcBef>
                <a:spcPts val="0"/>
              </a:spcBef>
            </a:pPr>
            <a:r>
              <a:rPr lang="zh-CN" altLang="en-US" sz="21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产生式表示法</a:t>
            </a:r>
          </a:p>
          <a:p>
            <a:pPr lvl="1">
              <a:lnSpc>
                <a:spcPct val="150000"/>
              </a:lnSpc>
              <a:spcBef>
                <a:spcPts val="0"/>
              </a:spcBef>
              <a:buClr>
                <a:schemeClr val="hlink"/>
              </a:buClr>
              <a:buFont typeface="Wingdings" panose="05000000000000000000" pitchFamily="2" charset="2"/>
              <a:buChar char="ü"/>
            </a:pPr>
            <a:r>
              <a:rPr lang="zh-CN" altLang="en-US" sz="2000" b="1" dirty="0">
                <a:solidFill>
                  <a:srgbClr val="006600"/>
                </a:solidFill>
                <a:latin typeface="Times New Roman" panose="02020603050405020304" pitchFamily="18" charset="0"/>
                <a:ea typeface="宋体" panose="02010600030101010101" pitchFamily="2" charset="-122"/>
              </a:rPr>
              <a:t>事实的表示</a:t>
            </a:r>
          </a:p>
          <a:p>
            <a:pPr lvl="2">
              <a:lnSpc>
                <a:spcPct val="150000"/>
              </a:lnSpc>
              <a:spcBef>
                <a:spcPts val="0"/>
              </a:spcBef>
              <a:buClr>
                <a:srgbClr val="612DC9"/>
              </a:buClr>
              <a:buFont typeface="Wingdings" panose="05000000000000000000" pitchFamily="2" charset="2"/>
              <a:buChar char="p"/>
            </a:pPr>
            <a:r>
              <a:rPr lang="zh-CN" altLang="en-US" sz="2000" b="1" dirty="0">
                <a:latin typeface="Times New Roman" panose="02020603050405020304" pitchFamily="18" charset="0"/>
                <a:ea typeface="宋体" panose="02010600030101010101" pitchFamily="2" charset="-122"/>
              </a:rPr>
              <a:t>确定性知识，事实可用如下三元组表示：</a:t>
            </a:r>
          </a:p>
          <a:p>
            <a:pPr lvl="3">
              <a:lnSpc>
                <a:spcPct val="150000"/>
              </a:lnSpc>
              <a:spcBef>
                <a:spcPts val="0"/>
              </a:spcBef>
            </a:pPr>
            <a:r>
              <a:rPr lang="zh-CN" altLang="en-US" sz="2000" b="1" dirty="0">
                <a:solidFill>
                  <a:srgbClr val="0000CC"/>
                </a:solidFill>
                <a:latin typeface="Times New Roman" panose="02020603050405020304" pitchFamily="18" charset="0"/>
                <a:ea typeface="宋体" panose="02010600030101010101" pitchFamily="2" charset="-122"/>
              </a:rPr>
              <a:t>（对象，属性，值）</a:t>
            </a:r>
            <a:r>
              <a:rPr lang="zh-CN" altLang="en-US" sz="2000" b="1" dirty="0">
                <a:latin typeface="Times New Roman" panose="02020603050405020304" pitchFamily="18" charset="0"/>
                <a:ea typeface="宋体" panose="02010600030101010101" pitchFamily="2" charset="-122"/>
              </a:rPr>
              <a:t>或</a:t>
            </a:r>
            <a:r>
              <a:rPr lang="zh-CN" altLang="en-US" sz="2000" b="1" dirty="0">
                <a:solidFill>
                  <a:srgbClr val="0000CC"/>
                </a:solidFill>
                <a:latin typeface="Times New Roman" panose="02020603050405020304" pitchFamily="18" charset="0"/>
                <a:ea typeface="宋体" panose="02010600030101010101" pitchFamily="2" charset="-122"/>
              </a:rPr>
              <a:t>（关系，对象</a:t>
            </a:r>
            <a:r>
              <a:rPr lang="en-US" altLang="zh-CN" sz="2000" b="1" dirty="0">
                <a:solidFill>
                  <a:srgbClr val="0000CC"/>
                </a:solidFill>
                <a:latin typeface="Times New Roman" panose="02020603050405020304" pitchFamily="18" charset="0"/>
                <a:ea typeface="宋体" panose="02010600030101010101" pitchFamily="2" charset="-122"/>
              </a:rPr>
              <a:t>1</a:t>
            </a:r>
            <a:r>
              <a:rPr lang="zh-CN" altLang="en-US" sz="2000" b="1" dirty="0">
                <a:solidFill>
                  <a:srgbClr val="0000CC"/>
                </a:solidFill>
                <a:latin typeface="Times New Roman" panose="02020603050405020304" pitchFamily="18" charset="0"/>
                <a:ea typeface="宋体" panose="02010600030101010101" pitchFamily="2" charset="-122"/>
              </a:rPr>
              <a:t>，对象</a:t>
            </a:r>
            <a:r>
              <a:rPr lang="en-US" altLang="zh-CN" sz="2000" b="1" dirty="0">
                <a:solidFill>
                  <a:srgbClr val="0000CC"/>
                </a:solidFill>
                <a:latin typeface="Times New Roman" panose="02020603050405020304" pitchFamily="18" charset="0"/>
                <a:ea typeface="宋体" panose="02010600030101010101" pitchFamily="2" charset="-122"/>
              </a:rPr>
              <a:t>2</a:t>
            </a:r>
            <a:r>
              <a:rPr lang="zh-CN" altLang="en-US" sz="2000" b="1" dirty="0">
                <a:solidFill>
                  <a:srgbClr val="0000CC"/>
                </a:solidFill>
                <a:latin typeface="Times New Roman" panose="02020603050405020304" pitchFamily="18" charset="0"/>
                <a:ea typeface="宋体" panose="02010600030101010101" pitchFamily="2" charset="-122"/>
              </a:rPr>
              <a:t>）</a:t>
            </a:r>
          </a:p>
          <a:p>
            <a:pPr lvl="3">
              <a:lnSpc>
                <a:spcPct val="150000"/>
              </a:lnSpc>
              <a:spcBef>
                <a:spcPts val="0"/>
              </a:spcBef>
            </a:pPr>
            <a:r>
              <a:rPr lang="zh-CN" altLang="en-US" sz="2000" b="1" dirty="0">
                <a:latin typeface="Times New Roman" panose="02020603050405020304" pitchFamily="18" charset="0"/>
                <a:ea typeface="宋体" panose="02010600030101010101" pitchFamily="2" charset="-122"/>
              </a:rPr>
              <a:t>如</a:t>
            </a:r>
            <a:r>
              <a:rPr lang="en-US" altLang="zh-CN" sz="2000" b="1" dirty="0">
                <a:latin typeface="Times New Roman" panose="02020603050405020304" pitchFamily="18" charset="0"/>
                <a:ea typeface="宋体" panose="02010600030101010101" pitchFamily="2" charset="-122"/>
              </a:rPr>
              <a:t>:</a:t>
            </a:r>
            <a:r>
              <a:rPr lang="zh-CN" altLang="en-US" sz="2000" b="1" dirty="0">
                <a:solidFill>
                  <a:srgbClr val="0000CC"/>
                </a:solidFill>
                <a:latin typeface="Times New Roman" panose="02020603050405020304" pitchFamily="18" charset="0"/>
                <a:ea typeface="宋体" panose="02010600030101010101" pitchFamily="2" charset="-122"/>
              </a:rPr>
              <a:t>（雪，颜色，白）</a:t>
            </a:r>
            <a:r>
              <a:rPr lang="zh-CN" altLang="en-US" sz="2000" b="1" dirty="0">
                <a:latin typeface="Times New Roman" panose="02020603050405020304" pitchFamily="18" charset="0"/>
                <a:ea typeface="宋体" panose="02010600030101010101" pitchFamily="2" charset="-122"/>
              </a:rPr>
              <a:t>或</a:t>
            </a:r>
            <a:r>
              <a:rPr lang="zh-CN" altLang="en-US" sz="2000" b="1" dirty="0">
                <a:solidFill>
                  <a:srgbClr val="0000CC"/>
                </a:solidFill>
                <a:latin typeface="Times New Roman" panose="02020603050405020304" pitchFamily="18" charset="0"/>
                <a:ea typeface="宋体" panose="02010600030101010101" pitchFamily="2" charset="-122"/>
              </a:rPr>
              <a:t>（热爱，王峰，祖国）</a:t>
            </a:r>
          </a:p>
          <a:p>
            <a:pPr lvl="2">
              <a:lnSpc>
                <a:spcPct val="150000"/>
              </a:lnSpc>
              <a:spcBef>
                <a:spcPts val="0"/>
              </a:spcBef>
              <a:buClr>
                <a:srgbClr val="612DC9"/>
              </a:buClr>
              <a:buFont typeface="Wingdings" panose="05000000000000000000" pitchFamily="2" charset="2"/>
              <a:buChar char="p"/>
            </a:pPr>
            <a:r>
              <a:rPr lang="zh-CN" altLang="en-US" sz="2000" b="1" dirty="0">
                <a:latin typeface="Times New Roman" panose="02020603050405020304" pitchFamily="18" charset="0"/>
                <a:ea typeface="宋体" panose="02010600030101010101" pitchFamily="2" charset="-122"/>
              </a:rPr>
              <a:t>非确定性知识，事实可用如下四元组表示：</a:t>
            </a:r>
          </a:p>
          <a:p>
            <a:pPr lvl="3">
              <a:lnSpc>
                <a:spcPct val="150000"/>
              </a:lnSpc>
              <a:spcBef>
                <a:spcPts val="0"/>
              </a:spcBef>
            </a:pPr>
            <a:r>
              <a:rPr lang="zh-CN" altLang="en-US" sz="2000" b="1" dirty="0">
                <a:solidFill>
                  <a:srgbClr val="0000CC"/>
                </a:solidFill>
                <a:latin typeface="Times New Roman" panose="02020603050405020304" pitchFamily="18" charset="0"/>
                <a:ea typeface="宋体" panose="02010600030101010101" pitchFamily="2" charset="-122"/>
              </a:rPr>
              <a:t>（对象，属性，值，可信度因子）</a:t>
            </a:r>
          </a:p>
          <a:p>
            <a:pPr lvl="3">
              <a:lnSpc>
                <a:spcPct val="150000"/>
              </a:lnSpc>
              <a:spcBef>
                <a:spcPts val="0"/>
              </a:spcBef>
            </a:pPr>
            <a:r>
              <a:rPr lang="zh-CN" altLang="en-US" sz="2000" b="1" dirty="0">
                <a:latin typeface="Times New Roman" panose="02020603050405020304" pitchFamily="18" charset="0"/>
                <a:ea typeface="宋体" panose="02010600030101010101" pitchFamily="2" charset="-122"/>
              </a:rPr>
              <a:t>其中，“可信度因子”是指该事实为真的相信程度。可用</a:t>
            </a:r>
            <a:r>
              <a:rPr lang="en-US" altLang="zh-CN" sz="2000" b="1" dirty="0">
                <a:latin typeface="Times New Roman" panose="02020603050405020304" pitchFamily="18" charset="0"/>
                <a:ea typeface="宋体" panose="02010600030101010101" pitchFamily="2" charset="-122"/>
              </a:rPr>
              <a:t>[0,1]</a:t>
            </a:r>
            <a:r>
              <a:rPr lang="zh-CN" altLang="en-US" sz="2000" b="1" dirty="0">
                <a:latin typeface="Times New Roman" panose="02020603050405020304" pitchFamily="18" charset="0"/>
                <a:ea typeface="宋体" panose="02010600030101010101" pitchFamily="2" charset="-122"/>
              </a:rPr>
              <a:t>之间的一个实数来表示。</a:t>
            </a:r>
            <a:r>
              <a:rPr lang="zh-CN" altLang="en-US" sz="2000" b="1" dirty="0">
                <a:solidFill>
                  <a:srgbClr val="0000CC"/>
                </a:solidFill>
                <a:latin typeface="Times New Roman" panose="02020603050405020304" pitchFamily="18" charset="0"/>
                <a:ea typeface="宋体" panose="02010600030101010101" pitchFamily="2" charset="-122"/>
              </a:rPr>
              <a:t>  </a:t>
            </a:r>
          </a:p>
          <a:p>
            <a:pPr lvl="2">
              <a:lnSpc>
                <a:spcPct val="150000"/>
              </a:lnSpc>
              <a:spcBef>
                <a:spcPts val="0"/>
              </a:spcBef>
            </a:pPr>
            <a:endParaRPr lang="zh-CN" altLang="en-US" b="1" dirty="0">
              <a:solidFill>
                <a:srgbClr val="0000CC"/>
              </a:solidFill>
              <a:latin typeface="Times New Roman" panose="02020603050405020304" pitchFamily="18" charset="0"/>
              <a:ea typeface="宋体" panose="02010600030101010101" pitchFamily="2" charset="-122"/>
            </a:endParaRPr>
          </a:p>
          <a:p>
            <a:pPr lvl="1">
              <a:lnSpc>
                <a:spcPct val="150000"/>
              </a:lnSpc>
              <a:spcBef>
                <a:spcPts val="0"/>
              </a:spcBef>
            </a:pPr>
            <a:endParaRPr lang="zh-CN" altLang="en-US" b="1" dirty="0">
              <a:solidFill>
                <a:srgbClr val="0000CC"/>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9923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4563">
                                            <p:txEl>
                                              <p:pRg st="0" end="0"/>
                                            </p:txEl>
                                          </p:spTgt>
                                        </p:tgtEl>
                                        <p:attrNameLst>
                                          <p:attrName>style.visibility</p:attrName>
                                        </p:attrNameLst>
                                      </p:cBhvr>
                                      <p:to>
                                        <p:strVal val="visible"/>
                                      </p:to>
                                    </p:set>
                                    <p:anim calcmode="lin" valueType="num">
                                      <p:cBhvr additive="base">
                                        <p:cTn id="7" dur="500" fill="hold"/>
                                        <p:tgtEl>
                                          <p:spTgt spid="834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4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4563">
                                            <p:txEl>
                                              <p:pRg st="1" end="1"/>
                                            </p:txEl>
                                          </p:spTgt>
                                        </p:tgtEl>
                                        <p:attrNameLst>
                                          <p:attrName>style.visibility</p:attrName>
                                        </p:attrNameLst>
                                      </p:cBhvr>
                                      <p:to>
                                        <p:strVal val="visible"/>
                                      </p:to>
                                    </p:set>
                                    <p:anim calcmode="lin" valueType="num">
                                      <p:cBhvr additive="base">
                                        <p:cTn id="13" dur="500" fill="hold"/>
                                        <p:tgtEl>
                                          <p:spTgt spid="8345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45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34563">
                                            <p:txEl>
                                              <p:pRg st="2" end="2"/>
                                            </p:txEl>
                                          </p:spTgt>
                                        </p:tgtEl>
                                        <p:attrNameLst>
                                          <p:attrName>style.visibility</p:attrName>
                                        </p:attrNameLst>
                                      </p:cBhvr>
                                      <p:to>
                                        <p:strVal val="visible"/>
                                      </p:to>
                                    </p:set>
                                    <p:anim calcmode="lin" valueType="num">
                                      <p:cBhvr additive="base">
                                        <p:cTn id="19" dur="500" fill="hold"/>
                                        <p:tgtEl>
                                          <p:spTgt spid="8345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4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34563">
                                            <p:txEl>
                                              <p:pRg st="3" end="3"/>
                                            </p:txEl>
                                          </p:spTgt>
                                        </p:tgtEl>
                                        <p:attrNameLst>
                                          <p:attrName>style.visibility</p:attrName>
                                        </p:attrNameLst>
                                      </p:cBhvr>
                                      <p:to>
                                        <p:strVal val="visible"/>
                                      </p:to>
                                    </p:set>
                                    <p:anim calcmode="lin" valueType="num">
                                      <p:cBhvr additive="base">
                                        <p:cTn id="25" dur="500" fill="hold"/>
                                        <p:tgtEl>
                                          <p:spTgt spid="8345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345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34563">
                                            <p:txEl>
                                              <p:pRg st="4" end="4"/>
                                            </p:txEl>
                                          </p:spTgt>
                                        </p:tgtEl>
                                        <p:attrNameLst>
                                          <p:attrName>style.visibility</p:attrName>
                                        </p:attrNameLst>
                                      </p:cBhvr>
                                      <p:to>
                                        <p:strVal val="visible"/>
                                      </p:to>
                                    </p:set>
                                    <p:anim calcmode="lin" valueType="num">
                                      <p:cBhvr additive="base">
                                        <p:cTn id="31" dur="500" fill="hold"/>
                                        <p:tgtEl>
                                          <p:spTgt spid="83456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345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34563">
                                            <p:txEl>
                                              <p:pRg st="5" end="5"/>
                                            </p:txEl>
                                          </p:spTgt>
                                        </p:tgtEl>
                                        <p:attrNameLst>
                                          <p:attrName>style.visibility</p:attrName>
                                        </p:attrNameLst>
                                      </p:cBhvr>
                                      <p:to>
                                        <p:strVal val="visible"/>
                                      </p:to>
                                    </p:set>
                                    <p:anim calcmode="lin" valueType="num">
                                      <p:cBhvr additive="base">
                                        <p:cTn id="37" dur="500" fill="hold"/>
                                        <p:tgtEl>
                                          <p:spTgt spid="83456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345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34563">
                                            <p:txEl>
                                              <p:pRg st="6" end="6"/>
                                            </p:txEl>
                                          </p:spTgt>
                                        </p:tgtEl>
                                        <p:attrNameLst>
                                          <p:attrName>style.visibility</p:attrName>
                                        </p:attrNameLst>
                                      </p:cBhvr>
                                      <p:to>
                                        <p:strVal val="visible"/>
                                      </p:to>
                                    </p:set>
                                    <p:anim calcmode="lin" valueType="num">
                                      <p:cBhvr additive="base">
                                        <p:cTn id="43" dur="500" fill="hold"/>
                                        <p:tgtEl>
                                          <p:spTgt spid="83456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345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34563">
                                            <p:txEl>
                                              <p:pRg st="7" end="7"/>
                                            </p:txEl>
                                          </p:spTgt>
                                        </p:tgtEl>
                                        <p:attrNameLst>
                                          <p:attrName>style.visibility</p:attrName>
                                        </p:attrNameLst>
                                      </p:cBhvr>
                                      <p:to>
                                        <p:strVal val="visible"/>
                                      </p:to>
                                    </p:set>
                                    <p:anim calcmode="lin" valueType="num">
                                      <p:cBhvr additive="base">
                                        <p:cTn id="49" dur="500" fill="hold"/>
                                        <p:tgtEl>
                                          <p:spTgt spid="83456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3456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7" name="Rectangle 3"/>
          <p:cNvSpPr>
            <a:spLocks noGrp="1" noChangeArrowheads="1"/>
          </p:cNvSpPr>
          <p:nvPr>
            <p:ph type="body" idx="4294967295"/>
          </p:nvPr>
        </p:nvSpPr>
        <p:spPr>
          <a:xfrm>
            <a:off x="-99392" y="339502"/>
            <a:ext cx="6624736" cy="3394075"/>
          </a:xfrm>
        </p:spPr>
        <p:txBody>
          <a:bodyPr/>
          <a:lstStyle/>
          <a:p>
            <a:pPr lvl="1">
              <a:spcBef>
                <a:spcPts val="600"/>
              </a:spcBef>
              <a:spcAft>
                <a:spcPts val="600"/>
              </a:spcAft>
              <a:buClr>
                <a:schemeClr val="hlink"/>
              </a:buClr>
              <a:buFont typeface="Wingdings" panose="05000000000000000000" pitchFamily="2" charset="2"/>
              <a:buChar char="ü"/>
            </a:pPr>
            <a:r>
              <a:rPr lang="zh-CN" altLang="en-US" sz="2000" b="1" dirty="0" smtClean="0">
                <a:solidFill>
                  <a:srgbClr val="006600"/>
                </a:solidFill>
                <a:latin typeface="Times New Roman" panose="02020603050405020304" pitchFamily="18" charset="0"/>
                <a:ea typeface="宋体" panose="02010600030101010101" pitchFamily="2" charset="-122"/>
              </a:rPr>
              <a:t>规则</a:t>
            </a:r>
            <a:r>
              <a:rPr lang="zh-CN" altLang="en-US" sz="2000" b="1" dirty="0">
                <a:solidFill>
                  <a:srgbClr val="006600"/>
                </a:solidFill>
                <a:latin typeface="Times New Roman" panose="02020603050405020304" pitchFamily="18" charset="0"/>
                <a:ea typeface="宋体" panose="02010600030101010101" pitchFamily="2" charset="-122"/>
              </a:rPr>
              <a:t>的表示：  </a:t>
            </a:r>
            <a:r>
              <a:rPr lang="en-US" altLang="zh-CN" sz="2000" b="1" dirty="0">
                <a:latin typeface="Times New Roman" panose="02020603050405020304" pitchFamily="18" charset="0"/>
                <a:ea typeface="宋体" panose="02010600030101010101" pitchFamily="2" charset="-122"/>
              </a:rPr>
              <a:t>P</a:t>
            </a:r>
            <a:r>
              <a:rPr lang="en-US" altLang="zh-CN" sz="2000" b="1" dirty="0">
                <a:latin typeface="Times New Roman" panose="02020603050405020304" pitchFamily="18" charset="0"/>
                <a:ea typeface="宋体" panose="02010600030101010101" pitchFamily="2" charset="-122"/>
                <a:cs typeface="Arial" panose="020B0604020202020204" pitchFamily="34" charset="0"/>
              </a:rPr>
              <a:t>→</a:t>
            </a:r>
            <a:r>
              <a:rPr lang="en-US" altLang="zh-CN" sz="2000" b="1" dirty="0">
                <a:latin typeface="Times New Roman" panose="02020603050405020304" pitchFamily="18" charset="0"/>
                <a:ea typeface="宋体" panose="02010600030101010101" pitchFamily="2" charset="-122"/>
              </a:rPr>
              <a:t>Q  </a:t>
            </a:r>
            <a:r>
              <a:rPr lang="zh-CN" altLang="en-US" sz="2000" b="1" dirty="0">
                <a:latin typeface="Times New Roman" panose="02020603050405020304" pitchFamily="18" charset="0"/>
                <a:ea typeface="宋体" panose="02010600030101010101" pitchFamily="2" charset="-122"/>
              </a:rPr>
              <a:t>或者  </a:t>
            </a:r>
            <a:r>
              <a:rPr lang="en-US" altLang="zh-CN" sz="2000" b="1" dirty="0">
                <a:latin typeface="Times New Roman" panose="02020603050405020304" pitchFamily="18" charset="0"/>
                <a:ea typeface="宋体" panose="02010600030101010101" pitchFamily="2" charset="-122"/>
              </a:rPr>
              <a:t>IF     P   THEN    Q</a:t>
            </a:r>
          </a:p>
          <a:p>
            <a:pPr lvl="2">
              <a:spcBef>
                <a:spcPts val="600"/>
              </a:spcBef>
              <a:spcAft>
                <a:spcPts val="600"/>
              </a:spcAft>
              <a:buClr>
                <a:srgbClr val="612DC9"/>
              </a:buClr>
              <a:buFont typeface="Wingdings" panose="05000000000000000000" pitchFamily="2" charset="2"/>
              <a:buChar char="p"/>
            </a:pPr>
            <a:r>
              <a:rPr lang="en-US" altLang="zh-CN" sz="2000" b="1" dirty="0">
                <a:latin typeface="Times New Roman" panose="02020603050405020304" pitchFamily="18" charset="0"/>
                <a:ea typeface="宋体" panose="02010600030101010101" pitchFamily="2" charset="-122"/>
              </a:rPr>
              <a:t>P</a:t>
            </a:r>
            <a:r>
              <a:rPr lang="zh-CN" altLang="en-US" sz="2000" b="1" dirty="0">
                <a:latin typeface="Times New Roman" panose="02020603050405020304" pitchFamily="18" charset="0"/>
                <a:ea typeface="宋体" panose="02010600030101010101" pitchFamily="2" charset="-122"/>
              </a:rPr>
              <a:t>是产生式的前提，也称为前件，它给出了该产生式可否使用的先决条件，由</a:t>
            </a:r>
            <a:r>
              <a:rPr lang="zh-CN" altLang="en-US" sz="2000" b="1" dirty="0">
                <a:solidFill>
                  <a:srgbClr val="0000FF"/>
                </a:solidFill>
                <a:latin typeface="Times New Roman" panose="02020603050405020304" pitchFamily="18" charset="0"/>
                <a:ea typeface="宋体" panose="02010600030101010101" pitchFamily="2" charset="-122"/>
              </a:rPr>
              <a:t>事实的逻辑组合</a:t>
            </a:r>
            <a:r>
              <a:rPr lang="zh-CN" altLang="en-US" sz="2000" b="1" dirty="0">
                <a:latin typeface="Times New Roman" panose="02020603050405020304" pitchFamily="18" charset="0"/>
                <a:ea typeface="宋体" panose="02010600030101010101" pitchFamily="2" charset="-122"/>
              </a:rPr>
              <a:t>来构成。</a:t>
            </a:r>
          </a:p>
          <a:p>
            <a:pPr lvl="2">
              <a:spcBef>
                <a:spcPts val="600"/>
              </a:spcBef>
              <a:spcAft>
                <a:spcPts val="600"/>
              </a:spcAft>
              <a:buClr>
                <a:srgbClr val="612DC9"/>
              </a:buClr>
              <a:buFont typeface="Wingdings" panose="05000000000000000000" pitchFamily="2" charset="2"/>
              <a:buChar char="p"/>
            </a:pPr>
            <a:r>
              <a:rPr lang="en-US" altLang="zh-CN" sz="2000" b="1" dirty="0">
                <a:latin typeface="Times New Roman" panose="02020603050405020304" pitchFamily="18" charset="0"/>
                <a:ea typeface="宋体" panose="02010600030101010101" pitchFamily="2" charset="-122"/>
              </a:rPr>
              <a:t>Q</a:t>
            </a:r>
            <a:r>
              <a:rPr lang="zh-CN" altLang="en-US" sz="2000" b="1" dirty="0">
                <a:latin typeface="Times New Roman" panose="02020603050405020304" pitchFamily="18" charset="0"/>
                <a:ea typeface="宋体" panose="02010600030101010101" pitchFamily="2" charset="-122"/>
              </a:rPr>
              <a:t>是一组结论或操作，也称为产生式的后件，它指出当前题</a:t>
            </a:r>
            <a:r>
              <a:rPr lang="en-US" altLang="zh-CN" sz="2000" b="1" dirty="0">
                <a:latin typeface="Times New Roman" panose="02020603050405020304" pitchFamily="18" charset="0"/>
                <a:ea typeface="宋体" panose="02010600030101010101" pitchFamily="2" charset="-122"/>
              </a:rPr>
              <a:t>P</a:t>
            </a:r>
            <a:r>
              <a:rPr lang="zh-CN" altLang="en-US" sz="2000" b="1" dirty="0">
                <a:latin typeface="Times New Roman" panose="02020603050405020304" pitchFamily="18" charset="0"/>
                <a:ea typeface="宋体" panose="02010600030101010101" pitchFamily="2" charset="-122"/>
              </a:rPr>
              <a:t>满足时，应该推出的</a:t>
            </a:r>
            <a:r>
              <a:rPr lang="zh-CN" altLang="en-US" sz="2000" b="1" dirty="0">
                <a:solidFill>
                  <a:srgbClr val="0000FF"/>
                </a:solidFill>
                <a:latin typeface="Times New Roman" panose="02020603050405020304" pitchFamily="18" charset="0"/>
                <a:ea typeface="宋体" panose="02010600030101010101" pitchFamily="2" charset="-122"/>
              </a:rPr>
              <a:t>结论</a:t>
            </a:r>
            <a:r>
              <a:rPr lang="zh-CN" altLang="en-US" sz="2000" b="1" dirty="0">
                <a:latin typeface="Times New Roman" panose="02020603050405020304" pitchFamily="18" charset="0"/>
                <a:ea typeface="宋体" panose="02010600030101010101" pitchFamily="2" charset="-122"/>
              </a:rPr>
              <a:t>或应该</a:t>
            </a:r>
            <a:r>
              <a:rPr lang="zh-CN" altLang="en-US" sz="2000" b="1" dirty="0">
                <a:solidFill>
                  <a:srgbClr val="0000FF"/>
                </a:solidFill>
                <a:latin typeface="Times New Roman" panose="02020603050405020304" pitchFamily="18" charset="0"/>
                <a:ea typeface="宋体" panose="02010600030101010101" pitchFamily="2" charset="-122"/>
              </a:rPr>
              <a:t>执行的动作</a:t>
            </a:r>
            <a:r>
              <a:rPr lang="zh-CN" altLang="en-US" sz="2000" b="1" dirty="0">
                <a:latin typeface="Times New Roman" panose="02020603050405020304" pitchFamily="18" charset="0"/>
                <a:ea typeface="宋体" panose="02010600030101010101" pitchFamily="2" charset="-122"/>
              </a:rPr>
              <a:t>。</a:t>
            </a:r>
          </a:p>
          <a:p>
            <a:pPr lvl="2">
              <a:spcBef>
                <a:spcPts val="600"/>
              </a:spcBef>
              <a:spcAft>
                <a:spcPts val="600"/>
              </a:spcAft>
              <a:buClr>
                <a:srgbClr val="612DC9"/>
              </a:buClr>
              <a:buFont typeface="Wingdings" panose="05000000000000000000" pitchFamily="2" charset="2"/>
              <a:buChar char="p"/>
            </a:pPr>
            <a:r>
              <a:rPr lang="zh-CN" altLang="en-US" sz="2000" b="1" dirty="0">
                <a:solidFill>
                  <a:srgbClr val="A50021"/>
                </a:solidFill>
                <a:latin typeface="Times New Roman" panose="02020603050405020304" pitchFamily="18" charset="0"/>
                <a:ea typeface="宋体" panose="02010600030101010101" pitchFamily="2" charset="-122"/>
              </a:rPr>
              <a:t>产生式的含义：</a:t>
            </a:r>
            <a:r>
              <a:rPr lang="zh-CN" altLang="en-US" sz="2000" b="1" dirty="0">
                <a:latin typeface="Times New Roman" panose="02020603050405020304" pitchFamily="18" charset="0"/>
                <a:ea typeface="宋体" panose="02010600030101010101" pitchFamily="2" charset="-122"/>
              </a:rPr>
              <a:t>如果前提</a:t>
            </a:r>
            <a:r>
              <a:rPr lang="en-US" altLang="zh-CN" sz="2000" b="1" dirty="0">
                <a:latin typeface="Times New Roman" panose="02020603050405020304" pitchFamily="18" charset="0"/>
                <a:ea typeface="宋体" panose="02010600030101010101" pitchFamily="2" charset="-122"/>
              </a:rPr>
              <a:t>P</a:t>
            </a:r>
            <a:r>
              <a:rPr lang="zh-CN" altLang="en-US" sz="2000" b="1" dirty="0">
                <a:latin typeface="Times New Roman" panose="02020603050405020304" pitchFamily="18" charset="0"/>
                <a:ea typeface="宋体" panose="02010600030101010101" pitchFamily="2" charset="-122"/>
              </a:rPr>
              <a:t>满足，则可推出结论</a:t>
            </a:r>
            <a:r>
              <a:rPr lang="en-US" altLang="zh-CN" sz="2000" b="1" dirty="0">
                <a:latin typeface="Times New Roman" panose="02020603050405020304" pitchFamily="18" charset="0"/>
                <a:ea typeface="宋体" panose="02010600030101010101" pitchFamily="2" charset="-122"/>
              </a:rPr>
              <a:t>Q</a:t>
            </a:r>
            <a:r>
              <a:rPr lang="zh-CN" altLang="en-US" sz="2000" b="1" dirty="0">
                <a:latin typeface="Times New Roman" panose="02020603050405020304" pitchFamily="18" charset="0"/>
                <a:ea typeface="宋体" panose="02010600030101010101" pitchFamily="2" charset="-122"/>
              </a:rPr>
              <a:t>或执行</a:t>
            </a:r>
            <a:r>
              <a:rPr lang="en-US" altLang="zh-CN" sz="2000" b="1" dirty="0">
                <a:latin typeface="Times New Roman" panose="02020603050405020304" pitchFamily="18" charset="0"/>
                <a:ea typeface="宋体" panose="02010600030101010101" pitchFamily="2" charset="-122"/>
              </a:rPr>
              <a:t>Q</a:t>
            </a:r>
            <a:r>
              <a:rPr lang="zh-CN" altLang="en-US" sz="2000" b="1" dirty="0">
                <a:latin typeface="Times New Roman" panose="02020603050405020304" pitchFamily="18" charset="0"/>
                <a:ea typeface="宋体" panose="02010600030101010101" pitchFamily="2" charset="-122"/>
              </a:rPr>
              <a:t>所规定的</a:t>
            </a:r>
            <a:r>
              <a:rPr lang="zh-CN" altLang="en-US" sz="2000" b="1" dirty="0" smtClean="0">
                <a:latin typeface="Times New Roman" panose="02020603050405020304" pitchFamily="18" charset="0"/>
                <a:ea typeface="宋体" panose="02010600030101010101" pitchFamily="2" charset="-122"/>
              </a:rPr>
              <a:t>操作。</a:t>
            </a:r>
            <a:endParaRPr lang="en-US" altLang="zh-CN" sz="2000" b="1" dirty="0">
              <a:latin typeface="Times New Roman" panose="02020603050405020304" pitchFamily="18" charset="0"/>
              <a:ea typeface="宋体" panose="02010600030101010101" pitchFamily="2" charset="-122"/>
            </a:endParaRPr>
          </a:p>
          <a:p>
            <a:pPr marL="685800" lvl="2" indent="0">
              <a:spcBef>
                <a:spcPts val="600"/>
              </a:spcBef>
              <a:spcAft>
                <a:spcPts val="600"/>
              </a:spcAft>
              <a:buClr>
                <a:srgbClr val="612DC9"/>
              </a:buClr>
              <a:buNone/>
            </a:pPr>
            <a:r>
              <a:rPr lang="zh-CN" altLang="en-US" sz="2000" b="1" dirty="0" smtClean="0">
                <a:latin typeface="Times New Roman" panose="02020603050405020304" pitchFamily="18" charset="0"/>
                <a:ea typeface="宋体" panose="02010600030101010101" pitchFamily="2" charset="-122"/>
              </a:rPr>
              <a:t>例</a:t>
            </a: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R:   IF   </a:t>
            </a:r>
            <a:r>
              <a:rPr lang="zh-CN" altLang="en-US" sz="2000" b="1" dirty="0">
                <a:latin typeface="Times New Roman" panose="02020603050405020304" pitchFamily="18" charset="0"/>
                <a:ea typeface="宋体" panose="02010600030101010101" pitchFamily="2" charset="-122"/>
              </a:rPr>
              <a:t>动物会飞   </a:t>
            </a:r>
            <a:r>
              <a:rPr lang="en-US" altLang="zh-CN" sz="2000" b="1" dirty="0">
                <a:latin typeface="Times New Roman" panose="02020603050405020304" pitchFamily="18" charset="0"/>
                <a:ea typeface="宋体" panose="02010600030101010101" pitchFamily="2" charset="-122"/>
              </a:rPr>
              <a:t>AND   </a:t>
            </a:r>
            <a:r>
              <a:rPr lang="zh-CN" altLang="en-US" sz="2000" b="1" dirty="0">
                <a:latin typeface="Times New Roman" panose="02020603050405020304" pitchFamily="18" charset="0"/>
                <a:ea typeface="宋体" panose="02010600030101010101" pitchFamily="2" charset="-122"/>
              </a:rPr>
              <a:t>会下蛋</a:t>
            </a:r>
          </a:p>
          <a:p>
            <a:pPr lvl="2">
              <a:spcBef>
                <a:spcPts val="600"/>
              </a:spcBef>
              <a:spcAft>
                <a:spcPts val="600"/>
              </a:spcAft>
              <a:buFontTx/>
              <a:buNone/>
            </a:pPr>
            <a:r>
              <a:rPr lang="zh-CN" altLang="en-US" sz="2000" b="1" dirty="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THEN   </a:t>
            </a:r>
            <a:r>
              <a:rPr lang="zh-CN" altLang="en-US" sz="2000" b="1" dirty="0">
                <a:latin typeface="Times New Roman" panose="02020603050405020304" pitchFamily="18" charset="0"/>
                <a:ea typeface="宋体" panose="02010600030101010101" pitchFamily="2" charset="-122"/>
              </a:rPr>
              <a:t>该动物是鸟</a:t>
            </a:r>
          </a:p>
          <a:p>
            <a:pPr marL="685800" lvl="2" indent="0">
              <a:spcBef>
                <a:spcPts val="600"/>
              </a:spcBef>
              <a:spcAft>
                <a:spcPts val="600"/>
              </a:spcAft>
              <a:buNone/>
            </a:pPr>
            <a:endParaRPr lang="en-US" altLang="zh-CN" sz="2000" dirty="0">
              <a:latin typeface="宋体" panose="02010600030101010101" pitchFamily="2" charset="-122"/>
              <a:ea typeface="宋体" panose="02010600030101010101" pitchFamily="2" charset="-122"/>
            </a:endParaRPr>
          </a:p>
          <a:p>
            <a:pPr lvl="2">
              <a:spcBef>
                <a:spcPts val="600"/>
              </a:spcBef>
              <a:spcAft>
                <a:spcPts val="600"/>
              </a:spcAft>
              <a:buClr>
                <a:srgbClr val="612DC9"/>
              </a:buClr>
              <a:buFont typeface="Wingdings" panose="05000000000000000000" pitchFamily="2" charset="2"/>
              <a:buChar char="p"/>
            </a:pPr>
            <a:endParaRPr lang="zh-CN" altLang="en-US" sz="2000" b="1" dirty="0">
              <a:latin typeface="Times New Roman" panose="02020603050405020304" pitchFamily="18" charset="0"/>
              <a:ea typeface="宋体" panose="02010600030101010101" pitchFamily="2" charset="-122"/>
            </a:endParaRPr>
          </a:p>
          <a:p>
            <a:pPr>
              <a:spcBef>
                <a:spcPts val="600"/>
              </a:spcBef>
              <a:spcAft>
                <a:spcPts val="600"/>
              </a:spcAft>
            </a:pPr>
            <a:endParaRPr lang="zh-CN" altLang="en-US" sz="2800" dirty="0">
              <a:ea typeface="宋体" panose="02010600030101010101" pitchFamily="2" charset="-122"/>
            </a:endParaRPr>
          </a:p>
        </p:txBody>
      </p:sp>
    </p:spTree>
    <p:extLst>
      <p:ext uri="{BB962C8B-B14F-4D97-AF65-F5344CB8AC3E}">
        <p14:creationId xmlns:p14="http://schemas.microsoft.com/office/powerpoint/2010/main" val="83585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5587">
                                            <p:txEl>
                                              <p:pRg st="0" end="0"/>
                                            </p:txEl>
                                          </p:spTgt>
                                        </p:tgtEl>
                                        <p:attrNameLst>
                                          <p:attrName>style.visibility</p:attrName>
                                        </p:attrNameLst>
                                      </p:cBhvr>
                                      <p:to>
                                        <p:strVal val="visible"/>
                                      </p:to>
                                    </p:set>
                                    <p:anim calcmode="lin" valueType="num">
                                      <p:cBhvr additive="base">
                                        <p:cTn id="7" dur="500" fill="hold"/>
                                        <p:tgtEl>
                                          <p:spTgt spid="835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5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5587">
                                            <p:txEl>
                                              <p:pRg st="1" end="1"/>
                                            </p:txEl>
                                          </p:spTgt>
                                        </p:tgtEl>
                                        <p:attrNameLst>
                                          <p:attrName>style.visibility</p:attrName>
                                        </p:attrNameLst>
                                      </p:cBhvr>
                                      <p:to>
                                        <p:strVal val="visible"/>
                                      </p:to>
                                    </p:set>
                                    <p:anim calcmode="lin" valueType="num">
                                      <p:cBhvr additive="base">
                                        <p:cTn id="13" dur="500" fill="hold"/>
                                        <p:tgtEl>
                                          <p:spTgt spid="8355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5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35587">
                                            <p:txEl>
                                              <p:pRg st="2" end="2"/>
                                            </p:txEl>
                                          </p:spTgt>
                                        </p:tgtEl>
                                        <p:attrNameLst>
                                          <p:attrName>style.visibility</p:attrName>
                                        </p:attrNameLst>
                                      </p:cBhvr>
                                      <p:to>
                                        <p:strVal val="visible"/>
                                      </p:to>
                                    </p:set>
                                    <p:anim calcmode="lin" valueType="num">
                                      <p:cBhvr additive="base">
                                        <p:cTn id="19" dur="500" fill="hold"/>
                                        <p:tgtEl>
                                          <p:spTgt spid="8355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55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35587">
                                            <p:txEl>
                                              <p:pRg st="3" end="3"/>
                                            </p:txEl>
                                          </p:spTgt>
                                        </p:tgtEl>
                                        <p:attrNameLst>
                                          <p:attrName>style.visibility</p:attrName>
                                        </p:attrNameLst>
                                      </p:cBhvr>
                                      <p:to>
                                        <p:strVal val="visible"/>
                                      </p:to>
                                    </p:set>
                                    <p:anim calcmode="lin" valueType="num">
                                      <p:cBhvr additive="base">
                                        <p:cTn id="25" dur="500" fill="hold"/>
                                        <p:tgtEl>
                                          <p:spTgt spid="8355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355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35587">
                                            <p:txEl>
                                              <p:pRg st="4" end="4"/>
                                            </p:txEl>
                                          </p:spTgt>
                                        </p:tgtEl>
                                        <p:attrNameLst>
                                          <p:attrName>style.visibility</p:attrName>
                                        </p:attrNameLst>
                                      </p:cBhvr>
                                      <p:to>
                                        <p:strVal val="visible"/>
                                      </p:to>
                                    </p:set>
                                    <p:anim calcmode="lin" valueType="num">
                                      <p:cBhvr additive="base">
                                        <p:cTn id="31" dur="500" fill="hold"/>
                                        <p:tgtEl>
                                          <p:spTgt spid="8355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355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35587">
                                            <p:txEl>
                                              <p:pRg st="5" end="5"/>
                                            </p:txEl>
                                          </p:spTgt>
                                        </p:tgtEl>
                                        <p:attrNameLst>
                                          <p:attrName>style.visibility</p:attrName>
                                        </p:attrNameLst>
                                      </p:cBhvr>
                                      <p:to>
                                        <p:strVal val="visible"/>
                                      </p:to>
                                    </p:set>
                                    <p:anim calcmode="lin" valueType="num">
                                      <p:cBhvr additive="base">
                                        <p:cTn id="37" dur="500" fill="hold"/>
                                        <p:tgtEl>
                                          <p:spTgt spid="83558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355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1" name="Rectangle 3"/>
          <p:cNvSpPr>
            <a:spLocks noGrp="1" noChangeArrowheads="1"/>
          </p:cNvSpPr>
          <p:nvPr>
            <p:ph type="body" idx="4294967295"/>
          </p:nvPr>
        </p:nvSpPr>
        <p:spPr>
          <a:xfrm>
            <a:off x="0" y="555526"/>
            <a:ext cx="6381328" cy="3394075"/>
          </a:xfrm>
        </p:spPr>
        <p:txBody>
          <a:bodyPr/>
          <a:lstStyle/>
          <a:p>
            <a:pPr>
              <a:lnSpc>
                <a:spcPct val="110000"/>
              </a:lnSpc>
            </a:pPr>
            <a:r>
              <a:rPr lang="zh-CN" altLang="en-US" sz="18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产生式与蕴涵式的主要区别：</a:t>
            </a:r>
          </a:p>
          <a:p>
            <a:pPr lvl="1">
              <a:lnSpc>
                <a:spcPct val="110000"/>
              </a:lnSpc>
              <a:buClr>
                <a:schemeClr val="hlink"/>
              </a:buClr>
              <a:buFont typeface="Wingdings" panose="05000000000000000000" pitchFamily="2" charset="2"/>
              <a:buChar char="ü"/>
            </a:pPr>
            <a:r>
              <a:rPr lang="en-US" altLang="zh-CN" sz="1800" b="1" dirty="0">
                <a:latin typeface="Times New Roman" panose="02020603050405020304" pitchFamily="18" charset="0"/>
                <a:ea typeface="宋体" panose="02010600030101010101" pitchFamily="2" charset="-122"/>
              </a:rPr>
              <a:t>(1) </a:t>
            </a:r>
            <a:r>
              <a:rPr lang="zh-CN" altLang="en-US" sz="1800" b="1" dirty="0">
                <a:latin typeface="Times New Roman" panose="02020603050405020304" pitchFamily="18" charset="0"/>
                <a:ea typeface="宋体" panose="02010600030101010101" pitchFamily="2" charset="-122"/>
              </a:rPr>
              <a:t>蕴涵式表示的知识只能是精确的，产生式表示的知识可以是不确定的。</a:t>
            </a:r>
          </a:p>
          <a:p>
            <a:pPr lvl="1">
              <a:lnSpc>
                <a:spcPct val="110000"/>
              </a:lnSpc>
              <a:buClr>
                <a:schemeClr val="hlink"/>
              </a:buClr>
              <a:buFont typeface="Wingdings" panose="05000000000000000000" pitchFamily="2" charset="2"/>
              <a:buChar char="ü"/>
            </a:pPr>
            <a:r>
              <a:rPr lang="en-US" altLang="zh-CN" sz="1800" b="1" dirty="0">
                <a:latin typeface="Times New Roman" panose="02020603050405020304" pitchFamily="18" charset="0"/>
                <a:ea typeface="宋体" panose="02010600030101010101" pitchFamily="2" charset="-122"/>
              </a:rPr>
              <a:t>(2) </a:t>
            </a:r>
            <a:r>
              <a:rPr lang="zh-CN" altLang="en-US" sz="1800" b="1" dirty="0">
                <a:latin typeface="Times New Roman" panose="02020603050405020304" pitchFamily="18" charset="0"/>
                <a:ea typeface="宋体" panose="02010600030101010101" pitchFamily="2" charset="-122"/>
              </a:rPr>
              <a:t>蕴含式的匹配一定要求是精确的，而产生式的匹配可以是不确定的。</a:t>
            </a:r>
            <a:endParaRPr lang="zh-CN" altLang="en-US" sz="1800" b="1" dirty="0">
              <a:effectLst>
                <a:outerShdw blurRad="38100" dist="38100" dir="2700000" algn="tl">
                  <a:srgbClr val="C0C0C0"/>
                </a:outerShdw>
              </a:effectLst>
              <a:latin typeface="幼圆" panose="02010509060101010101" pitchFamily="49" charset="-122"/>
              <a:ea typeface="幼圆" panose="02010509060101010101" pitchFamily="49" charset="-122"/>
            </a:endParaRPr>
          </a:p>
          <a:p>
            <a:pPr>
              <a:lnSpc>
                <a:spcPct val="110000"/>
              </a:lnSpc>
            </a:pPr>
            <a:r>
              <a:rPr lang="zh-CN" altLang="en-US" sz="18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产生式与条件语句的主要区别：</a:t>
            </a:r>
          </a:p>
          <a:p>
            <a:pPr lvl="1">
              <a:lnSpc>
                <a:spcPct val="110000"/>
              </a:lnSpc>
              <a:buClr>
                <a:schemeClr val="hlink"/>
              </a:buClr>
              <a:buFont typeface="Wingdings" panose="05000000000000000000" pitchFamily="2" charset="2"/>
              <a:buChar char="ü"/>
            </a:pPr>
            <a:r>
              <a:rPr lang="en-US" altLang="zh-CN" sz="1800" b="1" dirty="0">
                <a:latin typeface="Times New Roman" panose="02020603050405020304" pitchFamily="18" charset="0"/>
                <a:ea typeface="宋体" panose="02010600030101010101" pitchFamily="2" charset="-122"/>
              </a:rPr>
              <a:t>(1) </a:t>
            </a:r>
            <a:r>
              <a:rPr lang="zh-CN" altLang="en-US" sz="1800" b="1" dirty="0">
                <a:latin typeface="Times New Roman" panose="02020603050405020304" pitchFamily="18" charset="0"/>
                <a:ea typeface="宋体" panose="02010600030101010101" pitchFamily="2" charset="-122"/>
              </a:rPr>
              <a:t>前件结构不同：产生式的前件可以是一个</a:t>
            </a:r>
            <a:r>
              <a:rPr lang="zh-CN" altLang="en-US" sz="1800" b="1" dirty="0" smtClean="0">
                <a:latin typeface="Times New Roman" panose="02020603050405020304" pitchFamily="18" charset="0"/>
                <a:ea typeface="宋体" panose="02010600030101010101" pitchFamily="2" charset="-122"/>
              </a:rPr>
              <a:t>复杂的</a:t>
            </a:r>
            <a:r>
              <a:rPr lang="zh-CN" altLang="en-US" sz="1800" b="1" dirty="0">
                <a:latin typeface="Times New Roman" panose="02020603050405020304" pitchFamily="18" charset="0"/>
                <a:ea typeface="宋体" panose="02010600030101010101" pitchFamily="2" charset="-122"/>
              </a:rPr>
              <a:t>结构，而程序设计语言中条件语句的左部是布尔表达式。</a:t>
            </a:r>
          </a:p>
          <a:p>
            <a:pPr lvl="1">
              <a:lnSpc>
                <a:spcPct val="110000"/>
              </a:lnSpc>
              <a:buClr>
                <a:schemeClr val="hlink"/>
              </a:buClr>
              <a:buFont typeface="Wingdings" panose="05000000000000000000" pitchFamily="2" charset="2"/>
              <a:buChar char="ü"/>
            </a:pPr>
            <a:r>
              <a:rPr lang="en-US" altLang="zh-CN" sz="1800" b="1" dirty="0">
                <a:latin typeface="Times New Roman" panose="02020603050405020304" pitchFamily="18" charset="0"/>
                <a:ea typeface="宋体" panose="02010600030101010101" pitchFamily="2" charset="-122"/>
              </a:rPr>
              <a:t>(2) </a:t>
            </a:r>
            <a:r>
              <a:rPr lang="zh-CN" altLang="en-US" sz="1800" b="1" dirty="0">
                <a:latin typeface="Times New Roman" panose="02020603050405020304" pitchFamily="18" charset="0"/>
                <a:ea typeface="宋体" panose="02010600030101010101" pitchFamily="2" charset="-122"/>
              </a:rPr>
              <a:t>控制流程不同：产生式系统中满足前提条件的规则被激活后，不一定被立即执行，能否执行将取决于冲突消解策略，而条件语句严格执行。</a:t>
            </a:r>
          </a:p>
        </p:txBody>
      </p:sp>
    </p:spTree>
    <p:extLst>
      <p:ext uri="{BB962C8B-B14F-4D97-AF65-F5344CB8AC3E}">
        <p14:creationId xmlns:p14="http://schemas.microsoft.com/office/powerpoint/2010/main" val="244039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6611">
                                            <p:txEl>
                                              <p:pRg st="0" end="0"/>
                                            </p:txEl>
                                          </p:spTgt>
                                        </p:tgtEl>
                                        <p:attrNameLst>
                                          <p:attrName>style.visibility</p:attrName>
                                        </p:attrNameLst>
                                      </p:cBhvr>
                                      <p:to>
                                        <p:strVal val="visible"/>
                                      </p:to>
                                    </p:set>
                                    <p:anim calcmode="lin" valueType="num">
                                      <p:cBhvr additive="base">
                                        <p:cTn id="7" dur="500" fill="hold"/>
                                        <p:tgtEl>
                                          <p:spTgt spid="836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6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36611">
                                            <p:txEl>
                                              <p:pRg st="1" end="1"/>
                                            </p:txEl>
                                          </p:spTgt>
                                        </p:tgtEl>
                                        <p:attrNameLst>
                                          <p:attrName>style.visibility</p:attrName>
                                        </p:attrNameLst>
                                      </p:cBhvr>
                                      <p:to>
                                        <p:strVal val="visible"/>
                                      </p:to>
                                    </p:set>
                                    <p:anim calcmode="lin" valueType="num">
                                      <p:cBhvr additive="base">
                                        <p:cTn id="13" dur="500" fill="hold"/>
                                        <p:tgtEl>
                                          <p:spTgt spid="8366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6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36611">
                                            <p:txEl>
                                              <p:pRg st="2" end="2"/>
                                            </p:txEl>
                                          </p:spTgt>
                                        </p:tgtEl>
                                        <p:attrNameLst>
                                          <p:attrName>style.visibility</p:attrName>
                                        </p:attrNameLst>
                                      </p:cBhvr>
                                      <p:to>
                                        <p:strVal val="visible"/>
                                      </p:to>
                                    </p:set>
                                    <p:anim calcmode="lin" valueType="num">
                                      <p:cBhvr additive="base">
                                        <p:cTn id="19" dur="500" fill="hold"/>
                                        <p:tgtEl>
                                          <p:spTgt spid="8366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6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36611">
                                            <p:txEl>
                                              <p:pRg st="3" end="3"/>
                                            </p:txEl>
                                          </p:spTgt>
                                        </p:tgtEl>
                                        <p:attrNameLst>
                                          <p:attrName>style.visibility</p:attrName>
                                        </p:attrNameLst>
                                      </p:cBhvr>
                                      <p:to>
                                        <p:strVal val="visible"/>
                                      </p:to>
                                    </p:set>
                                    <p:anim calcmode="lin" valueType="num">
                                      <p:cBhvr additive="base">
                                        <p:cTn id="25" dur="500" fill="hold"/>
                                        <p:tgtEl>
                                          <p:spTgt spid="8366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366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36611">
                                            <p:txEl>
                                              <p:pRg st="4" end="4"/>
                                            </p:txEl>
                                          </p:spTgt>
                                        </p:tgtEl>
                                        <p:attrNameLst>
                                          <p:attrName>style.visibility</p:attrName>
                                        </p:attrNameLst>
                                      </p:cBhvr>
                                      <p:to>
                                        <p:strVal val="visible"/>
                                      </p:to>
                                    </p:set>
                                    <p:anim calcmode="lin" valueType="num">
                                      <p:cBhvr additive="base">
                                        <p:cTn id="31" dur="500" fill="hold"/>
                                        <p:tgtEl>
                                          <p:spTgt spid="8366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3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36611">
                                            <p:txEl>
                                              <p:pRg st="5" end="5"/>
                                            </p:txEl>
                                          </p:spTgt>
                                        </p:tgtEl>
                                        <p:attrNameLst>
                                          <p:attrName>style.visibility</p:attrName>
                                        </p:attrNameLst>
                                      </p:cBhvr>
                                      <p:to>
                                        <p:strVal val="visible"/>
                                      </p:to>
                                    </p:set>
                                    <p:anim calcmode="lin" valueType="num">
                                      <p:cBhvr additive="base">
                                        <p:cTn id="37" dur="500" fill="hold"/>
                                        <p:tgtEl>
                                          <p:spTgt spid="8366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366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1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5" name="Rectangle 3"/>
          <p:cNvSpPr>
            <a:spLocks noGrp="1" noChangeArrowheads="1"/>
          </p:cNvSpPr>
          <p:nvPr>
            <p:ph type="body" idx="4294967295"/>
          </p:nvPr>
        </p:nvSpPr>
        <p:spPr>
          <a:xfrm>
            <a:off x="0" y="1118593"/>
            <a:ext cx="6200775" cy="3486150"/>
          </a:xfrm>
        </p:spPr>
        <p:txBody>
          <a:bodyPr/>
          <a:lstStyle/>
          <a:p>
            <a:r>
              <a:rPr lang="zh-CN" altLang="en-US" sz="21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产生式系统的基本结构</a:t>
            </a:r>
          </a:p>
        </p:txBody>
      </p:sp>
      <p:grpSp>
        <p:nvGrpSpPr>
          <p:cNvPr id="837636" name="Group 4"/>
          <p:cNvGrpSpPr>
            <a:grpSpLocks/>
          </p:cNvGrpSpPr>
          <p:nvPr/>
        </p:nvGrpSpPr>
        <p:grpSpPr bwMode="auto">
          <a:xfrm>
            <a:off x="313231" y="1765835"/>
            <a:ext cx="4057650" cy="1371600"/>
            <a:chOff x="924" y="1776"/>
            <a:chExt cx="3876" cy="1152"/>
          </a:xfrm>
        </p:grpSpPr>
        <p:sp>
          <p:nvSpPr>
            <p:cNvPr id="837637" name="Rectangle 5"/>
            <p:cNvSpPr>
              <a:spLocks noChangeArrowheads="1"/>
            </p:cNvSpPr>
            <p:nvPr/>
          </p:nvSpPr>
          <p:spPr bwMode="auto">
            <a:xfrm>
              <a:off x="2211" y="1776"/>
              <a:ext cx="1344" cy="384"/>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100" dirty="0">
                  <a:ea typeface="华文新魏" panose="02010800040101010101" pitchFamily="2" charset="-122"/>
                </a:rPr>
                <a:t>控制策略</a:t>
              </a:r>
            </a:p>
          </p:txBody>
        </p:sp>
        <p:sp>
          <p:nvSpPr>
            <p:cNvPr id="837638" name="Line 6"/>
            <p:cNvSpPr>
              <a:spLocks noChangeShapeType="1"/>
            </p:cNvSpPr>
            <p:nvPr/>
          </p:nvSpPr>
          <p:spPr bwMode="auto">
            <a:xfrm flipH="1">
              <a:off x="2244" y="2688"/>
              <a:ext cx="1104" cy="0"/>
            </a:xfrm>
            <a:prstGeom prst="line">
              <a:avLst/>
            </a:prstGeom>
            <a:noFill/>
            <a:ln w="254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837639" name="AutoShape 7"/>
            <p:cNvCxnSpPr>
              <a:cxnSpLocks noChangeShapeType="1"/>
              <a:stCxn id="837637" idx="3"/>
            </p:cNvCxnSpPr>
            <p:nvPr/>
          </p:nvCxnSpPr>
          <p:spPr bwMode="auto">
            <a:xfrm>
              <a:off x="3563" y="1968"/>
              <a:ext cx="493" cy="520"/>
            </a:xfrm>
            <a:prstGeom prst="bentConnector2">
              <a:avLst/>
            </a:prstGeom>
            <a:noFill/>
            <a:ln w="25400">
              <a:solidFill>
                <a:schemeClr val="tx1"/>
              </a:solidFill>
              <a:miter lim="800000"/>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7640" name="AutoShape 8"/>
            <p:cNvCxnSpPr>
              <a:cxnSpLocks noChangeShapeType="1"/>
              <a:stCxn id="837637" idx="1"/>
            </p:cNvCxnSpPr>
            <p:nvPr/>
          </p:nvCxnSpPr>
          <p:spPr bwMode="auto">
            <a:xfrm rot="10800000" flipV="1">
              <a:off x="1587" y="1968"/>
              <a:ext cx="616" cy="520"/>
            </a:xfrm>
            <a:prstGeom prst="bentConnector2">
              <a:avLst/>
            </a:prstGeom>
            <a:noFill/>
            <a:ln w="25400">
              <a:solidFill>
                <a:schemeClr val="tx1"/>
              </a:solidFill>
              <a:miter lim="800000"/>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7641" name="Rectangle 9"/>
            <p:cNvSpPr>
              <a:spLocks noChangeArrowheads="1"/>
            </p:cNvSpPr>
            <p:nvPr/>
          </p:nvSpPr>
          <p:spPr bwMode="auto">
            <a:xfrm>
              <a:off x="924" y="2496"/>
              <a:ext cx="1296" cy="432"/>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100">
                  <a:ea typeface="华文新魏" panose="02010800040101010101" pitchFamily="2" charset="-122"/>
                </a:rPr>
                <a:t>产生式规则</a:t>
              </a:r>
            </a:p>
          </p:txBody>
        </p:sp>
        <p:sp>
          <p:nvSpPr>
            <p:cNvPr id="837642" name="Rectangle 10"/>
            <p:cNvSpPr>
              <a:spLocks noChangeArrowheads="1"/>
            </p:cNvSpPr>
            <p:nvPr/>
          </p:nvSpPr>
          <p:spPr bwMode="auto">
            <a:xfrm>
              <a:off x="3360" y="2496"/>
              <a:ext cx="1440" cy="432"/>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100">
                  <a:ea typeface="华文新魏" panose="02010800040101010101" pitchFamily="2" charset="-122"/>
                </a:rPr>
                <a:t>总数据库</a:t>
              </a:r>
            </a:p>
          </p:txBody>
        </p:sp>
      </p:grpSp>
      <p:sp>
        <p:nvSpPr>
          <p:cNvPr id="837644" name="Rectangle 12"/>
          <p:cNvSpPr>
            <a:spLocks noChangeArrowheads="1"/>
          </p:cNvSpPr>
          <p:nvPr/>
        </p:nvSpPr>
        <p:spPr bwMode="auto">
          <a:xfrm>
            <a:off x="4400550" y="1069181"/>
            <a:ext cx="2400300" cy="366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spcAft>
                <a:spcPct val="20000"/>
              </a:spcAft>
              <a:buClr>
                <a:srgbClr val="612DC9"/>
              </a:buClr>
              <a:buFont typeface="Wingdings" panose="05000000000000000000" pitchFamily="2" charset="2"/>
              <a:buChar char="p"/>
            </a:pPr>
            <a:r>
              <a:rPr kumimoji="1" lang="zh-CN" altLang="en-US" sz="1500" b="1" dirty="0">
                <a:solidFill>
                  <a:srgbClr val="006600"/>
                </a:solidFill>
                <a:ea typeface="幼圆" panose="02010509060101010101" pitchFamily="49" charset="-122"/>
              </a:rPr>
              <a:t> 总数据库：</a:t>
            </a:r>
            <a:r>
              <a:rPr lang="zh-CN" altLang="en-US" sz="1500" b="1" dirty="0"/>
              <a:t>存放求解问题的各种当前</a:t>
            </a:r>
            <a:r>
              <a:rPr lang="zh-CN" altLang="en-US" sz="1500" b="1" dirty="0" smtClean="0"/>
              <a:t>信息</a:t>
            </a:r>
            <a:r>
              <a:rPr lang="zh-CN" altLang="en-US" sz="1600" b="1" dirty="0"/>
              <a:t>的数据结构，</a:t>
            </a:r>
            <a:r>
              <a:rPr lang="zh-CN" altLang="en-US" sz="1500" b="1" dirty="0" smtClean="0"/>
              <a:t>如</a:t>
            </a:r>
            <a:r>
              <a:rPr lang="zh-CN" altLang="en-US" sz="1500" b="1" dirty="0"/>
              <a:t>：问题的初始状态，输入的事实，中间结论及最终结论等。</a:t>
            </a:r>
          </a:p>
          <a:p>
            <a:pPr>
              <a:lnSpc>
                <a:spcPct val="120000"/>
              </a:lnSpc>
              <a:spcBef>
                <a:spcPct val="20000"/>
              </a:spcBef>
              <a:spcAft>
                <a:spcPct val="20000"/>
              </a:spcAft>
              <a:buClr>
                <a:srgbClr val="612DC9"/>
              </a:buClr>
              <a:buFont typeface="Wingdings" panose="05000000000000000000" pitchFamily="2" charset="2"/>
              <a:buChar char="p"/>
            </a:pPr>
            <a:r>
              <a:rPr lang="zh-CN" altLang="en-US" sz="1500" b="1" dirty="0"/>
              <a:t> 推理过程中，当规则库中某条规则的前提可以和总数据库的已知事实匹配时，该规则被激活，由它推出的结论将被作为新的事实放入总数据库，成为后面推理的已知事实。</a:t>
            </a:r>
            <a:endParaRPr kumimoji="1" lang="zh-CN" altLang="en-US" sz="1500" b="1" dirty="0"/>
          </a:p>
        </p:txBody>
      </p:sp>
      <p:sp>
        <p:nvSpPr>
          <p:cNvPr id="2" name="矩形 1"/>
          <p:cNvSpPr/>
          <p:nvPr/>
        </p:nvSpPr>
        <p:spPr>
          <a:xfrm>
            <a:off x="78382" y="74474"/>
            <a:ext cx="5654873" cy="954107"/>
          </a:xfrm>
          <a:prstGeom prst="rect">
            <a:avLst/>
          </a:prstGeom>
        </p:spPr>
        <p:txBody>
          <a:bodyPr wrap="square">
            <a:spAutoFit/>
          </a:bodyPr>
          <a:lstStyle/>
          <a:p>
            <a:pPr eaLnBrk="1" hangingPunct="1"/>
            <a:r>
              <a:rPr lang="en-US" altLang="zh-CN" sz="2000" b="1" dirty="0">
                <a:solidFill>
                  <a:schemeClr val="accent6">
                    <a:lumMod val="50000"/>
                  </a:schemeClr>
                </a:solidFill>
              </a:rPr>
              <a:t>3.6.1 </a:t>
            </a:r>
            <a:r>
              <a:rPr lang="zh-CN" altLang="en-US" sz="2000" b="1" dirty="0">
                <a:solidFill>
                  <a:schemeClr val="accent6">
                    <a:lumMod val="50000"/>
                  </a:schemeClr>
                </a:solidFill>
              </a:rPr>
              <a:t>产生式系统的组成 </a:t>
            </a:r>
          </a:p>
          <a:p>
            <a:pPr eaLnBrk="1" hangingPunct="1"/>
            <a:r>
              <a:rPr lang="zh-CN" altLang="en-US" dirty="0">
                <a:latin typeface="宋体" panose="02010600030101010101" pitchFamily="2" charset="-122"/>
              </a:rPr>
              <a:t>产生式系统由</a:t>
            </a:r>
            <a:r>
              <a:rPr lang="en-US" altLang="zh-CN" dirty="0">
                <a:latin typeface="" charset="0"/>
              </a:rPr>
              <a:t>3</a:t>
            </a:r>
            <a:r>
              <a:rPr lang="zh-CN" altLang="en-US" dirty="0">
                <a:latin typeface="宋体" panose="02010600030101010101" pitchFamily="2" charset="-122"/>
              </a:rPr>
              <a:t>个部分组成：</a:t>
            </a:r>
          </a:p>
          <a:p>
            <a:pPr eaLnBrk="1" hangingPunct="1"/>
            <a:r>
              <a:rPr lang="zh-CN" altLang="en-US" dirty="0">
                <a:solidFill>
                  <a:srgbClr val="0000FF"/>
                </a:solidFill>
                <a:latin typeface="宋体" panose="02010600030101010101" pitchFamily="2" charset="-122"/>
              </a:rPr>
              <a:t>总数据库</a:t>
            </a:r>
            <a:r>
              <a:rPr lang="en-US" altLang="zh-CN" dirty="0">
                <a:solidFill>
                  <a:srgbClr val="0000FF"/>
                </a:solidFill>
                <a:latin typeface="" charset="0"/>
              </a:rPr>
              <a:t>(</a:t>
            </a:r>
            <a:r>
              <a:rPr lang="zh-CN" altLang="en-US" dirty="0">
                <a:latin typeface="宋体" panose="02010600030101010101" pitchFamily="2" charset="-122"/>
              </a:rPr>
              <a:t>或全局数据库</a:t>
            </a:r>
            <a:r>
              <a:rPr lang="en-US" altLang="zh-CN" dirty="0">
                <a:latin typeface="" charset="0"/>
              </a:rPr>
              <a:t>)</a:t>
            </a:r>
            <a:r>
              <a:rPr lang="zh-CN" altLang="en-US" dirty="0">
                <a:latin typeface="宋体" panose="02010600030101010101" pitchFamily="2" charset="-122"/>
              </a:rPr>
              <a:t>、</a:t>
            </a:r>
            <a:r>
              <a:rPr lang="zh-CN" altLang="en-US" dirty="0">
                <a:solidFill>
                  <a:srgbClr val="0000FF"/>
                </a:solidFill>
                <a:latin typeface="宋体" panose="02010600030101010101" pitchFamily="2" charset="-122"/>
              </a:rPr>
              <a:t>产生式规则</a:t>
            </a:r>
            <a:r>
              <a:rPr lang="zh-CN" altLang="en-US" dirty="0">
                <a:latin typeface="宋体" panose="02010600030101010101" pitchFamily="2" charset="-122"/>
              </a:rPr>
              <a:t>和</a:t>
            </a:r>
            <a:r>
              <a:rPr lang="zh-CN" altLang="en-US" dirty="0">
                <a:solidFill>
                  <a:srgbClr val="0000FF"/>
                </a:solidFill>
                <a:latin typeface="宋体" panose="02010600030101010101" pitchFamily="2" charset="-122"/>
              </a:rPr>
              <a:t>控制策略</a:t>
            </a:r>
            <a:r>
              <a:rPr lang="zh-CN" altLang="en-US" dirty="0">
                <a:latin typeface="宋体" panose="02010600030101010101" pitchFamily="2" charset="-122"/>
              </a:rPr>
              <a:t>。</a:t>
            </a:r>
            <a:r>
              <a:rPr lang="zh-CN" altLang="en-US" dirty="0"/>
              <a:t> </a:t>
            </a:r>
          </a:p>
        </p:txBody>
      </p:sp>
      <p:sp>
        <p:nvSpPr>
          <p:cNvPr id="17" name="Rectangle 13"/>
          <p:cNvSpPr>
            <a:spLocks noChangeArrowheads="1"/>
          </p:cNvSpPr>
          <p:nvPr/>
        </p:nvSpPr>
        <p:spPr bwMode="auto">
          <a:xfrm>
            <a:off x="191837" y="3457695"/>
            <a:ext cx="420598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500" b="1" dirty="0">
                <a:solidFill>
                  <a:srgbClr val="006600"/>
                </a:solidFill>
                <a:ea typeface="幼圆" panose="02010509060101010101" pitchFamily="49" charset="-122"/>
              </a:rPr>
              <a:t> 产生式规则：</a:t>
            </a:r>
            <a:r>
              <a:rPr lang="zh-CN" altLang="en-US" sz="1500" b="1" dirty="0"/>
              <a:t>是一个规则库，也称知识库</a:t>
            </a:r>
            <a:r>
              <a:rPr lang="en-US" altLang="zh-CN" sz="1500" b="1" dirty="0"/>
              <a:t> </a:t>
            </a:r>
            <a:r>
              <a:rPr lang="zh-CN" altLang="en-US" sz="1500" b="1" dirty="0"/>
              <a:t>。用于存放与求解问题有关的某个领域知识的规则集合及其交换规则。规则库知识的完整性、一致性、准确性、灵活性和知识组织的合理性，对产生式系统的运行效率和工作性能产生重要影响。</a:t>
            </a:r>
          </a:p>
        </p:txBody>
      </p:sp>
      <p:sp>
        <p:nvSpPr>
          <p:cNvPr id="13" name="AutoShape 5"/>
          <p:cNvSpPr>
            <a:spLocks noChangeArrowheads="1"/>
          </p:cNvSpPr>
          <p:nvPr/>
        </p:nvSpPr>
        <p:spPr bwMode="auto">
          <a:xfrm>
            <a:off x="210406" y="3228752"/>
            <a:ext cx="1834279" cy="562922"/>
          </a:xfrm>
          <a:prstGeom prst="wedgeRectCallout">
            <a:avLst>
              <a:gd name="adj1" fmla="val -250"/>
              <a:gd name="adj2" fmla="val -92250"/>
            </a:avLst>
          </a:prstGeom>
          <a:solidFill>
            <a:srgbClr val="009900"/>
          </a:solidFill>
          <a:ln w="9525">
            <a:solidFill>
              <a:schemeClr val="tx1"/>
            </a:solidFill>
            <a:miter lim="800000"/>
            <a:headEnd/>
            <a:tailEnd/>
          </a:ln>
        </p:spPr>
        <p:txBody>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marL="0" lvl="1"/>
            <a:r>
              <a:rPr lang="zh-CN" altLang="en-US" sz="1400" dirty="0">
                <a:latin typeface="宋体" panose="02010600030101010101" pitchFamily="2" charset="-122"/>
                <a:ea typeface="宋体" panose="02010600030101010101" pitchFamily="2" charset="-122"/>
              </a:rPr>
              <a:t>一组产生式规则，描述相应领域内的知识</a:t>
            </a:r>
          </a:p>
        </p:txBody>
      </p:sp>
      <p:sp>
        <p:nvSpPr>
          <p:cNvPr id="14" name="AutoShape 6"/>
          <p:cNvSpPr>
            <a:spLocks noChangeArrowheads="1"/>
          </p:cNvSpPr>
          <p:nvPr/>
        </p:nvSpPr>
        <p:spPr bwMode="auto">
          <a:xfrm>
            <a:off x="2787952" y="3146960"/>
            <a:ext cx="1872208" cy="771500"/>
          </a:xfrm>
          <a:prstGeom prst="wedgeRectCallout">
            <a:avLst>
              <a:gd name="adj1" fmla="val -15682"/>
              <a:gd name="adj2" fmla="val -68848"/>
            </a:avLst>
          </a:prstGeom>
          <a:solidFill>
            <a:srgbClr val="009900"/>
          </a:solidFill>
          <a:ln w="9525">
            <a:solidFill>
              <a:schemeClr val="tx1"/>
            </a:solidFill>
            <a:miter lim="800000"/>
            <a:headEnd/>
            <a:tailEnd/>
          </a:ln>
        </p:spPr>
        <p:txBody>
          <a:bodyPr/>
          <a:lstStyle/>
          <a:p>
            <a:pPr marL="0" lvl="1"/>
            <a:r>
              <a:rPr kumimoji="1" lang="zh-CN" altLang="en-US" sz="1400" dirty="0">
                <a:latin typeface="宋体" panose="02010600030101010101" pitchFamily="2" charset="-122"/>
              </a:rPr>
              <a:t>一个</a:t>
            </a:r>
            <a:r>
              <a:rPr kumimoji="1" lang="zh-CN" altLang="en-US" sz="1400" dirty="0" smtClean="0">
                <a:latin typeface="宋体" panose="02010600030101010101" pitchFamily="2" charset="-122"/>
              </a:rPr>
              <a:t>综合数据库</a:t>
            </a:r>
            <a:r>
              <a:rPr kumimoji="1" lang="en-US" altLang="zh-CN" sz="1400" dirty="0" smtClean="0">
                <a:latin typeface="宋体" panose="02010600030101010101" pitchFamily="2" charset="-122"/>
              </a:rPr>
              <a:t>,</a:t>
            </a:r>
            <a:r>
              <a:rPr kumimoji="1" lang="zh-CN" altLang="en-US" sz="1400" dirty="0">
                <a:latin typeface="宋体" panose="02010600030101010101" pitchFamily="2" charset="-122"/>
              </a:rPr>
              <a:t>存放问题求解过程中当前信息的数据结构</a:t>
            </a:r>
          </a:p>
        </p:txBody>
      </p:sp>
      <p:sp>
        <p:nvSpPr>
          <p:cNvPr id="15" name="AutoShape 7"/>
          <p:cNvSpPr>
            <a:spLocks noChangeArrowheads="1"/>
          </p:cNvSpPr>
          <p:nvPr/>
        </p:nvSpPr>
        <p:spPr bwMode="auto">
          <a:xfrm>
            <a:off x="1660547" y="2239943"/>
            <a:ext cx="2114252" cy="927257"/>
          </a:xfrm>
          <a:prstGeom prst="wedgeRectCallout">
            <a:avLst>
              <a:gd name="adj1" fmla="val -27990"/>
              <a:gd name="adj2" fmla="val -64093"/>
            </a:avLst>
          </a:prstGeom>
          <a:solidFill>
            <a:srgbClr val="009900"/>
          </a:solidFill>
          <a:ln w="9525">
            <a:solidFill>
              <a:schemeClr val="tx1"/>
            </a:solidFill>
            <a:miter lim="800000"/>
            <a:headEnd/>
            <a:tailEnd/>
          </a:ln>
        </p:spPr>
        <p:txBody>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marL="0" lvl="1" indent="0">
              <a:spcBef>
                <a:spcPct val="20000"/>
              </a:spcBef>
            </a:pPr>
            <a:r>
              <a:rPr lang="zh-CN" altLang="en-US" sz="1400" dirty="0">
                <a:latin typeface="宋体" panose="02010600030101010101" pitchFamily="2" charset="-122"/>
                <a:ea typeface="宋体" panose="02010600030101010101" pitchFamily="2" charset="-122"/>
              </a:rPr>
              <a:t>一个</a:t>
            </a:r>
            <a:r>
              <a:rPr lang="zh-CN" altLang="en-US" sz="1400" dirty="0" smtClean="0">
                <a:latin typeface="宋体" panose="02010600030101010101" pitchFamily="2" charset="-122"/>
                <a:ea typeface="宋体" panose="02010600030101010101" pitchFamily="2" charset="-122"/>
              </a:rPr>
              <a:t>控制系统，选择</a:t>
            </a:r>
            <a:r>
              <a:rPr lang="zh-CN" altLang="en-US" sz="1400" dirty="0">
                <a:latin typeface="宋体" panose="02010600030101010101" pitchFamily="2" charset="-122"/>
                <a:ea typeface="宋体" panose="02010600030101010101" pitchFamily="2" charset="-122"/>
              </a:rPr>
              <a:t>规则库中与当前综合数据库相匹配的规则并执行，必要时进行冲突消解</a:t>
            </a:r>
          </a:p>
        </p:txBody>
      </p:sp>
    </p:spTree>
    <p:extLst>
      <p:ext uri="{BB962C8B-B14F-4D97-AF65-F5344CB8AC3E}">
        <p14:creationId xmlns:p14="http://schemas.microsoft.com/office/powerpoint/2010/main" val="309843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37635">
                                            <p:txEl>
                                              <p:pRg st="0" end="0"/>
                                            </p:txEl>
                                          </p:spTgt>
                                        </p:tgtEl>
                                        <p:attrNameLst>
                                          <p:attrName>style.visibility</p:attrName>
                                        </p:attrNameLst>
                                      </p:cBhvr>
                                      <p:to>
                                        <p:strVal val="visible"/>
                                      </p:to>
                                    </p:set>
                                    <p:anim calcmode="lin" valueType="num">
                                      <p:cBhvr additive="base">
                                        <p:cTn id="19" dur="500" fill="hold"/>
                                        <p:tgtEl>
                                          <p:spTgt spid="83763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76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37636"/>
                                        </p:tgtEl>
                                        <p:attrNameLst>
                                          <p:attrName>style.visibility</p:attrName>
                                        </p:attrNameLst>
                                      </p:cBhvr>
                                      <p:to>
                                        <p:strVal val="visible"/>
                                      </p:to>
                                    </p:set>
                                    <p:anim calcmode="lin" valueType="num">
                                      <p:cBhvr additive="base">
                                        <p:cTn id="25" dur="500" fill="hold"/>
                                        <p:tgtEl>
                                          <p:spTgt spid="837636"/>
                                        </p:tgtEl>
                                        <p:attrNameLst>
                                          <p:attrName>ppt_x</p:attrName>
                                        </p:attrNameLst>
                                      </p:cBhvr>
                                      <p:tavLst>
                                        <p:tav tm="0">
                                          <p:val>
                                            <p:strVal val="#ppt_x"/>
                                          </p:val>
                                        </p:tav>
                                        <p:tav tm="100000">
                                          <p:val>
                                            <p:strVal val="#ppt_x"/>
                                          </p:val>
                                        </p:tav>
                                      </p:tavLst>
                                    </p:anim>
                                    <p:anim calcmode="lin" valueType="num">
                                      <p:cBhvr additive="base">
                                        <p:cTn id="26" dur="500" fill="hold"/>
                                        <p:tgtEl>
                                          <p:spTgt spid="8376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37644">
                                            <p:txEl>
                                              <p:pRg st="0" end="0"/>
                                            </p:txEl>
                                          </p:spTgt>
                                        </p:tgtEl>
                                        <p:attrNameLst>
                                          <p:attrName>style.visibility</p:attrName>
                                        </p:attrNameLst>
                                      </p:cBhvr>
                                      <p:to>
                                        <p:strVal val="visible"/>
                                      </p:to>
                                    </p:set>
                                    <p:anim calcmode="lin" valueType="num">
                                      <p:cBhvr additive="base">
                                        <p:cTn id="43" dur="500" fill="hold"/>
                                        <p:tgtEl>
                                          <p:spTgt spid="83764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376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37644">
                                            <p:txEl>
                                              <p:pRg st="1" end="1"/>
                                            </p:txEl>
                                          </p:spTgt>
                                        </p:tgtEl>
                                        <p:attrNameLst>
                                          <p:attrName>style.visibility</p:attrName>
                                        </p:attrNameLst>
                                      </p:cBhvr>
                                      <p:to>
                                        <p:strVal val="visible"/>
                                      </p:to>
                                    </p:set>
                                    <p:anim calcmode="lin" valueType="num">
                                      <p:cBhvr additive="base">
                                        <p:cTn id="49" dur="500" fill="hold"/>
                                        <p:tgtEl>
                                          <p:spTgt spid="83764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376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animBg="1" autoUpdateAnimBg="0"/>
      <p:bldP spid="14" grpId="0" animBg="1" autoUpdateAnimBg="0"/>
      <p:bldP spid="15"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9" name="Rectangle 3"/>
          <p:cNvSpPr>
            <a:spLocks noGrp="1" noChangeArrowheads="1"/>
          </p:cNvSpPr>
          <p:nvPr>
            <p:ph type="body" idx="4294967295"/>
          </p:nvPr>
        </p:nvSpPr>
        <p:spPr>
          <a:xfrm>
            <a:off x="261171" y="771550"/>
            <a:ext cx="6172200" cy="3394075"/>
          </a:xfrm>
        </p:spPr>
        <p:txBody>
          <a:bodyPr/>
          <a:lstStyle/>
          <a:p>
            <a:r>
              <a:rPr lang="zh-CN" altLang="en-US" sz="2100" b="1" dirty="0">
                <a:solidFill>
                  <a:schemeClr val="tx2"/>
                </a:solidFill>
                <a:effectLst>
                  <a:outerShdw blurRad="38100" dist="38100" dir="2700000" algn="tl">
                    <a:srgbClr val="C0C0C0"/>
                  </a:outerShdw>
                </a:effectLst>
                <a:latin typeface="幼圆" panose="02010509060101010101" pitchFamily="49" charset="-122"/>
                <a:ea typeface="幼圆" panose="02010509060101010101" pitchFamily="49" charset="-122"/>
              </a:rPr>
              <a:t>产生式系统的基本结构</a:t>
            </a:r>
          </a:p>
        </p:txBody>
      </p:sp>
      <p:grpSp>
        <p:nvGrpSpPr>
          <p:cNvPr id="838660" name="Group 4"/>
          <p:cNvGrpSpPr>
            <a:grpSpLocks/>
          </p:cNvGrpSpPr>
          <p:nvPr/>
        </p:nvGrpSpPr>
        <p:grpSpPr bwMode="auto">
          <a:xfrm>
            <a:off x="260648" y="1707654"/>
            <a:ext cx="4057650" cy="1371600"/>
            <a:chOff x="924" y="1776"/>
            <a:chExt cx="3876" cy="1152"/>
          </a:xfrm>
        </p:grpSpPr>
        <p:sp>
          <p:nvSpPr>
            <p:cNvPr id="838661" name="Rectangle 5"/>
            <p:cNvSpPr>
              <a:spLocks noChangeArrowheads="1"/>
            </p:cNvSpPr>
            <p:nvPr/>
          </p:nvSpPr>
          <p:spPr bwMode="auto">
            <a:xfrm>
              <a:off x="2211" y="1776"/>
              <a:ext cx="1344" cy="384"/>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100">
                  <a:ea typeface="华文新魏" panose="02010800040101010101" pitchFamily="2" charset="-122"/>
                </a:rPr>
                <a:t>控制策略</a:t>
              </a:r>
            </a:p>
          </p:txBody>
        </p:sp>
        <p:sp>
          <p:nvSpPr>
            <p:cNvPr id="838662" name="Line 6"/>
            <p:cNvSpPr>
              <a:spLocks noChangeShapeType="1"/>
            </p:cNvSpPr>
            <p:nvPr/>
          </p:nvSpPr>
          <p:spPr bwMode="auto">
            <a:xfrm flipH="1">
              <a:off x="2244" y="2688"/>
              <a:ext cx="1104" cy="0"/>
            </a:xfrm>
            <a:prstGeom prst="line">
              <a:avLst/>
            </a:prstGeom>
            <a:noFill/>
            <a:ln w="254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838663" name="AutoShape 7"/>
            <p:cNvCxnSpPr>
              <a:cxnSpLocks noChangeShapeType="1"/>
              <a:stCxn id="838661" idx="3"/>
            </p:cNvCxnSpPr>
            <p:nvPr/>
          </p:nvCxnSpPr>
          <p:spPr bwMode="auto">
            <a:xfrm>
              <a:off x="3563" y="1968"/>
              <a:ext cx="493" cy="520"/>
            </a:xfrm>
            <a:prstGeom prst="bentConnector2">
              <a:avLst/>
            </a:prstGeom>
            <a:noFill/>
            <a:ln w="25400">
              <a:solidFill>
                <a:schemeClr val="tx1"/>
              </a:solidFill>
              <a:miter lim="800000"/>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8664" name="AutoShape 8"/>
            <p:cNvCxnSpPr>
              <a:cxnSpLocks noChangeShapeType="1"/>
              <a:stCxn id="838661" idx="1"/>
            </p:cNvCxnSpPr>
            <p:nvPr/>
          </p:nvCxnSpPr>
          <p:spPr bwMode="auto">
            <a:xfrm rot="10800000" flipV="1">
              <a:off x="1587" y="1968"/>
              <a:ext cx="616" cy="520"/>
            </a:xfrm>
            <a:prstGeom prst="bentConnector2">
              <a:avLst/>
            </a:prstGeom>
            <a:noFill/>
            <a:ln w="25400">
              <a:solidFill>
                <a:schemeClr val="tx1"/>
              </a:solidFill>
              <a:miter lim="800000"/>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8665" name="Rectangle 9"/>
            <p:cNvSpPr>
              <a:spLocks noChangeArrowheads="1"/>
            </p:cNvSpPr>
            <p:nvPr/>
          </p:nvSpPr>
          <p:spPr bwMode="auto">
            <a:xfrm>
              <a:off x="924" y="2496"/>
              <a:ext cx="1296" cy="432"/>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100">
                  <a:ea typeface="华文新魏" panose="02010800040101010101" pitchFamily="2" charset="-122"/>
                </a:rPr>
                <a:t>产生式规则</a:t>
              </a:r>
            </a:p>
          </p:txBody>
        </p:sp>
        <p:sp>
          <p:nvSpPr>
            <p:cNvPr id="838666" name="Rectangle 10"/>
            <p:cNvSpPr>
              <a:spLocks noChangeArrowheads="1"/>
            </p:cNvSpPr>
            <p:nvPr/>
          </p:nvSpPr>
          <p:spPr bwMode="auto">
            <a:xfrm>
              <a:off x="3360" y="2496"/>
              <a:ext cx="1440" cy="432"/>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100">
                  <a:ea typeface="华文新魏" panose="02010800040101010101" pitchFamily="2" charset="-122"/>
                </a:rPr>
                <a:t>总数据库</a:t>
              </a:r>
            </a:p>
          </p:txBody>
        </p:sp>
      </p:grpSp>
      <p:sp>
        <p:nvSpPr>
          <p:cNvPr id="838667" name="Rectangle 11"/>
          <p:cNvSpPr>
            <a:spLocks noChangeArrowheads="1"/>
          </p:cNvSpPr>
          <p:nvPr/>
        </p:nvSpPr>
        <p:spPr bwMode="auto">
          <a:xfrm>
            <a:off x="4415847" y="795370"/>
            <a:ext cx="2228850" cy="405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spcAft>
                <a:spcPct val="20000"/>
              </a:spcAft>
              <a:buClr>
                <a:srgbClr val="612DC9"/>
              </a:buClr>
              <a:buFont typeface="Wingdings" panose="05000000000000000000" pitchFamily="2" charset="2"/>
              <a:buChar char="p"/>
            </a:pPr>
            <a:r>
              <a:rPr kumimoji="1" lang="zh-CN" altLang="en-US" sz="1500" b="1" dirty="0">
                <a:solidFill>
                  <a:srgbClr val="006600"/>
                </a:solidFill>
                <a:ea typeface="幼圆" panose="02010509060101010101" pitchFamily="49" charset="-122"/>
              </a:rPr>
              <a:t> 控制策略：</a:t>
            </a:r>
            <a:r>
              <a:rPr lang="zh-CN" altLang="en-US" sz="1500" b="1" dirty="0"/>
              <a:t>亦称推理机，用于控制整个产生式系统的运行，决定问题求解过程的推理线路。</a:t>
            </a:r>
          </a:p>
          <a:p>
            <a:pPr>
              <a:lnSpc>
                <a:spcPct val="120000"/>
              </a:lnSpc>
              <a:spcBef>
                <a:spcPct val="20000"/>
              </a:spcBef>
              <a:spcAft>
                <a:spcPct val="20000"/>
              </a:spcAft>
              <a:buClr>
                <a:srgbClr val="612DC9"/>
              </a:buClr>
              <a:buFont typeface="Wingdings" panose="05000000000000000000" pitchFamily="2" charset="2"/>
              <a:buChar char="p"/>
            </a:pPr>
            <a:r>
              <a:rPr kumimoji="1" lang="zh-CN" altLang="en-US" sz="1500" b="1" dirty="0">
                <a:solidFill>
                  <a:srgbClr val="006600"/>
                </a:solidFill>
                <a:ea typeface="幼圆" panose="02010509060101010101" pitchFamily="49" charset="-122"/>
              </a:rPr>
              <a:t> 控制系统的主要任务包括：</a:t>
            </a:r>
          </a:p>
          <a:p>
            <a:pPr lvl="1">
              <a:lnSpc>
                <a:spcPct val="120000"/>
              </a:lnSpc>
              <a:spcBef>
                <a:spcPct val="20000"/>
              </a:spcBef>
              <a:spcAft>
                <a:spcPct val="20000"/>
              </a:spcAft>
              <a:buClr>
                <a:schemeClr val="hlink"/>
              </a:buClr>
              <a:buFont typeface="Wingdings" panose="05000000000000000000" pitchFamily="2" charset="2"/>
              <a:buChar char="ü"/>
            </a:pPr>
            <a:r>
              <a:rPr lang="zh-CN" altLang="en-US" b="1" dirty="0">
                <a:ea typeface="宋体" panose="02010600030101010101" pitchFamily="2" charset="-122"/>
              </a:rPr>
              <a:t> 选择匹配</a:t>
            </a:r>
          </a:p>
          <a:p>
            <a:pPr lvl="1">
              <a:lnSpc>
                <a:spcPct val="120000"/>
              </a:lnSpc>
              <a:spcBef>
                <a:spcPct val="20000"/>
              </a:spcBef>
              <a:spcAft>
                <a:spcPct val="20000"/>
              </a:spcAft>
              <a:buClr>
                <a:schemeClr val="hlink"/>
              </a:buClr>
              <a:buFont typeface="Wingdings" panose="05000000000000000000" pitchFamily="2" charset="2"/>
              <a:buChar char="ü"/>
            </a:pPr>
            <a:r>
              <a:rPr lang="zh-CN" altLang="en-US" b="1" dirty="0">
                <a:ea typeface="宋体" panose="02010600030101010101" pitchFamily="2" charset="-122"/>
              </a:rPr>
              <a:t> 冲突消解</a:t>
            </a:r>
          </a:p>
          <a:p>
            <a:pPr lvl="1">
              <a:lnSpc>
                <a:spcPct val="120000"/>
              </a:lnSpc>
              <a:spcBef>
                <a:spcPct val="20000"/>
              </a:spcBef>
              <a:spcAft>
                <a:spcPct val="20000"/>
              </a:spcAft>
              <a:buClr>
                <a:schemeClr val="hlink"/>
              </a:buClr>
              <a:buFont typeface="Wingdings" panose="05000000000000000000" pitchFamily="2" charset="2"/>
              <a:buChar char="ü"/>
            </a:pPr>
            <a:r>
              <a:rPr lang="zh-CN" altLang="en-US" b="1" dirty="0">
                <a:ea typeface="宋体" panose="02010600030101010101" pitchFamily="2" charset="-122"/>
              </a:rPr>
              <a:t> 执行操作</a:t>
            </a:r>
          </a:p>
          <a:p>
            <a:pPr lvl="1">
              <a:lnSpc>
                <a:spcPct val="120000"/>
              </a:lnSpc>
              <a:spcBef>
                <a:spcPct val="20000"/>
              </a:spcBef>
              <a:spcAft>
                <a:spcPct val="20000"/>
              </a:spcAft>
              <a:buClr>
                <a:schemeClr val="hlink"/>
              </a:buClr>
              <a:buFont typeface="Wingdings" panose="05000000000000000000" pitchFamily="2" charset="2"/>
              <a:buChar char="ü"/>
            </a:pPr>
            <a:r>
              <a:rPr lang="zh-CN" altLang="en-US" b="1" dirty="0">
                <a:ea typeface="宋体" panose="02010600030101010101" pitchFamily="2" charset="-122"/>
              </a:rPr>
              <a:t> 终止推理</a:t>
            </a:r>
          </a:p>
          <a:p>
            <a:pPr lvl="1">
              <a:lnSpc>
                <a:spcPct val="120000"/>
              </a:lnSpc>
              <a:spcBef>
                <a:spcPct val="20000"/>
              </a:spcBef>
              <a:spcAft>
                <a:spcPct val="20000"/>
              </a:spcAft>
              <a:buClr>
                <a:schemeClr val="hlink"/>
              </a:buClr>
              <a:buFont typeface="Wingdings" panose="05000000000000000000" pitchFamily="2" charset="2"/>
              <a:buChar char="ü"/>
            </a:pPr>
            <a:r>
              <a:rPr lang="zh-CN" altLang="en-US" b="1" dirty="0">
                <a:ea typeface="宋体" panose="02010600030101010101" pitchFamily="2" charset="-122"/>
              </a:rPr>
              <a:t> 路径解释</a:t>
            </a:r>
            <a:endParaRPr lang="zh-CN" altLang="en-US" sz="1500" b="1" dirty="0"/>
          </a:p>
        </p:txBody>
      </p:sp>
    </p:spTree>
    <p:extLst>
      <p:ext uri="{BB962C8B-B14F-4D97-AF65-F5344CB8AC3E}">
        <p14:creationId xmlns:p14="http://schemas.microsoft.com/office/powerpoint/2010/main" val="420511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8667">
                                            <p:txEl>
                                              <p:pRg st="0" end="0"/>
                                            </p:txEl>
                                          </p:spTgt>
                                        </p:tgtEl>
                                        <p:attrNameLst>
                                          <p:attrName>style.visibility</p:attrName>
                                        </p:attrNameLst>
                                      </p:cBhvr>
                                      <p:to>
                                        <p:strVal val="visible"/>
                                      </p:to>
                                    </p:set>
                                    <p:anim calcmode="lin" valueType="num">
                                      <p:cBhvr additive="base">
                                        <p:cTn id="7" dur="500" fill="hold"/>
                                        <p:tgtEl>
                                          <p:spTgt spid="8386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86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8667">
                                            <p:txEl>
                                              <p:pRg st="1" end="1"/>
                                            </p:txEl>
                                          </p:spTgt>
                                        </p:tgtEl>
                                        <p:attrNameLst>
                                          <p:attrName>style.visibility</p:attrName>
                                        </p:attrNameLst>
                                      </p:cBhvr>
                                      <p:to>
                                        <p:strVal val="visible"/>
                                      </p:to>
                                    </p:set>
                                    <p:anim calcmode="lin" valueType="num">
                                      <p:cBhvr additive="base">
                                        <p:cTn id="13" dur="500" fill="hold"/>
                                        <p:tgtEl>
                                          <p:spTgt spid="8386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86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38667">
                                            <p:txEl>
                                              <p:pRg st="2" end="2"/>
                                            </p:txEl>
                                          </p:spTgt>
                                        </p:tgtEl>
                                        <p:attrNameLst>
                                          <p:attrName>style.visibility</p:attrName>
                                        </p:attrNameLst>
                                      </p:cBhvr>
                                      <p:to>
                                        <p:strVal val="visible"/>
                                      </p:to>
                                    </p:set>
                                    <p:anim calcmode="lin" valueType="num">
                                      <p:cBhvr additive="base">
                                        <p:cTn id="19" dur="500" fill="hold"/>
                                        <p:tgtEl>
                                          <p:spTgt spid="8386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86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38667">
                                            <p:txEl>
                                              <p:pRg st="3" end="3"/>
                                            </p:txEl>
                                          </p:spTgt>
                                        </p:tgtEl>
                                        <p:attrNameLst>
                                          <p:attrName>style.visibility</p:attrName>
                                        </p:attrNameLst>
                                      </p:cBhvr>
                                      <p:to>
                                        <p:strVal val="visible"/>
                                      </p:to>
                                    </p:set>
                                    <p:anim calcmode="lin" valueType="num">
                                      <p:cBhvr additive="base">
                                        <p:cTn id="25" dur="500" fill="hold"/>
                                        <p:tgtEl>
                                          <p:spTgt spid="8386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386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38667">
                                            <p:txEl>
                                              <p:pRg st="4" end="4"/>
                                            </p:txEl>
                                          </p:spTgt>
                                        </p:tgtEl>
                                        <p:attrNameLst>
                                          <p:attrName>style.visibility</p:attrName>
                                        </p:attrNameLst>
                                      </p:cBhvr>
                                      <p:to>
                                        <p:strVal val="visible"/>
                                      </p:to>
                                    </p:set>
                                    <p:anim calcmode="lin" valueType="num">
                                      <p:cBhvr additive="base">
                                        <p:cTn id="31" dur="500" fill="hold"/>
                                        <p:tgtEl>
                                          <p:spTgt spid="8386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386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38667">
                                            <p:txEl>
                                              <p:pRg st="5" end="5"/>
                                            </p:txEl>
                                          </p:spTgt>
                                        </p:tgtEl>
                                        <p:attrNameLst>
                                          <p:attrName>style.visibility</p:attrName>
                                        </p:attrNameLst>
                                      </p:cBhvr>
                                      <p:to>
                                        <p:strVal val="visible"/>
                                      </p:to>
                                    </p:set>
                                    <p:anim calcmode="lin" valueType="num">
                                      <p:cBhvr additive="base">
                                        <p:cTn id="37" dur="500" fill="hold"/>
                                        <p:tgtEl>
                                          <p:spTgt spid="8386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386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38667">
                                            <p:txEl>
                                              <p:pRg st="6" end="6"/>
                                            </p:txEl>
                                          </p:spTgt>
                                        </p:tgtEl>
                                        <p:attrNameLst>
                                          <p:attrName>style.visibility</p:attrName>
                                        </p:attrNameLst>
                                      </p:cBhvr>
                                      <p:to>
                                        <p:strVal val="visible"/>
                                      </p:to>
                                    </p:set>
                                    <p:anim calcmode="lin" valueType="num">
                                      <p:cBhvr additive="base">
                                        <p:cTn id="43" dur="500" fill="hold"/>
                                        <p:tgtEl>
                                          <p:spTgt spid="83866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3866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Text Box 2"/>
          <p:cNvSpPr txBox="1">
            <a:spLocks noChangeArrowheads="1"/>
          </p:cNvSpPr>
          <p:nvPr/>
        </p:nvSpPr>
        <p:spPr bwMode="auto">
          <a:xfrm>
            <a:off x="188640" y="339502"/>
            <a:ext cx="655272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b="1" dirty="0">
                <a:latin typeface="宋体" panose="02010600030101010101" pitchFamily="2" charset="-122"/>
                <a:ea typeface="宋体" panose="02010600030101010101" pitchFamily="2" charset="-122"/>
              </a:rPr>
              <a:t>产生式规则</a:t>
            </a:r>
            <a:r>
              <a:rPr lang="zh-CN" altLang="en-US" dirty="0">
                <a:latin typeface="宋体" panose="02010600030101010101" pitchFamily="2" charset="-122"/>
                <a:ea typeface="宋体" panose="02010600030101010101" pitchFamily="2" charset="-122"/>
              </a:rPr>
              <a:t> </a:t>
            </a:r>
          </a:p>
          <a:p>
            <a:pPr eaLnBrk="1" hangingPunct="1"/>
            <a:r>
              <a:rPr lang="zh-CN" altLang="en-US" dirty="0">
                <a:latin typeface="宋体" panose="02010600030101010101" pitchFamily="2" charset="-122"/>
                <a:ea typeface="宋体" panose="02010600030101010101" pitchFamily="2" charset="-122"/>
              </a:rPr>
              <a:t>例如， 规则</a:t>
            </a:r>
            <a:r>
              <a:rPr lang="en-US" altLang="zh-CN" dirty="0">
                <a:latin typeface="宋体" panose="02010600030101010101" pitchFamily="2" charset="-122"/>
                <a:ea typeface="宋体" panose="02010600030101010101" pitchFamily="2" charset="-122"/>
              </a:rPr>
              <a:t>:</a:t>
            </a:r>
            <a:br>
              <a:rPr lang="en-US" altLang="zh-CN"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如果 </a:t>
            </a:r>
            <a:r>
              <a:rPr lang="zh-CN" altLang="en-US" dirty="0">
                <a:latin typeface="宋体" panose="02010600030101010101" pitchFamily="2" charset="-122"/>
                <a:ea typeface="宋体" panose="02010600030101010101" pitchFamily="2" charset="-122"/>
              </a:rPr>
              <a:t>某种动物是哺乳动物，并且吃肉</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那么</a:t>
            </a:r>
            <a:r>
              <a:rPr lang="zh-CN" altLang="en-US" dirty="0">
                <a:latin typeface="宋体" panose="02010600030101010101" pitchFamily="2" charset="-122"/>
                <a:ea typeface="宋体" panose="02010600030101010101" pitchFamily="2" charset="-122"/>
              </a:rPr>
              <a:t> 这种动物被称为食肉动物 </a:t>
            </a:r>
          </a:p>
          <a:p>
            <a:pPr eaLnBrk="1" hangingPunct="1"/>
            <a:endParaRPr lang="zh-CN" altLang="en-US" dirty="0">
              <a:latin typeface="宋体" panose="02010600030101010101" pitchFamily="2" charset="-122"/>
              <a:ea typeface="宋体" panose="02010600030101010101" pitchFamily="2" charset="-122"/>
            </a:endParaRPr>
          </a:p>
          <a:p>
            <a:pPr eaLnBrk="1" hangingPunct="1"/>
            <a:r>
              <a:rPr lang="zh-CN" altLang="en-US" b="1" dirty="0">
                <a:latin typeface="宋体" panose="02010600030101010101" pitchFamily="2" charset="-122"/>
                <a:ea typeface="宋体" panose="02010600030101010101" pitchFamily="2" charset="-122"/>
              </a:rPr>
              <a:t>总数据库</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上下文</a:t>
            </a:r>
            <a:r>
              <a:rPr lang="en-US" altLang="zh-CN" dirty="0">
                <a:latin typeface="宋体" panose="02010600030101010101" pitchFamily="2" charset="-122"/>
                <a:ea typeface="宋体" panose="02010600030101010101" pitchFamily="2" charset="-122"/>
              </a:rPr>
              <a:t>)</a:t>
            </a:r>
          </a:p>
          <a:p>
            <a:pPr eaLnBrk="1" hangingPunct="1"/>
            <a:r>
              <a:rPr lang="zh-CN" altLang="en-US" dirty="0">
                <a:latin typeface="宋体" panose="02010600030101010101" pitchFamily="2" charset="-122"/>
                <a:ea typeface="宋体" panose="02010600030101010101" pitchFamily="2" charset="-122"/>
              </a:rPr>
              <a:t>在得出该动物是食肉动物的结论之前，</a:t>
            </a:r>
            <a:endParaRPr lang="en-US" altLang="zh-CN" dirty="0">
              <a:latin typeface="宋体" panose="02010600030101010101" pitchFamily="2" charset="-122"/>
              <a:ea typeface="宋体" panose="02010600030101010101" pitchFamily="2" charset="-122"/>
            </a:endParaRPr>
          </a:p>
          <a:p>
            <a:pPr eaLnBrk="1" hangingPunct="1"/>
            <a:r>
              <a:rPr lang="zh-CN" altLang="en-US" dirty="0">
                <a:latin typeface="宋体" panose="02010600030101010101" pitchFamily="2" charset="-122"/>
                <a:ea typeface="宋体" panose="02010600030101010101" pitchFamily="2" charset="-122"/>
              </a:rPr>
              <a:t>必须在总数据库中存有</a:t>
            </a:r>
            <a:r>
              <a:rPr lang="en-US" altLang="zh-CN" dirty="0">
                <a:latin typeface="宋体" panose="02010600030101010101" pitchFamily="2" charset="-122"/>
                <a:ea typeface="宋体" panose="02010600030101010101" pitchFamily="2" charset="-122"/>
              </a:rPr>
              <a:t>"</a:t>
            </a:r>
            <a:r>
              <a:rPr lang="zh-CN" altLang="en-US" dirty="0">
                <a:solidFill>
                  <a:srgbClr val="0000FF"/>
                </a:solidFill>
                <a:latin typeface="宋体" panose="02010600030101010101" pitchFamily="2" charset="-122"/>
                <a:ea typeface="宋体" panose="02010600030101010101" pitchFamily="2" charset="-122"/>
              </a:rPr>
              <a:t>该动物是哺乳动物</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a:t>
            </a:r>
            <a:r>
              <a:rPr lang="zh-CN" altLang="en-US" dirty="0">
                <a:solidFill>
                  <a:srgbClr val="0000FF"/>
                </a:solidFill>
                <a:latin typeface="宋体" panose="02010600030101010101" pitchFamily="2" charset="-122"/>
                <a:ea typeface="宋体" panose="02010600030101010101" pitchFamily="2" charset="-122"/>
              </a:rPr>
              <a:t>该动物吃肉</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这两个事实。</a:t>
            </a:r>
            <a:endParaRPr lang="en-US" altLang="zh-CN" dirty="0">
              <a:latin typeface="宋体" panose="02010600030101010101" pitchFamily="2" charset="-122"/>
              <a:ea typeface="宋体" panose="02010600030101010101" pitchFamily="2" charset="-122"/>
            </a:endParaRPr>
          </a:p>
          <a:p>
            <a:pPr eaLnBrk="1" hangingPunct="1"/>
            <a:r>
              <a:rPr lang="zh-CN" altLang="en-US" dirty="0" smtClean="0">
                <a:latin typeface="宋体" panose="02010600030101010101" pitchFamily="2" charset="-122"/>
                <a:ea typeface="宋体" panose="02010600030101010101" pitchFamily="2" charset="-122"/>
              </a:rPr>
              <a:t>执行</a:t>
            </a:r>
            <a:r>
              <a:rPr lang="zh-CN" altLang="en-US" dirty="0">
                <a:latin typeface="宋体" panose="02010600030101010101" pitchFamily="2" charset="-122"/>
                <a:ea typeface="宋体" panose="02010600030101010101" pitchFamily="2" charset="-122"/>
              </a:rPr>
              <a:t>产生式规则的操作会引起总数据库的变化，使其他产生式规则的条件可能被满足。 </a:t>
            </a:r>
          </a:p>
        </p:txBody>
      </p:sp>
    </p:spTree>
    <p:extLst>
      <p:ext uri="{BB962C8B-B14F-4D97-AF65-F5344CB8AC3E}">
        <p14:creationId xmlns:p14="http://schemas.microsoft.com/office/powerpoint/2010/main" val="4768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733">
                                            <p:txEl>
                                              <p:pRg st="0" end="0"/>
                                            </p:txEl>
                                          </p:spTgt>
                                        </p:tgtEl>
                                        <p:attrNameLst>
                                          <p:attrName>style.visibility</p:attrName>
                                        </p:attrNameLst>
                                      </p:cBhvr>
                                      <p:to>
                                        <p:strVal val="visible"/>
                                      </p:to>
                                    </p:set>
                                    <p:anim calcmode="lin" valueType="num">
                                      <p:cBhvr additive="base">
                                        <p:cTn id="7" dur="500" fill="hold"/>
                                        <p:tgtEl>
                                          <p:spTgt spid="737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733">
                                            <p:txEl>
                                              <p:pRg st="1" end="1"/>
                                            </p:txEl>
                                          </p:spTgt>
                                        </p:tgtEl>
                                        <p:attrNameLst>
                                          <p:attrName>style.visibility</p:attrName>
                                        </p:attrNameLst>
                                      </p:cBhvr>
                                      <p:to>
                                        <p:strVal val="visible"/>
                                      </p:to>
                                    </p:set>
                                    <p:anim calcmode="lin" valueType="num">
                                      <p:cBhvr additive="base">
                                        <p:cTn id="13" dur="500" fill="hold"/>
                                        <p:tgtEl>
                                          <p:spTgt spid="737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3733">
                                            <p:txEl>
                                              <p:pRg st="3" end="3"/>
                                            </p:txEl>
                                          </p:spTgt>
                                        </p:tgtEl>
                                        <p:attrNameLst>
                                          <p:attrName>style.visibility</p:attrName>
                                        </p:attrNameLst>
                                      </p:cBhvr>
                                      <p:to>
                                        <p:strVal val="visible"/>
                                      </p:to>
                                    </p:set>
                                    <p:anim calcmode="lin" valueType="num">
                                      <p:cBhvr additive="base">
                                        <p:cTn id="19" dur="500" fill="hold"/>
                                        <p:tgtEl>
                                          <p:spTgt spid="7373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733">
                                            <p:txEl>
                                              <p:pRg st="4" end="4"/>
                                            </p:txEl>
                                          </p:spTgt>
                                        </p:tgtEl>
                                        <p:attrNameLst>
                                          <p:attrName>style.visibility</p:attrName>
                                        </p:attrNameLst>
                                      </p:cBhvr>
                                      <p:to>
                                        <p:strVal val="visible"/>
                                      </p:to>
                                    </p:set>
                                    <p:anim calcmode="lin" valueType="num">
                                      <p:cBhvr additive="base">
                                        <p:cTn id="25" dur="500" fill="hold"/>
                                        <p:tgtEl>
                                          <p:spTgt spid="7373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7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3733">
                                            <p:txEl>
                                              <p:pRg st="5" end="5"/>
                                            </p:txEl>
                                          </p:spTgt>
                                        </p:tgtEl>
                                        <p:attrNameLst>
                                          <p:attrName>style.visibility</p:attrName>
                                        </p:attrNameLst>
                                      </p:cBhvr>
                                      <p:to>
                                        <p:strVal val="visible"/>
                                      </p:to>
                                    </p:set>
                                    <p:anim calcmode="lin" valueType="num">
                                      <p:cBhvr additive="base">
                                        <p:cTn id="31" dur="500" fill="hold"/>
                                        <p:tgtEl>
                                          <p:spTgt spid="7373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73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3733">
                                            <p:txEl>
                                              <p:pRg st="6" end="6"/>
                                            </p:txEl>
                                          </p:spTgt>
                                        </p:tgtEl>
                                        <p:attrNameLst>
                                          <p:attrName>style.visibility</p:attrName>
                                        </p:attrNameLst>
                                      </p:cBhvr>
                                      <p:to>
                                        <p:strVal val="visible"/>
                                      </p:to>
                                    </p:set>
                                    <p:anim calcmode="lin" valueType="num">
                                      <p:cBhvr additive="base">
                                        <p:cTn id="37" dur="500" fill="hold"/>
                                        <p:tgtEl>
                                          <p:spTgt spid="7373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73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Text Box 2"/>
          <p:cNvSpPr txBox="1">
            <a:spLocks noChangeArrowheads="1"/>
          </p:cNvSpPr>
          <p:nvPr/>
        </p:nvSpPr>
        <p:spPr bwMode="auto">
          <a:xfrm>
            <a:off x="33431" y="26674"/>
            <a:ext cx="6729148"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2100" b="1" dirty="0">
                <a:latin typeface="宋体" panose="02010600030101010101" pitchFamily="2" charset="-122"/>
                <a:ea typeface="宋体" panose="02010600030101010101" pitchFamily="2" charset="-122"/>
              </a:rPr>
              <a:t>控制</a:t>
            </a:r>
            <a:r>
              <a:rPr lang="zh-CN" altLang="en-US" sz="2100" b="1" dirty="0" smtClean="0">
                <a:latin typeface="宋体" panose="02010600030101010101" pitchFamily="2" charset="-122"/>
                <a:ea typeface="宋体" panose="02010600030101010101" pitchFamily="2" charset="-122"/>
              </a:rPr>
              <a:t>策略：说明下一步应该选用什么规则，也就是如何应用规则。</a:t>
            </a:r>
            <a:r>
              <a:rPr lang="zh-CN" altLang="en-US" sz="2100" dirty="0" smtClean="0">
                <a:latin typeface="" charset="0"/>
                <a:ea typeface="宋体" panose="02010600030101010101" pitchFamily="2" charset="-122"/>
              </a:rPr>
              <a:t> </a:t>
            </a:r>
            <a:endParaRPr lang="zh-CN" altLang="en-US" sz="2100" dirty="0">
              <a:latin typeface="" charset="0"/>
              <a:ea typeface="宋体" panose="02010600030101010101" pitchFamily="2" charset="-122"/>
            </a:endParaRPr>
          </a:p>
          <a:p>
            <a:pPr eaLnBrk="1" hangingPunct="1"/>
            <a:r>
              <a:rPr lang="zh-CN" altLang="en-US" sz="2100" dirty="0">
                <a:latin typeface="宋体" panose="02010600030101010101" pitchFamily="2" charset="-122"/>
                <a:ea typeface="宋体" panose="02010600030101010101" pitchFamily="2" charset="-122"/>
              </a:rPr>
              <a:t>通常从选择规则到执行操作分</a:t>
            </a:r>
            <a:r>
              <a:rPr lang="en-US" altLang="zh-CN" sz="2100" dirty="0">
                <a:latin typeface="" charset="0"/>
                <a:ea typeface="宋体" panose="02010600030101010101" pitchFamily="2" charset="-122"/>
              </a:rPr>
              <a:t>3</a:t>
            </a:r>
            <a:r>
              <a:rPr lang="zh-CN" altLang="en-US" sz="2100" dirty="0">
                <a:latin typeface="宋体" panose="02010600030101010101" pitchFamily="2" charset="-122"/>
                <a:ea typeface="宋体" panose="02010600030101010101" pitchFamily="2" charset="-122"/>
              </a:rPr>
              <a:t>步：匹配、冲突解决和操作。</a:t>
            </a:r>
          </a:p>
          <a:p>
            <a:pPr eaLnBrk="1" hangingPunct="1">
              <a:buFontTx/>
              <a:buAutoNum type="arabicParenBoth"/>
            </a:pPr>
            <a:r>
              <a:rPr lang="zh-CN" altLang="en-US" sz="2100" b="1" dirty="0">
                <a:latin typeface="宋体" panose="02010600030101010101" pitchFamily="2" charset="-122"/>
                <a:ea typeface="宋体" panose="02010600030101010101" pitchFamily="2" charset="-122"/>
              </a:rPr>
              <a:t>匹配</a:t>
            </a:r>
            <a:r>
              <a:rPr lang="zh-CN" altLang="en-US" sz="2100" dirty="0">
                <a:latin typeface="宋体" panose="02010600030101010101" pitchFamily="2" charset="-122"/>
                <a:ea typeface="宋体" panose="02010600030101010101" pitchFamily="2" charset="-122"/>
              </a:rPr>
              <a:t>　把当前数据库与规则的条件部分相匹配。</a:t>
            </a:r>
          </a:p>
          <a:p>
            <a:pPr eaLnBrk="1" hangingPunct="1"/>
            <a:r>
              <a:rPr lang="zh-CN" altLang="en-US" sz="2100" dirty="0">
                <a:latin typeface="宋体" panose="02010600030101010101" pitchFamily="2" charset="-122"/>
                <a:ea typeface="宋体" panose="02010600030101010101" pitchFamily="2" charset="-122"/>
              </a:rPr>
              <a:t>  </a:t>
            </a:r>
            <a:r>
              <a:rPr lang="zh-CN" altLang="en-US" sz="2100" dirty="0">
                <a:latin typeface="宋体" panose="02010600030101010101" pitchFamily="2" charset="-122"/>
                <a:ea typeface="宋体" panose="02010600030101010101" pitchFamily="2" charset="-122"/>
                <a:sym typeface="Symbol" panose="05050102010706020507" pitchFamily="18" charset="2"/>
              </a:rPr>
              <a:t> </a:t>
            </a:r>
            <a:r>
              <a:rPr lang="zh-CN" altLang="en-US" sz="2100" dirty="0">
                <a:latin typeface="宋体" panose="02010600030101010101" pitchFamily="2" charset="-122"/>
                <a:ea typeface="宋体" panose="02010600030101010101" pitchFamily="2" charset="-122"/>
              </a:rPr>
              <a:t>如果两者完全匹配，则把这条规则称为触发规则。</a:t>
            </a:r>
          </a:p>
          <a:p>
            <a:pPr eaLnBrk="1" hangingPunct="1"/>
            <a:r>
              <a:rPr lang="zh-CN" altLang="en-US" sz="2100" dirty="0">
                <a:latin typeface="宋体" panose="02010600030101010101" pitchFamily="2" charset="-122"/>
                <a:ea typeface="宋体" panose="02010600030101010101" pitchFamily="2" charset="-122"/>
              </a:rPr>
              <a:t>  </a:t>
            </a:r>
            <a:r>
              <a:rPr lang="zh-CN" altLang="en-US" sz="2100" dirty="0">
                <a:latin typeface="宋体" panose="02010600030101010101" pitchFamily="2" charset="-122"/>
                <a:ea typeface="宋体" panose="02010600030101010101" pitchFamily="2" charset="-122"/>
                <a:sym typeface="Symbol" panose="05050102010706020507" pitchFamily="18" charset="2"/>
              </a:rPr>
              <a:t> </a:t>
            </a:r>
            <a:r>
              <a:rPr lang="zh-CN" altLang="en-US" sz="2100" dirty="0">
                <a:latin typeface="宋体" panose="02010600030101010101" pitchFamily="2" charset="-122"/>
                <a:ea typeface="宋体" panose="02010600030101010101" pitchFamily="2" charset="-122"/>
              </a:rPr>
              <a:t>当按规则的操作部分去执行时，称这条规则为启用规则。被触发的规则不一定总是启用规则，因为可能同时有</a:t>
            </a:r>
            <a:r>
              <a:rPr lang="zh-CN" altLang="en-US" sz="2100" b="1" dirty="0">
                <a:solidFill>
                  <a:srgbClr val="0000FF"/>
                </a:solidFill>
                <a:latin typeface="宋体" panose="02010600030101010101" pitchFamily="2" charset="-122"/>
                <a:ea typeface="宋体" panose="02010600030101010101" pitchFamily="2" charset="-122"/>
              </a:rPr>
              <a:t>几</a:t>
            </a:r>
            <a:r>
              <a:rPr lang="zh-CN" altLang="en-US" sz="2100" dirty="0">
                <a:latin typeface="宋体" panose="02010600030101010101" pitchFamily="2" charset="-122"/>
                <a:ea typeface="宋体" panose="02010600030101010101" pitchFamily="2" charset="-122"/>
              </a:rPr>
              <a:t>条规则的条件部分被满足，这就要解决冲突。 </a:t>
            </a:r>
          </a:p>
          <a:p>
            <a:pPr eaLnBrk="1" hangingPunct="1"/>
            <a:r>
              <a:rPr lang="en-US" altLang="zh-CN" sz="2100" b="1" dirty="0">
                <a:latin typeface="宋体" panose="02010600030101010101" pitchFamily="2" charset="-122"/>
                <a:ea typeface="宋体" panose="02010600030101010101" pitchFamily="2" charset="-122"/>
              </a:rPr>
              <a:t>(2)</a:t>
            </a:r>
            <a:r>
              <a:rPr lang="zh-CN" altLang="en-US" sz="2100" b="1" dirty="0">
                <a:latin typeface="宋体" panose="02010600030101010101" pitchFamily="2" charset="-122"/>
                <a:ea typeface="宋体" panose="02010600030101010101" pitchFamily="2" charset="-122"/>
              </a:rPr>
              <a:t>冲突解决</a:t>
            </a:r>
            <a:r>
              <a:rPr lang="zh-CN" altLang="en-US" sz="2100" dirty="0">
                <a:latin typeface="" charset="0"/>
                <a:ea typeface="宋体" panose="02010600030101010101" pitchFamily="2" charset="-122"/>
              </a:rPr>
              <a:t>  </a:t>
            </a:r>
            <a:r>
              <a:rPr lang="zh-CN" altLang="en-US" sz="2100" dirty="0">
                <a:latin typeface="宋体" panose="02010600030101010101" pitchFamily="2" charset="-122"/>
                <a:ea typeface="宋体" panose="02010600030101010101" pitchFamily="2" charset="-122"/>
              </a:rPr>
              <a:t>当有一条以上规则的条件部分和当前数据库相匹配时，需要决定首先使用哪一条规则，为冲突解决。</a:t>
            </a:r>
            <a:r>
              <a:rPr lang="zh-CN" altLang="en-US" sz="2100" dirty="0"/>
              <a:t>  </a:t>
            </a:r>
            <a:endParaRPr lang="en-US" altLang="zh-CN" sz="2100" dirty="0" smtClean="0"/>
          </a:p>
          <a:p>
            <a:pPr eaLnBrk="1" hangingPunct="1"/>
            <a:r>
              <a:rPr lang="en-US" altLang="zh-CN" sz="2100" b="1" dirty="0">
                <a:latin typeface="宋体" panose="02010600030101010101" pitchFamily="2" charset="-122"/>
                <a:ea typeface="宋体" panose="02010600030101010101" pitchFamily="2" charset="-122"/>
              </a:rPr>
              <a:t>(3</a:t>
            </a:r>
            <a:r>
              <a:rPr lang="en-US" altLang="zh-CN" sz="2100" b="1" dirty="0" smtClean="0">
                <a:latin typeface="宋体" panose="02010600030101010101" pitchFamily="2" charset="-122"/>
                <a:ea typeface="宋体" panose="02010600030101010101" pitchFamily="2" charset="-122"/>
              </a:rPr>
              <a:t>)</a:t>
            </a:r>
            <a:r>
              <a:rPr lang="zh-CN" altLang="en-US" sz="2100" b="1" dirty="0" smtClean="0">
                <a:latin typeface="宋体" panose="02010600030101010101" pitchFamily="2" charset="-122"/>
                <a:ea typeface="宋体" panose="02010600030101010101" pitchFamily="2" charset="-122"/>
              </a:rPr>
              <a:t>操作</a:t>
            </a:r>
            <a:r>
              <a:rPr lang="zh-CN" altLang="en-US" sz="2100" dirty="0" smtClean="0">
                <a:latin typeface="宋体" panose="02010600030101010101" pitchFamily="2" charset="-122"/>
                <a:ea typeface="宋体" panose="02010600030101010101" pitchFamily="2" charset="-122"/>
              </a:rPr>
              <a:t> 执行</a:t>
            </a:r>
            <a:r>
              <a:rPr lang="zh-CN" altLang="en-US" sz="2100" dirty="0">
                <a:latin typeface="宋体" panose="02010600030101010101" pitchFamily="2" charset="-122"/>
                <a:ea typeface="宋体" panose="02010600030101010101" pitchFamily="2" charset="-122"/>
              </a:rPr>
              <a:t>规则的操作部分，操作以后，当前数据库将被修改。然后，其他的规则有可能被使用。 </a:t>
            </a:r>
          </a:p>
        </p:txBody>
      </p:sp>
    </p:spTree>
    <p:extLst>
      <p:ext uri="{BB962C8B-B14F-4D97-AF65-F5344CB8AC3E}">
        <p14:creationId xmlns:p14="http://schemas.microsoft.com/office/powerpoint/2010/main" val="23516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733">
                                            <p:txEl>
                                              <p:pRg st="0" end="0"/>
                                            </p:txEl>
                                          </p:spTgt>
                                        </p:tgtEl>
                                        <p:attrNameLst>
                                          <p:attrName>style.visibility</p:attrName>
                                        </p:attrNameLst>
                                      </p:cBhvr>
                                      <p:to>
                                        <p:strVal val="visible"/>
                                      </p:to>
                                    </p:set>
                                    <p:anim calcmode="lin" valueType="num">
                                      <p:cBhvr additive="base">
                                        <p:cTn id="7" dur="500" fill="hold"/>
                                        <p:tgtEl>
                                          <p:spTgt spid="737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733">
                                            <p:txEl>
                                              <p:pRg st="1" end="1"/>
                                            </p:txEl>
                                          </p:spTgt>
                                        </p:tgtEl>
                                        <p:attrNameLst>
                                          <p:attrName>style.visibility</p:attrName>
                                        </p:attrNameLst>
                                      </p:cBhvr>
                                      <p:to>
                                        <p:strVal val="visible"/>
                                      </p:to>
                                    </p:set>
                                    <p:anim calcmode="lin" valueType="num">
                                      <p:cBhvr additive="base">
                                        <p:cTn id="13" dur="500" fill="hold"/>
                                        <p:tgtEl>
                                          <p:spTgt spid="737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3733">
                                            <p:txEl>
                                              <p:pRg st="2" end="2"/>
                                            </p:txEl>
                                          </p:spTgt>
                                        </p:tgtEl>
                                        <p:attrNameLst>
                                          <p:attrName>style.visibility</p:attrName>
                                        </p:attrNameLst>
                                      </p:cBhvr>
                                      <p:to>
                                        <p:strVal val="visible"/>
                                      </p:to>
                                    </p:set>
                                    <p:anim calcmode="lin" valueType="num">
                                      <p:cBhvr additive="base">
                                        <p:cTn id="19" dur="500" fill="hold"/>
                                        <p:tgtEl>
                                          <p:spTgt spid="7373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733">
                                            <p:txEl>
                                              <p:pRg st="3" end="3"/>
                                            </p:txEl>
                                          </p:spTgt>
                                        </p:tgtEl>
                                        <p:attrNameLst>
                                          <p:attrName>style.visibility</p:attrName>
                                        </p:attrNameLst>
                                      </p:cBhvr>
                                      <p:to>
                                        <p:strVal val="visible"/>
                                      </p:to>
                                    </p:set>
                                    <p:anim calcmode="lin" valueType="num">
                                      <p:cBhvr additive="base">
                                        <p:cTn id="25" dur="500" fill="hold"/>
                                        <p:tgtEl>
                                          <p:spTgt spid="7373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7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3733">
                                            <p:txEl>
                                              <p:pRg st="4" end="4"/>
                                            </p:txEl>
                                          </p:spTgt>
                                        </p:tgtEl>
                                        <p:attrNameLst>
                                          <p:attrName>style.visibility</p:attrName>
                                        </p:attrNameLst>
                                      </p:cBhvr>
                                      <p:to>
                                        <p:strVal val="visible"/>
                                      </p:to>
                                    </p:set>
                                    <p:anim calcmode="lin" valueType="num">
                                      <p:cBhvr additive="base">
                                        <p:cTn id="31" dur="500" fill="hold"/>
                                        <p:tgtEl>
                                          <p:spTgt spid="7373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7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3733">
                                            <p:txEl>
                                              <p:pRg st="5" end="5"/>
                                            </p:txEl>
                                          </p:spTgt>
                                        </p:tgtEl>
                                        <p:attrNameLst>
                                          <p:attrName>style.visibility</p:attrName>
                                        </p:attrNameLst>
                                      </p:cBhvr>
                                      <p:to>
                                        <p:strVal val="visible"/>
                                      </p:to>
                                    </p:set>
                                    <p:anim calcmode="lin" valueType="num">
                                      <p:cBhvr additive="base">
                                        <p:cTn id="37" dur="500" fill="hold"/>
                                        <p:tgtEl>
                                          <p:spTgt spid="7373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73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3733">
                                            <p:txEl>
                                              <p:pRg st="6" end="6"/>
                                            </p:txEl>
                                          </p:spTgt>
                                        </p:tgtEl>
                                        <p:attrNameLst>
                                          <p:attrName>style.visibility</p:attrName>
                                        </p:attrNameLst>
                                      </p:cBhvr>
                                      <p:to>
                                        <p:strVal val="visible"/>
                                      </p:to>
                                    </p:set>
                                    <p:anim calcmode="lin" valueType="num">
                                      <p:cBhvr additive="base">
                                        <p:cTn id="43" dur="500" fill="hold"/>
                                        <p:tgtEl>
                                          <p:spTgt spid="7373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373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Text Box 2"/>
          <p:cNvSpPr txBox="1">
            <a:spLocks noChangeArrowheads="1"/>
          </p:cNvSpPr>
          <p:nvPr/>
        </p:nvSpPr>
        <p:spPr bwMode="auto">
          <a:xfrm>
            <a:off x="188640" y="195486"/>
            <a:ext cx="6336704"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lgn="just" eaLnBrk="1" hangingPunct="1"/>
            <a:r>
              <a:rPr lang="zh-CN" altLang="en-US" sz="2000" b="1" dirty="0">
                <a:latin typeface="" charset="0"/>
                <a:ea typeface="宋体" panose="02010600030101010101" pitchFamily="2" charset="-122"/>
              </a:rPr>
              <a:t>举例</a:t>
            </a:r>
            <a:r>
              <a:rPr lang="en-US" altLang="zh-CN" sz="2000" b="1" dirty="0">
                <a:latin typeface="" charset="0"/>
                <a:ea typeface="宋体" panose="02010600030101010101" pitchFamily="2" charset="-122"/>
              </a:rPr>
              <a:t>: </a:t>
            </a:r>
            <a:r>
              <a:rPr lang="zh-CN" altLang="en-US" sz="2000" b="1" dirty="0">
                <a:latin typeface="" charset="0"/>
                <a:ea typeface="宋体" panose="02010600030101010101" pitchFamily="2" charset="-122"/>
              </a:rPr>
              <a:t>设有以下两条规则</a:t>
            </a:r>
            <a:r>
              <a:rPr lang="en-US" altLang="zh-CN" sz="2000" b="1" dirty="0">
                <a:latin typeface="" charset="0"/>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p>
          <a:p>
            <a:pPr algn="just" eaLnBrk="1" hangingPunct="1"/>
            <a:r>
              <a:rPr lang="zh-CN" altLang="en-US" sz="2000" b="1" dirty="0" smtClean="0">
                <a:latin typeface="" charset="0"/>
                <a:ea typeface="宋体" panose="02010600030101010101" pitchFamily="2" charset="-122"/>
              </a:rPr>
              <a:t>规则  </a:t>
            </a:r>
            <a:r>
              <a:rPr lang="en-US" altLang="zh-CN" sz="2000" b="1" dirty="0" smtClean="0">
                <a:latin typeface="" charset="0"/>
                <a:ea typeface="宋体" panose="02010600030101010101" pitchFamily="2" charset="-122"/>
              </a:rPr>
              <a:t>R1   IF           fourth dawn</a:t>
            </a:r>
          </a:p>
          <a:p>
            <a:pPr algn="just" eaLnBrk="1" hangingPunct="1"/>
            <a:r>
              <a:rPr lang="en-US" altLang="zh-CN" sz="2000" b="1" dirty="0" smtClean="0">
                <a:latin typeface="" charset="0"/>
                <a:ea typeface="宋体" panose="02010600030101010101" pitchFamily="2" charset="-122"/>
              </a:rPr>
              <a:t>                               short yardage</a:t>
            </a:r>
          </a:p>
          <a:p>
            <a:pPr algn="just" eaLnBrk="1" hangingPunct="1"/>
            <a:r>
              <a:rPr lang="en-US" altLang="zh-CN" sz="2000" b="1" dirty="0">
                <a:latin typeface="" charset="0"/>
                <a:ea typeface="宋体" panose="02010600030101010101" pitchFamily="2" charset="-122"/>
              </a:rPr>
              <a:t> </a:t>
            </a:r>
            <a:r>
              <a:rPr lang="en-US" altLang="zh-CN" sz="2000" b="1" dirty="0" smtClean="0">
                <a:latin typeface="" charset="0"/>
                <a:ea typeface="宋体" panose="02010600030101010101" pitchFamily="2" charset="-122"/>
              </a:rPr>
              <a:t>                THEN    punt</a:t>
            </a:r>
            <a:endParaRPr lang="en-US" altLang="zh-CN" sz="2000" b="1" dirty="0">
              <a:latin typeface="" charset="0"/>
              <a:ea typeface="宋体" panose="02010600030101010101" pitchFamily="2" charset="-122"/>
            </a:endParaRPr>
          </a:p>
          <a:p>
            <a:pPr algn="just" eaLnBrk="1" hangingPunct="1"/>
            <a:r>
              <a:rPr lang="zh-CN" altLang="en-US" sz="2000" b="1" dirty="0">
                <a:latin typeface="" charset="0"/>
                <a:ea typeface="宋体" panose="02010600030101010101" pitchFamily="2" charset="-122"/>
              </a:rPr>
              <a:t>规则  </a:t>
            </a:r>
            <a:r>
              <a:rPr lang="en-US" altLang="zh-CN" sz="2000" b="1" dirty="0" smtClean="0">
                <a:latin typeface="" charset="0"/>
                <a:ea typeface="宋体" panose="02010600030101010101" pitchFamily="2" charset="-122"/>
              </a:rPr>
              <a:t>R2   </a:t>
            </a:r>
            <a:r>
              <a:rPr lang="en-US" altLang="zh-CN" sz="2000" b="1" dirty="0">
                <a:latin typeface="" charset="0"/>
                <a:ea typeface="宋体" panose="02010600030101010101" pitchFamily="2" charset="-122"/>
              </a:rPr>
              <a:t>IF           fourth dawn</a:t>
            </a:r>
          </a:p>
          <a:p>
            <a:pPr algn="just" eaLnBrk="1" hangingPunct="1"/>
            <a:r>
              <a:rPr lang="en-US" altLang="zh-CN" sz="2000" b="1" dirty="0">
                <a:latin typeface="" charset="0"/>
                <a:ea typeface="宋体" panose="02010600030101010101" pitchFamily="2" charset="-122"/>
              </a:rPr>
              <a:t>                               short </a:t>
            </a:r>
            <a:r>
              <a:rPr lang="en-US" altLang="zh-CN" sz="2000" b="1" dirty="0" smtClean="0">
                <a:latin typeface="" charset="0"/>
                <a:ea typeface="宋体" panose="02010600030101010101" pitchFamily="2" charset="-122"/>
              </a:rPr>
              <a:t>yardage</a:t>
            </a:r>
          </a:p>
          <a:p>
            <a:pPr algn="just" eaLnBrk="1" hangingPunct="1"/>
            <a:r>
              <a:rPr lang="en-US" altLang="zh-CN" sz="2000" b="1" dirty="0">
                <a:latin typeface="" charset="0"/>
                <a:ea typeface="宋体" panose="02010600030101010101" pitchFamily="2" charset="-122"/>
              </a:rPr>
              <a:t> </a:t>
            </a:r>
            <a:r>
              <a:rPr lang="en-US" altLang="zh-CN" sz="2000" b="1" dirty="0" smtClean="0">
                <a:latin typeface="" charset="0"/>
                <a:ea typeface="宋体" panose="02010600030101010101" pitchFamily="2" charset="-122"/>
              </a:rPr>
              <a:t>                              within </a:t>
            </a:r>
            <a:r>
              <a:rPr lang="en-US" altLang="zh-CN" sz="2000" b="1" dirty="0">
                <a:latin typeface="" charset="0"/>
                <a:ea typeface="宋体" panose="02010600030101010101" pitchFamily="2" charset="-122"/>
              </a:rPr>
              <a:t>30 </a:t>
            </a:r>
            <a:r>
              <a:rPr lang="en-US" altLang="zh-CN" sz="2000" b="1" dirty="0" smtClean="0">
                <a:latin typeface="" charset="0"/>
                <a:ea typeface="宋体" panose="02010600030101010101" pitchFamily="2" charset="-122"/>
              </a:rPr>
              <a:t>yards</a:t>
            </a:r>
            <a:endParaRPr lang="en-US" altLang="zh-CN" sz="2000" b="1" dirty="0">
              <a:latin typeface="" charset="0"/>
              <a:ea typeface="宋体" panose="02010600030101010101" pitchFamily="2" charset="-122"/>
            </a:endParaRPr>
          </a:p>
          <a:p>
            <a:pPr algn="just" eaLnBrk="1" hangingPunct="1"/>
            <a:r>
              <a:rPr lang="en-US" altLang="zh-CN" sz="2000" b="1" dirty="0">
                <a:latin typeface="" charset="0"/>
                <a:ea typeface="宋体" panose="02010600030101010101" pitchFamily="2" charset="-122"/>
              </a:rPr>
              <a:t>                 THEN    </a:t>
            </a:r>
            <a:r>
              <a:rPr lang="en-US" altLang="zh-CN" sz="2000" b="1" dirty="0" smtClean="0">
                <a:latin typeface="" charset="0"/>
                <a:ea typeface="宋体" panose="02010600030101010101" pitchFamily="2" charset="-122"/>
              </a:rPr>
              <a:t>field goal</a:t>
            </a:r>
          </a:p>
          <a:p>
            <a:pPr algn="just" eaLnBrk="1" hangingPunct="1"/>
            <a:endParaRPr lang="en-US" altLang="zh-CN" sz="2000" b="1" dirty="0">
              <a:latin typeface="" charset="0"/>
              <a:ea typeface="宋体" panose="02010600030101010101" pitchFamily="2" charset="-122"/>
            </a:endParaRPr>
          </a:p>
          <a:p>
            <a:pPr algn="just" eaLnBrk="1" hangingPunct="1"/>
            <a:r>
              <a:rPr lang="en-US" altLang="zh-CN" sz="2000" b="1" dirty="0" smtClean="0">
                <a:latin typeface="" charset="0"/>
                <a:ea typeface="宋体" panose="02010600030101010101" pitchFamily="2" charset="-122"/>
              </a:rPr>
              <a:t>     </a:t>
            </a:r>
            <a:r>
              <a:rPr lang="zh-CN" altLang="en-US" sz="2000" b="1" dirty="0" smtClean="0">
                <a:latin typeface="" charset="0"/>
                <a:ea typeface="宋体" panose="02010600030101010101" pitchFamily="2" charset="-122"/>
              </a:rPr>
              <a:t>如果当前</a:t>
            </a:r>
            <a:r>
              <a:rPr lang="zh-CN" altLang="en-US" sz="2000" b="1" dirty="0">
                <a:latin typeface="" charset="0"/>
                <a:ea typeface="宋体" panose="02010600030101010101" pitchFamily="2" charset="-122"/>
              </a:rPr>
              <a:t>数据库包含事实</a:t>
            </a:r>
            <a:r>
              <a:rPr lang="en-US" altLang="zh-CN" sz="2000" b="1" dirty="0">
                <a:latin typeface="" charset="0"/>
                <a:ea typeface="宋体" panose="02010600030101010101" pitchFamily="2" charset="-122"/>
              </a:rPr>
              <a:t>”fourth dawn” </a:t>
            </a:r>
            <a:r>
              <a:rPr lang="zh-CN" altLang="en-US" sz="2000" b="1" dirty="0">
                <a:latin typeface="" charset="0"/>
                <a:ea typeface="宋体" panose="02010600030101010101" pitchFamily="2" charset="-122"/>
              </a:rPr>
              <a:t>和 </a:t>
            </a:r>
            <a:r>
              <a:rPr lang="en-US" altLang="zh-CN" sz="2000" b="1" dirty="0">
                <a:latin typeface="" charset="0"/>
                <a:ea typeface="宋体" panose="02010600030101010101" pitchFamily="2" charset="-122"/>
              </a:rPr>
              <a:t>“short yardage” </a:t>
            </a:r>
            <a:r>
              <a:rPr lang="zh-CN" altLang="en-US" sz="2000" b="1" dirty="0">
                <a:latin typeface="" charset="0"/>
                <a:ea typeface="宋体" panose="02010600030101010101" pitchFamily="2" charset="-122"/>
              </a:rPr>
              <a:t>及 </a:t>
            </a:r>
            <a:r>
              <a:rPr lang="en-US" altLang="zh-CN" sz="2000" b="1" dirty="0">
                <a:latin typeface="" charset="0"/>
                <a:ea typeface="宋体" panose="02010600030101010101" pitchFamily="2" charset="-122"/>
              </a:rPr>
              <a:t>“within 30 yards”</a:t>
            </a:r>
            <a:r>
              <a:rPr lang="zh-CN" altLang="en-US" sz="2000" b="1" dirty="0">
                <a:latin typeface="" charset="0"/>
                <a:ea typeface="宋体" panose="02010600030101010101" pitchFamily="2" charset="-122"/>
              </a:rPr>
              <a:t>，则上述两条规则都被</a:t>
            </a:r>
            <a:r>
              <a:rPr lang="zh-CN" altLang="en-US" sz="2000" b="1" dirty="0" smtClean="0">
                <a:latin typeface="" charset="0"/>
                <a:ea typeface="宋体" panose="02010600030101010101" pitchFamily="2" charset="-122"/>
              </a:rPr>
              <a:t>触发</a:t>
            </a:r>
            <a:r>
              <a:rPr lang="zh-CN" altLang="en-US" sz="2000" b="1" dirty="0">
                <a:latin typeface="" charset="0"/>
                <a:ea typeface="宋体" panose="02010600030101010101" pitchFamily="2" charset="-122"/>
              </a:rPr>
              <a:t>。</a:t>
            </a:r>
            <a:endParaRPr lang="en-US" altLang="zh-CN" sz="2000" b="1" dirty="0">
              <a:latin typeface="" charset="0"/>
              <a:ea typeface="宋体" panose="02010600030101010101" pitchFamily="2" charset="-122"/>
            </a:endParaRPr>
          </a:p>
          <a:p>
            <a:pPr algn="just" eaLnBrk="1" hangingPunct="1"/>
            <a:endParaRPr lang="en-US" altLang="zh-CN" sz="2000" b="1" dirty="0">
              <a:latin typeface="" charset="0"/>
              <a:ea typeface="宋体" panose="02010600030101010101" pitchFamily="2" charset="-122"/>
            </a:endParaRPr>
          </a:p>
          <a:p>
            <a:pPr algn="just" eaLnBrk="1" hangingPunct="1"/>
            <a:r>
              <a:rPr lang="en-US" altLang="zh-CN" sz="2000" b="1" dirty="0">
                <a:latin typeface="" charset="0"/>
                <a:ea typeface="宋体" panose="02010600030101010101" pitchFamily="2" charset="-122"/>
              </a:rPr>
              <a:t>      </a:t>
            </a:r>
            <a:r>
              <a:rPr lang="zh-CN" altLang="en-US" sz="2000" b="1" dirty="0" smtClean="0">
                <a:latin typeface="" charset="0"/>
                <a:ea typeface="宋体" panose="02010600030101010101" pitchFamily="2" charset="-122"/>
              </a:rPr>
              <a:t>这就需要</a:t>
            </a:r>
            <a:r>
              <a:rPr lang="zh-CN" altLang="en-US" sz="2000" b="1" dirty="0">
                <a:latin typeface="" charset="0"/>
                <a:ea typeface="宋体" panose="02010600030101010101" pitchFamily="2" charset="-122"/>
              </a:rPr>
              <a:t>用冲突解决来决定首先使用哪一条规则。 </a:t>
            </a:r>
            <a:endParaRPr lang="zh-CN" altLang="en-US" sz="2000" b="1" dirty="0"/>
          </a:p>
        </p:txBody>
      </p:sp>
    </p:spTree>
    <p:extLst>
      <p:ext uri="{BB962C8B-B14F-4D97-AF65-F5344CB8AC3E}">
        <p14:creationId xmlns:p14="http://schemas.microsoft.com/office/powerpoint/2010/main" val="426199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7">
                                            <p:txEl>
                                              <p:pRg st="0" end="0"/>
                                            </p:txEl>
                                          </p:spTgt>
                                        </p:tgtEl>
                                        <p:attrNameLst>
                                          <p:attrName>style.visibility</p:attrName>
                                        </p:attrNameLst>
                                      </p:cBhvr>
                                      <p:to>
                                        <p:strVal val="visible"/>
                                      </p:to>
                                    </p:set>
                                    <p:anim calcmode="lin" valueType="num">
                                      <p:cBhvr additive="base">
                                        <p:cTn id="7" dur="500" fill="hold"/>
                                        <p:tgtEl>
                                          <p:spTgt spid="7475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7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757">
                                            <p:txEl>
                                              <p:pRg st="1" end="1"/>
                                            </p:txEl>
                                          </p:spTgt>
                                        </p:tgtEl>
                                        <p:attrNameLst>
                                          <p:attrName>style.visibility</p:attrName>
                                        </p:attrNameLst>
                                      </p:cBhvr>
                                      <p:to>
                                        <p:strVal val="visible"/>
                                      </p:to>
                                    </p:set>
                                    <p:anim calcmode="lin" valueType="num">
                                      <p:cBhvr additive="base">
                                        <p:cTn id="13" dur="500" fill="hold"/>
                                        <p:tgtEl>
                                          <p:spTgt spid="7475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7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4757">
                                            <p:txEl>
                                              <p:pRg st="2" end="2"/>
                                            </p:txEl>
                                          </p:spTgt>
                                        </p:tgtEl>
                                        <p:attrNameLst>
                                          <p:attrName>style.visibility</p:attrName>
                                        </p:attrNameLst>
                                      </p:cBhvr>
                                      <p:to>
                                        <p:strVal val="visible"/>
                                      </p:to>
                                    </p:set>
                                    <p:anim calcmode="lin" valueType="num">
                                      <p:cBhvr additive="base">
                                        <p:cTn id="19" dur="500" fill="hold"/>
                                        <p:tgtEl>
                                          <p:spTgt spid="7475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75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4757">
                                            <p:txEl>
                                              <p:pRg st="3" end="3"/>
                                            </p:txEl>
                                          </p:spTgt>
                                        </p:tgtEl>
                                        <p:attrNameLst>
                                          <p:attrName>style.visibility</p:attrName>
                                        </p:attrNameLst>
                                      </p:cBhvr>
                                      <p:to>
                                        <p:strVal val="visible"/>
                                      </p:to>
                                    </p:set>
                                    <p:anim calcmode="lin" valueType="num">
                                      <p:cBhvr additive="base">
                                        <p:cTn id="25" dur="500" fill="hold"/>
                                        <p:tgtEl>
                                          <p:spTgt spid="7475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75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4757">
                                            <p:txEl>
                                              <p:pRg st="4" end="4"/>
                                            </p:txEl>
                                          </p:spTgt>
                                        </p:tgtEl>
                                        <p:attrNameLst>
                                          <p:attrName>style.visibility</p:attrName>
                                        </p:attrNameLst>
                                      </p:cBhvr>
                                      <p:to>
                                        <p:strVal val="visible"/>
                                      </p:to>
                                    </p:set>
                                    <p:anim calcmode="lin" valueType="num">
                                      <p:cBhvr additive="base">
                                        <p:cTn id="31" dur="500" fill="hold"/>
                                        <p:tgtEl>
                                          <p:spTgt spid="7475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475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4757">
                                            <p:txEl>
                                              <p:pRg st="5" end="5"/>
                                            </p:txEl>
                                          </p:spTgt>
                                        </p:tgtEl>
                                        <p:attrNameLst>
                                          <p:attrName>style.visibility</p:attrName>
                                        </p:attrNameLst>
                                      </p:cBhvr>
                                      <p:to>
                                        <p:strVal val="visible"/>
                                      </p:to>
                                    </p:set>
                                    <p:anim calcmode="lin" valueType="num">
                                      <p:cBhvr additive="base">
                                        <p:cTn id="37" dur="500" fill="hold"/>
                                        <p:tgtEl>
                                          <p:spTgt spid="7475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475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4757">
                                            <p:txEl>
                                              <p:pRg st="6" end="6"/>
                                            </p:txEl>
                                          </p:spTgt>
                                        </p:tgtEl>
                                        <p:attrNameLst>
                                          <p:attrName>style.visibility</p:attrName>
                                        </p:attrNameLst>
                                      </p:cBhvr>
                                      <p:to>
                                        <p:strVal val="visible"/>
                                      </p:to>
                                    </p:set>
                                    <p:anim calcmode="lin" valueType="num">
                                      <p:cBhvr additive="base">
                                        <p:cTn id="43" dur="500" fill="hold"/>
                                        <p:tgtEl>
                                          <p:spTgt spid="7475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475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4757">
                                            <p:txEl>
                                              <p:pRg st="7" end="7"/>
                                            </p:txEl>
                                          </p:spTgt>
                                        </p:tgtEl>
                                        <p:attrNameLst>
                                          <p:attrName>style.visibility</p:attrName>
                                        </p:attrNameLst>
                                      </p:cBhvr>
                                      <p:to>
                                        <p:strVal val="visible"/>
                                      </p:to>
                                    </p:set>
                                    <p:anim calcmode="lin" valueType="num">
                                      <p:cBhvr additive="base">
                                        <p:cTn id="49" dur="500" fill="hold"/>
                                        <p:tgtEl>
                                          <p:spTgt spid="7475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475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4757">
                                            <p:txEl>
                                              <p:pRg st="9" end="9"/>
                                            </p:txEl>
                                          </p:spTgt>
                                        </p:tgtEl>
                                        <p:attrNameLst>
                                          <p:attrName>style.visibility</p:attrName>
                                        </p:attrNameLst>
                                      </p:cBhvr>
                                      <p:to>
                                        <p:strVal val="visible"/>
                                      </p:to>
                                    </p:set>
                                    <p:anim calcmode="lin" valueType="num">
                                      <p:cBhvr additive="base">
                                        <p:cTn id="55" dur="500" fill="hold"/>
                                        <p:tgtEl>
                                          <p:spTgt spid="7475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475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4757">
                                            <p:txEl>
                                              <p:pRg st="11" end="11"/>
                                            </p:txEl>
                                          </p:spTgt>
                                        </p:tgtEl>
                                        <p:attrNameLst>
                                          <p:attrName>style.visibility</p:attrName>
                                        </p:attrNameLst>
                                      </p:cBhvr>
                                      <p:to>
                                        <p:strVal val="visible"/>
                                      </p:to>
                                    </p:set>
                                    <p:anim calcmode="lin" valueType="num">
                                      <p:cBhvr additive="base">
                                        <p:cTn id="61" dur="500" fill="hold"/>
                                        <p:tgtEl>
                                          <p:spTgt spid="74757">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475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405" name="Group 1037"/>
          <p:cNvGrpSpPr>
            <a:grpSpLocks/>
          </p:cNvGrpSpPr>
          <p:nvPr/>
        </p:nvGrpSpPr>
        <p:grpSpPr bwMode="auto">
          <a:xfrm>
            <a:off x="513160" y="699542"/>
            <a:ext cx="1619251" cy="2026444"/>
            <a:chOff x="975" y="2251"/>
            <a:chExt cx="1360" cy="1702"/>
          </a:xfrm>
        </p:grpSpPr>
        <p:pic>
          <p:nvPicPr>
            <p:cNvPr id="20488" name="Picture 2"/>
            <p:cNvPicPr>
              <a:picLocks noChangeAspect="1" noChangeArrowheads="1"/>
            </p:cNvPicPr>
            <p:nvPr/>
          </p:nvPicPr>
          <p:blipFill>
            <a:blip r:embed="rId3">
              <a:extLst>
                <a:ext uri="{28A0092B-C50C-407E-A947-70E740481C1C}">
                  <a14:useLocalDpi xmlns:a14="http://schemas.microsoft.com/office/drawing/2010/main" val="0"/>
                </a:ext>
              </a:extLst>
            </a:blip>
            <a:srcRect l="21094" t="24170" r="49609" b="37012"/>
            <a:stretch>
              <a:fillRect/>
            </a:stretch>
          </p:blipFill>
          <p:spPr bwMode="auto">
            <a:xfrm>
              <a:off x="975" y="2251"/>
              <a:ext cx="1260"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Box 6"/>
            <p:cNvSpPr txBox="1">
              <a:spLocks noChangeArrowheads="1"/>
            </p:cNvSpPr>
            <p:nvPr/>
          </p:nvSpPr>
          <p:spPr bwMode="auto">
            <a:xfrm>
              <a:off x="1300" y="3682"/>
              <a:ext cx="10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dirty="0">
                  <a:latin typeface="Arial" panose="020B0604020202020204" pitchFamily="34" charset="0"/>
                  <a:ea typeface="宋体" panose="02010600030101010101" pitchFamily="2" charset="-122"/>
                </a:rPr>
                <a:t>笛卡尔</a:t>
              </a:r>
            </a:p>
          </p:txBody>
        </p:sp>
      </p:grpSp>
      <p:grpSp>
        <p:nvGrpSpPr>
          <p:cNvPr id="59408" name="Group 1040"/>
          <p:cNvGrpSpPr>
            <a:grpSpLocks/>
          </p:cNvGrpSpPr>
          <p:nvPr/>
        </p:nvGrpSpPr>
        <p:grpSpPr bwMode="auto">
          <a:xfrm>
            <a:off x="569761" y="2720581"/>
            <a:ext cx="1619250" cy="2158603"/>
            <a:chOff x="3515" y="2251"/>
            <a:chExt cx="1360" cy="1813"/>
          </a:xfrm>
        </p:grpSpPr>
        <p:pic>
          <p:nvPicPr>
            <p:cNvPr id="20486" name="Picture 4" descr="http://imgsrc.baidu.com/baike/pic/item/4e83cb622e0f22f7e7113ac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5" y="2251"/>
              <a:ext cx="125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9"/>
            <p:cNvSpPr txBox="1">
              <a:spLocks noChangeArrowheads="1"/>
            </p:cNvSpPr>
            <p:nvPr/>
          </p:nvSpPr>
          <p:spPr bwMode="auto">
            <a:xfrm>
              <a:off x="3742" y="3793"/>
              <a:ext cx="113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dirty="0">
                  <a:latin typeface="Arial" panose="020B0604020202020204" pitchFamily="34" charset="0"/>
                  <a:ea typeface="宋体" panose="02010600030101010101" pitchFamily="2" charset="-122"/>
                </a:rPr>
                <a:t>莱布尼茨</a:t>
              </a:r>
            </a:p>
          </p:txBody>
        </p:sp>
      </p:grpSp>
      <p:sp>
        <p:nvSpPr>
          <p:cNvPr id="59411" name="内容占位符 2"/>
          <p:cNvSpPr>
            <a:spLocks/>
          </p:cNvSpPr>
          <p:nvPr/>
        </p:nvSpPr>
        <p:spPr bwMode="auto">
          <a:xfrm>
            <a:off x="2082075" y="577751"/>
            <a:ext cx="4668989" cy="378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buFont typeface="Wingdings" panose="05000000000000000000" pitchFamily="2" charset="2"/>
              <a:buNone/>
            </a:pPr>
            <a:r>
              <a:rPr lang="zh-CN" altLang="en-US" sz="2000" dirty="0"/>
              <a:t>自动证明的提出</a:t>
            </a:r>
          </a:p>
          <a:p>
            <a:pPr marL="342900" lvl="1" indent="-342900">
              <a:buClr>
                <a:schemeClr val="folHlink"/>
              </a:buClr>
              <a:buSzPct val="60000"/>
              <a:buBlip>
                <a:blip r:embed="rId4"/>
              </a:buBlip>
            </a:pPr>
            <a:r>
              <a:rPr lang="en-US" altLang="zh-CN" sz="2000" dirty="0"/>
              <a:t>17</a:t>
            </a:r>
            <a:r>
              <a:rPr lang="zh-CN" altLang="en-US" sz="2000" dirty="0" smtClean="0"/>
              <a:t>世纪：萌发</a:t>
            </a:r>
            <a:r>
              <a:rPr lang="zh-CN" altLang="en-US" sz="2000" dirty="0"/>
              <a:t>了用机械系统实现定理证明的想法</a:t>
            </a:r>
          </a:p>
          <a:p>
            <a:pPr eaLnBrk="1" hangingPunct="1"/>
            <a:r>
              <a:rPr lang="zh-CN" altLang="en-US" sz="2000" dirty="0" smtClean="0"/>
              <a:t>法国笛卡尔</a:t>
            </a:r>
            <a:endParaRPr lang="en-US" altLang="zh-CN" sz="2000" dirty="0" smtClean="0"/>
          </a:p>
          <a:p>
            <a:pPr lvl="1" eaLnBrk="1" hangingPunct="1"/>
            <a:r>
              <a:rPr lang="zh-CN" altLang="en-US" sz="2000" dirty="0">
                <a:latin typeface="Arial" panose="020B0604020202020204" pitchFamily="34" charset="0"/>
                <a:ea typeface="宋体" panose="02010600030101010101" pitchFamily="2" charset="-122"/>
              </a:rPr>
              <a:t>创立的解析几何，在空间形式和数量关系之间架起了一座桥梁，实现了初等几何问题的代数化</a:t>
            </a:r>
            <a:r>
              <a:rPr lang="zh-CN" altLang="en-US" sz="2000" dirty="0" smtClean="0">
                <a:latin typeface="Arial" panose="020B0604020202020204" pitchFamily="34" charset="0"/>
                <a:ea typeface="宋体" panose="02010600030101010101" pitchFamily="2" charset="-122"/>
              </a:rPr>
              <a:t>。</a:t>
            </a:r>
            <a:endParaRPr lang="en-US" altLang="zh-CN" sz="2000" dirty="0" smtClean="0">
              <a:latin typeface="Arial" panose="020B0604020202020204" pitchFamily="34" charset="0"/>
              <a:ea typeface="宋体" panose="02010600030101010101" pitchFamily="2" charset="-122"/>
            </a:endParaRPr>
          </a:p>
          <a:p>
            <a:pPr eaLnBrk="1" hangingPunct="1"/>
            <a:r>
              <a:rPr lang="zh-CN" altLang="en-US" sz="2000" dirty="0" smtClean="0"/>
              <a:t>德国莱布尼茨</a:t>
            </a:r>
            <a:endParaRPr lang="en-US" altLang="zh-CN" sz="2000" dirty="0" smtClean="0"/>
          </a:p>
          <a:p>
            <a:pPr lvl="1"/>
            <a:r>
              <a:rPr lang="zh-CN" altLang="en-US" sz="2000" dirty="0" smtClean="0">
                <a:latin typeface="Arial" panose="020B0604020202020204" pitchFamily="34" charset="0"/>
                <a:ea typeface="宋体" panose="02010600030101010101" pitchFamily="2" charset="-122"/>
              </a:rPr>
              <a:t>有了“推理机器”的设想。他研究过逻辑，设计并制造出能做乘法的计算机，进而萌发了设计万能语言和造一台通用机器的构想。 </a:t>
            </a:r>
            <a:endParaRPr lang="en-US" altLang="zh-CN" sz="2000" dirty="0" smtClean="0">
              <a:latin typeface="Arial" panose="020B0604020202020204" pitchFamily="34" charset="0"/>
              <a:ea typeface="宋体" panose="02010600030101010101" pitchFamily="2" charset="-122"/>
            </a:endParaRPr>
          </a:p>
          <a:p>
            <a:pPr marL="0" indent="0" eaLnBrk="1" hangingPunct="1">
              <a:buNone/>
            </a:pPr>
            <a:endParaRPr lang="en-US" altLang="zh-CN" sz="2000" dirty="0" smtClean="0"/>
          </a:p>
        </p:txBody>
      </p:sp>
      <p:sp>
        <p:nvSpPr>
          <p:cNvPr id="20485" name="标题 1"/>
          <p:cNvSpPr txBox="1">
            <a:spLocks/>
          </p:cNvSpPr>
          <p:nvPr/>
        </p:nvSpPr>
        <p:spPr bwMode="auto">
          <a:xfrm>
            <a:off x="0" y="-23516"/>
            <a:ext cx="5844778" cy="52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2400" b="1" dirty="0" smtClean="0">
                <a:solidFill>
                  <a:srgbClr val="0000FF"/>
                </a:solidFill>
                <a:ea typeface="宋体" panose="02010600030101010101" pitchFamily="2" charset="-122"/>
              </a:rPr>
              <a:t>自动推理</a:t>
            </a:r>
            <a:r>
              <a:rPr lang="zh-CN" altLang="en-US" sz="2400" b="1" dirty="0">
                <a:solidFill>
                  <a:srgbClr val="0000FF"/>
                </a:solidFill>
                <a:ea typeface="宋体" panose="02010600030101010101" pitchFamily="2" charset="-122"/>
              </a:rPr>
              <a:t>证明的发展史</a:t>
            </a:r>
            <a:endParaRPr lang="en-US" altLang="zh-CN" sz="2400" b="1" dirty="0">
              <a:solidFill>
                <a:srgbClr val="0000FF"/>
              </a:solidFill>
              <a:ea typeface="宋体" panose="02010600030101010101" pitchFamily="2" charset="-122"/>
            </a:endParaRPr>
          </a:p>
        </p:txBody>
      </p:sp>
    </p:spTree>
    <p:extLst>
      <p:ext uri="{BB962C8B-B14F-4D97-AF65-F5344CB8AC3E}">
        <p14:creationId xmlns:p14="http://schemas.microsoft.com/office/powerpoint/2010/main" val="33082932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9405"/>
                                        </p:tgtEl>
                                        <p:attrNameLst>
                                          <p:attrName>style.visibility</p:attrName>
                                        </p:attrNameLst>
                                      </p:cBhvr>
                                      <p:to>
                                        <p:strVal val="visible"/>
                                      </p:to>
                                    </p:set>
                                    <p:animEffect transition="in" filter="blinds(horizontal)">
                                      <p:cBhvr>
                                        <p:cTn id="7" dur="500"/>
                                        <p:tgtEl>
                                          <p:spTgt spid="5940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59408"/>
                                        </p:tgtEl>
                                        <p:attrNameLst>
                                          <p:attrName>style.visibility</p:attrName>
                                        </p:attrNameLst>
                                      </p:cBhvr>
                                      <p:to>
                                        <p:strVal val="visible"/>
                                      </p:to>
                                    </p:set>
                                    <p:animEffect transition="in" filter="blinds(horizontal)">
                                      <p:cBhvr>
                                        <p:cTn id="11" dur="500"/>
                                        <p:tgtEl>
                                          <p:spTgt spid="59408"/>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9411"/>
                                        </p:tgtEl>
                                        <p:attrNameLst>
                                          <p:attrName>style.visibility</p:attrName>
                                        </p:attrNameLst>
                                      </p:cBhvr>
                                      <p:to>
                                        <p:strVal val="visible"/>
                                      </p:to>
                                    </p:set>
                                    <p:animEffect transition="in" filter="blinds(horizontal)">
                                      <p:cBhvr>
                                        <p:cTn id="15" dur="500"/>
                                        <p:tgtEl>
                                          <p:spTgt spid="594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9411">
                                            <p:txEl>
                                              <p:pRg st="0" end="0"/>
                                            </p:txEl>
                                          </p:spTgt>
                                        </p:tgtEl>
                                        <p:attrNameLst>
                                          <p:attrName>style.visibility</p:attrName>
                                        </p:attrNameLst>
                                      </p:cBhvr>
                                      <p:to>
                                        <p:strVal val="visible"/>
                                      </p:to>
                                    </p:set>
                                    <p:animEffect transition="in" filter="fade">
                                      <p:cBhvr>
                                        <p:cTn id="20" dur="1000"/>
                                        <p:tgtEl>
                                          <p:spTgt spid="59411">
                                            <p:txEl>
                                              <p:pRg st="0" end="0"/>
                                            </p:txEl>
                                          </p:spTgt>
                                        </p:tgtEl>
                                      </p:cBhvr>
                                    </p:animEffect>
                                    <p:anim calcmode="lin" valueType="num">
                                      <p:cBhvr>
                                        <p:cTn id="21" dur="1000" fill="hold"/>
                                        <p:tgtEl>
                                          <p:spTgt spid="59411">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9411">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9411">
                                            <p:txEl>
                                              <p:pRg st="1" end="1"/>
                                            </p:txEl>
                                          </p:spTgt>
                                        </p:tgtEl>
                                        <p:attrNameLst>
                                          <p:attrName>style.visibility</p:attrName>
                                        </p:attrNameLst>
                                      </p:cBhvr>
                                      <p:to>
                                        <p:strVal val="visible"/>
                                      </p:to>
                                    </p:set>
                                    <p:animEffect transition="in" filter="fade">
                                      <p:cBhvr>
                                        <p:cTn id="25" dur="1000"/>
                                        <p:tgtEl>
                                          <p:spTgt spid="59411">
                                            <p:txEl>
                                              <p:pRg st="1" end="1"/>
                                            </p:txEl>
                                          </p:spTgt>
                                        </p:tgtEl>
                                      </p:cBhvr>
                                    </p:animEffect>
                                    <p:anim calcmode="lin" valueType="num">
                                      <p:cBhvr>
                                        <p:cTn id="26" dur="1000" fill="hold"/>
                                        <p:tgtEl>
                                          <p:spTgt spid="59411">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59411">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9411">
                                            <p:txEl>
                                              <p:pRg st="2" end="2"/>
                                            </p:txEl>
                                          </p:spTgt>
                                        </p:tgtEl>
                                        <p:attrNameLst>
                                          <p:attrName>style.visibility</p:attrName>
                                        </p:attrNameLst>
                                      </p:cBhvr>
                                      <p:to>
                                        <p:strVal val="visible"/>
                                      </p:to>
                                    </p:set>
                                    <p:animEffect transition="in" filter="fade">
                                      <p:cBhvr>
                                        <p:cTn id="30" dur="1000"/>
                                        <p:tgtEl>
                                          <p:spTgt spid="59411">
                                            <p:txEl>
                                              <p:pRg st="2" end="2"/>
                                            </p:txEl>
                                          </p:spTgt>
                                        </p:tgtEl>
                                      </p:cBhvr>
                                    </p:animEffect>
                                    <p:anim calcmode="lin" valueType="num">
                                      <p:cBhvr>
                                        <p:cTn id="31" dur="1000" fill="hold"/>
                                        <p:tgtEl>
                                          <p:spTgt spid="59411">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59411">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9411">
                                            <p:txEl>
                                              <p:pRg st="3" end="3"/>
                                            </p:txEl>
                                          </p:spTgt>
                                        </p:tgtEl>
                                        <p:attrNameLst>
                                          <p:attrName>style.visibility</p:attrName>
                                        </p:attrNameLst>
                                      </p:cBhvr>
                                      <p:to>
                                        <p:strVal val="visible"/>
                                      </p:to>
                                    </p:set>
                                    <p:animEffect transition="in" filter="fade">
                                      <p:cBhvr>
                                        <p:cTn id="35" dur="1000"/>
                                        <p:tgtEl>
                                          <p:spTgt spid="59411">
                                            <p:txEl>
                                              <p:pRg st="3" end="3"/>
                                            </p:txEl>
                                          </p:spTgt>
                                        </p:tgtEl>
                                      </p:cBhvr>
                                    </p:animEffect>
                                    <p:anim calcmode="lin" valueType="num">
                                      <p:cBhvr>
                                        <p:cTn id="36" dur="1000" fill="hold"/>
                                        <p:tgtEl>
                                          <p:spTgt spid="59411">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59411">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9411">
                                            <p:txEl>
                                              <p:pRg st="4" end="4"/>
                                            </p:txEl>
                                          </p:spTgt>
                                        </p:tgtEl>
                                        <p:attrNameLst>
                                          <p:attrName>style.visibility</p:attrName>
                                        </p:attrNameLst>
                                      </p:cBhvr>
                                      <p:to>
                                        <p:strVal val="visible"/>
                                      </p:to>
                                    </p:set>
                                    <p:animEffect transition="in" filter="fade">
                                      <p:cBhvr>
                                        <p:cTn id="40" dur="1000"/>
                                        <p:tgtEl>
                                          <p:spTgt spid="59411">
                                            <p:txEl>
                                              <p:pRg st="4" end="4"/>
                                            </p:txEl>
                                          </p:spTgt>
                                        </p:tgtEl>
                                      </p:cBhvr>
                                    </p:animEffect>
                                    <p:anim calcmode="lin" valueType="num">
                                      <p:cBhvr>
                                        <p:cTn id="41" dur="1000" fill="hold"/>
                                        <p:tgtEl>
                                          <p:spTgt spid="59411">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59411">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9411">
                                            <p:txEl>
                                              <p:pRg st="5" end="5"/>
                                            </p:txEl>
                                          </p:spTgt>
                                        </p:tgtEl>
                                        <p:attrNameLst>
                                          <p:attrName>style.visibility</p:attrName>
                                        </p:attrNameLst>
                                      </p:cBhvr>
                                      <p:to>
                                        <p:strVal val="visible"/>
                                      </p:to>
                                    </p:set>
                                    <p:animEffect transition="in" filter="fade">
                                      <p:cBhvr>
                                        <p:cTn id="45" dur="1000"/>
                                        <p:tgtEl>
                                          <p:spTgt spid="59411">
                                            <p:txEl>
                                              <p:pRg st="5" end="5"/>
                                            </p:txEl>
                                          </p:spTgt>
                                        </p:tgtEl>
                                      </p:cBhvr>
                                    </p:animEffect>
                                    <p:anim calcmode="lin" valueType="num">
                                      <p:cBhvr>
                                        <p:cTn id="46" dur="1000" fill="hold"/>
                                        <p:tgtEl>
                                          <p:spTgt spid="59411">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594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Text Box 2"/>
          <p:cNvSpPr txBox="1">
            <a:spLocks noChangeArrowheads="1"/>
          </p:cNvSpPr>
          <p:nvPr/>
        </p:nvSpPr>
        <p:spPr bwMode="auto">
          <a:xfrm>
            <a:off x="11727" y="0"/>
            <a:ext cx="6657634"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algn="just" eaLnBrk="1" hangingPunct="1"/>
            <a:r>
              <a:rPr lang="zh-CN" altLang="en-US" sz="1900" dirty="0"/>
              <a:t>冲突解决策略</a:t>
            </a:r>
            <a:r>
              <a:rPr lang="en-US" altLang="zh-CN" sz="1900" dirty="0"/>
              <a:t>:</a:t>
            </a:r>
          </a:p>
          <a:p>
            <a:pPr algn="just" eaLnBrk="1" hangingPunct="1"/>
            <a:r>
              <a:rPr lang="en-US" altLang="zh-CN" sz="1900" b="1" dirty="0" smtClean="0"/>
              <a:t>(</a:t>
            </a:r>
            <a:r>
              <a:rPr lang="en-US" altLang="zh-CN" sz="1900" b="1" dirty="0"/>
              <a:t>a) </a:t>
            </a:r>
            <a:r>
              <a:rPr lang="zh-CN" altLang="en-US" sz="1900" b="1" dirty="0"/>
              <a:t>专一性排序</a:t>
            </a:r>
            <a:r>
              <a:rPr lang="zh-CN" altLang="en-US" sz="1900" dirty="0"/>
              <a:t> 如果某一规则条件部分规定的情况，比另一规则条件部分规定的情况更有</a:t>
            </a:r>
            <a:r>
              <a:rPr lang="zh-CN" altLang="en-US" sz="1900" dirty="0">
                <a:solidFill>
                  <a:schemeClr val="hlink"/>
                </a:solidFill>
              </a:rPr>
              <a:t>针对性</a:t>
            </a:r>
            <a:r>
              <a:rPr lang="zh-CN" altLang="en-US" sz="1900" dirty="0"/>
              <a:t>，则这条规则有较高的优先级。</a:t>
            </a:r>
          </a:p>
          <a:p>
            <a:pPr algn="just" eaLnBrk="1" hangingPunct="1"/>
            <a:r>
              <a:rPr lang="en-US" altLang="zh-CN" sz="1900" b="1" dirty="0" smtClean="0"/>
              <a:t>(</a:t>
            </a:r>
            <a:r>
              <a:rPr lang="en-US" altLang="zh-CN" sz="1900" b="1" dirty="0"/>
              <a:t>b)</a:t>
            </a:r>
            <a:r>
              <a:rPr lang="en-US" altLang="zh-CN" sz="1900" dirty="0"/>
              <a:t> </a:t>
            </a:r>
            <a:r>
              <a:rPr lang="zh-CN" altLang="en-US" sz="1900" b="1" dirty="0"/>
              <a:t>规则排序</a:t>
            </a:r>
            <a:r>
              <a:rPr lang="zh-CN" altLang="en-US" sz="1900" dirty="0">
                <a:latin typeface="" charset="0"/>
              </a:rPr>
              <a:t> </a:t>
            </a:r>
            <a:r>
              <a:rPr lang="zh-CN" altLang="en-US" sz="1900" dirty="0">
                <a:solidFill>
                  <a:schemeClr val="hlink"/>
                </a:solidFill>
              </a:rPr>
              <a:t>规则</a:t>
            </a:r>
            <a:r>
              <a:rPr lang="zh-CN" altLang="en-US" sz="1900" dirty="0"/>
              <a:t>编排的顺序表示了启用的优先级，称之为规则排序。</a:t>
            </a:r>
          </a:p>
          <a:p>
            <a:pPr algn="just" eaLnBrk="1" hangingPunct="1"/>
            <a:r>
              <a:rPr lang="en-US" altLang="zh-CN" sz="1900" b="1" dirty="0"/>
              <a:t>(</a:t>
            </a:r>
            <a:r>
              <a:rPr lang="en-US" altLang="zh-CN" sz="1900" b="1" dirty="0" smtClean="0"/>
              <a:t>c</a:t>
            </a:r>
            <a:r>
              <a:rPr lang="en-US" altLang="zh-CN" sz="1900" b="1" dirty="0"/>
              <a:t>) </a:t>
            </a:r>
            <a:r>
              <a:rPr lang="zh-CN" altLang="en-US" sz="1900" b="1" dirty="0"/>
              <a:t>数据排序</a:t>
            </a:r>
            <a:r>
              <a:rPr lang="zh-CN" altLang="en-US" sz="1900" dirty="0">
                <a:latin typeface="" charset="0"/>
              </a:rPr>
              <a:t> </a:t>
            </a:r>
            <a:r>
              <a:rPr lang="zh-CN" altLang="en-US" sz="1900" dirty="0"/>
              <a:t>把规则条件部分的所有条件按优先级次序编排起来，运行时首先使用在</a:t>
            </a:r>
            <a:r>
              <a:rPr lang="zh-CN" altLang="en-US" sz="1900" dirty="0">
                <a:solidFill>
                  <a:schemeClr val="hlink"/>
                </a:solidFill>
              </a:rPr>
              <a:t>条件</a:t>
            </a:r>
            <a:r>
              <a:rPr lang="zh-CN" altLang="en-US" sz="1900" dirty="0"/>
              <a:t>部分包含较高优先级数据的规则</a:t>
            </a:r>
            <a:r>
              <a:rPr lang="zh-CN" altLang="en-US" sz="1900" dirty="0" smtClean="0"/>
              <a:t>。</a:t>
            </a:r>
            <a:endParaRPr lang="en-US" altLang="zh-CN" sz="1900" dirty="0" smtClean="0"/>
          </a:p>
          <a:p>
            <a:pPr algn="just" eaLnBrk="1" hangingPunct="1"/>
            <a:r>
              <a:rPr lang="en-US" altLang="zh-CN" sz="1900" b="1" dirty="0"/>
              <a:t>(d) </a:t>
            </a:r>
            <a:r>
              <a:rPr lang="zh-CN" altLang="en-US" sz="1900" b="1" dirty="0"/>
              <a:t>规模排序</a:t>
            </a:r>
            <a:r>
              <a:rPr lang="zh-CN" altLang="en-US" sz="1900" dirty="0"/>
              <a:t> 按规则条件部分的</a:t>
            </a:r>
            <a:r>
              <a:rPr lang="zh-CN" altLang="en-US" sz="1900" dirty="0">
                <a:solidFill>
                  <a:schemeClr val="hlink"/>
                </a:solidFill>
              </a:rPr>
              <a:t>规模</a:t>
            </a:r>
            <a:r>
              <a:rPr lang="zh-CN" altLang="en-US" sz="1900" dirty="0"/>
              <a:t>排列优先级，优先使用被满足条件较多的规则。</a:t>
            </a:r>
          </a:p>
          <a:p>
            <a:pPr algn="just" eaLnBrk="1" hangingPunct="1"/>
            <a:r>
              <a:rPr lang="en-US" altLang="zh-CN" sz="1900" b="1" dirty="0" smtClean="0"/>
              <a:t>(</a:t>
            </a:r>
            <a:r>
              <a:rPr lang="en-US" altLang="zh-CN" sz="1900" b="1" dirty="0"/>
              <a:t>e) </a:t>
            </a:r>
            <a:r>
              <a:rPr lang="zh-CN" altLang="en-US" sz="1900" b="1" dirty="0"/>
              <a:t>就近排序</a:t>
            </a:r>
            <a:r>
              <a:rPr lang="zh-CN" altLang="en-US" sz="1900" dirty="0"/>
              <a:t> 把最近使用的规则放在最优先的</a:t>
            </a:r>
            <a:r>
              <a:rPr lang="zh-CN" altLang="en-US" sz="1900" dirty="0">
                <a:solidFill>
                  <a:schemeClr val="hlink"/>
                </a:solidFill>
              </a:rPr>
              <a:t>位置</a:t>
            </a:r>
            <a:r>
              <a:rPr lang="zh-CN" altLang="en-US" sz="1900" dirty="0"/>
              <a:t>。人类的行为有相似之处。如某一规则经常被使用，人们倾向于更多地使用这条规则。</a:t>
            </a:r>
          </a:p>
          <a:p>
            <a:pPr algn="just" eaLnBrk="1" hangingPunct="1"/>
            <a:r>
              <a:rPr lang="en-US" altLang="zh-CN" sz="1900" b="1" dirty="0" smtClean="0"/>
              <a:t>(f</a:t>
            </a:r>
            <a:r>
              <a:rPr lang="en-US" altLang="zh-CN" sz="1900" b="1" dirty="0"/>
              <a:t>) </a:t>
            </a:r>
            <a:r>
              <a:rPr lang="zh-CN" altLang="en-US" sz="1900" b="1" dirty="0"/>
              <a:t>上下文限制</a:t>
            </a:r>
            <a:r>
              <a:rPr lang="zh-CN" altLang="en-US" sz="1900" dirty="0"/>
              <a:t> 把产生式规则按它们所描述的</a:t>
            </a:r>
            <a:r>
              <a:rPr lang="zh-CN" altLang="en-US" sz="1900" dirty="0">
                <a:solidFill>
                  <a:schemeClr val="hlink"/>
                </a:solidFill>
              </a:rPr>
              <a:t>上下文分组</a:t>
            </a:r>
            <a:r>
              <a:rPr lang="zh-CN" altLang="en-US" sz="1900" dirty="0"/>
              <a:t>。在某种上下文条件下，只能从与其相对应的那组规则中选择可用的规则。</a:t>
            </a:r>
          </a:p>
          <a:p>
            <a:pPr algn="just" eaLnBrk="1" hangingPunct="1"/>
            <a:endParaRPr lang="zh-CN" altLang="en-US" sz="1900" dirty="0"/>
          </a:p>
        </p:txBody>
      </p:sp>
    </p:spTree>
    <p:extLst>
      <p:ext uri="{BB962C8B-B14F-4D97-AF65-F5344CB8AC3E}">
        <p14:creationId xmlns:p14="http://schemas.microsoft.com/office/powerpoint/2010/main" val="314034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81">
                                            <p:txEl>
                                              <p:pRg st="0" end="0"/>
                                            </p:txEl>
                                          </p:spTgt>
                                        </p:tgtEl>
                                        <p:attrNameLst>
                                          <p:attrName>style.visibility</p:attrName>
                                        </p:attrNameLst>
                                      </p:cBhvr>
                                      <p:to>
                                        <p:strVal val="visible"/>
                                      </p:to>
                                    </p:set>
                                    <p:anim calcmode="lin" valueType="num">
                                      <p:cBhvr additive="base">
                                        <p:cTn id="7" dur="500" fill="hold"/>
                                        <p:tgtEl>
                                          <p:spTgt spid="757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5781">
                                            <p:txEl>
                                              <p:pRg st="1" end="1"/>
                                            </p:txEl>
                                          </p:spTgt>
                                        </p:tgtEl>
                                        <p:attrNameLst>
                                          <p:attrName>style.visibility</p:attrName>
                                        </p:attrNameLst>
                                      </p:cBhvr>
                                      <p:to>
                                        <p:strVal val="visible"/>
                                      </p:to>
                                    </p:set>
                                    <p:anim calcmode="lin" valueType="num">
                                      <p:cBhvr additive="base">
                                        <p:cTn id="13" dur="500" fill="hold"/>
                                        <p:tgtEl>
                                          <p:spTgt spid="7578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5781">
                                            <p:txEl>
                                              <p:pRg st="2" end="2"/>
                                            </p:txEl>
                                          </p:spTgt>
                                        </p:tgtEl>
                                        <p:attrNameLst>
                                          <p:attrName>style.visibility</p:attrName>
                                        </p:attrNameLst>
                                      </p:cBhvr>
                                      <p:to>
                                        <p:strVal val="visible"/>
                                      </p:to>
                                    </p:set>
                                    <p:anim calcmode="lin" valueType="num">
                                      <p:cBhvr additive="base">
                                        <p:cTn id="19" dur="500" fill="hold"/>
                                        <p:tgtEl>
                                          <p:spTgt spid="7578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5781">
                                            <p:txEl>
                                              <p:pRg st="3" end="3"/>
                                            </p:txEl>
                                          </p:spTgt>
                                        </p:tgtEl>
                                        <p:attrNameLst>
                                          <p:attrName>style.visibility</p:attrName>
                                        </p:attrNameLst>
                                      </p:cBhvr>
                                      <p:to>
                                        <p:strVal val="visible"/>
                                      </p:to>
                                    </p:set>
                                    <p:anim calcmode="lin" valueType="num">
                                      <p:cBhvr additive="base">
                                        <p:cTn id="25" dur="500" fill="hold"/>
                                        <p:tgtEl>
                                          <p:spTgt spid="7578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8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5781">
                                            <p:txEl>
                                              <p:pRg st="4" end="4"/>
                                            </p:txEl>
                                          </p:spTgt>
                                        </p:tgtEl>
                                        <p:attrNameLst>
                                          <p:attrName>style.visibility</p:attrName>
                                        </p:attrNameLst>
                                      </p:cBhvr>
                                      <p:to>
                                        <p:strVal val="visible"/>
                                      </p:to>
                                    </p:set>
                                    <p:anim calcmode="lin" valueType="num">
                                      <p:cBhvr additive="base">
                                        <p:cTn id="31" dur="500" fill="hold"/>
                                        <p:tgtEl>
                                          <p:spTgt spid="7578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8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5781">
                                            <p:txEl>
                                              <p:pRg st="5" end="5"/>
                                            </p:txEl>
                                          </p:spTgt>
                                        </p:tgtEl>
                                        <p:attrNameLst>
                                          <p:attrName>style.visibility</p:attrName>
                                        </p:attrNameLst>
                                      </p:cBhvr>
                                      <p:to>
                                        <p:strVal val="visible"/>
                                      </p:to>
                                    </p:set>
                                    <p:anim calcmode="lin" valueType="num">
                                      <p:cBhvr additive="base">
                                        <p:cTn id="37" dur="500" fill="hold"/>
                                        <p:tgtEl>
                                          <p:spTgt spid="7578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78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5781">
                                            <p:txEl>
                                              <p:pRg st="6" end="6"/>
                                            </p:txEl>
                                          </p:spTgt>
                                        </p:tgtEl>
                                        <p:attrNameLst>
                                          <p:attrName>style.visibility</p:attrName>
                                        </p:attrNameLst>
                                      </p:cBhvr>
                                      <p:to>
                                        <p:strVal val="visible"/>
                                      </p:to>
                                    </p:set>
                                    <p:anim calcmode="lin" valueType="num">
                                      <p:cBhvr additive="base">
                                        <p:cTn id="43" dur="500" fill="hold"/>
                                        <p:tgtEl>
                                          <p:spTgt spid="7578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578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074"/>
          <p:cNvSpPr>
            <a:spLocks noGrp="1" noChangeArrowheads="1"/>
          </p:cNvSpPr>
          <p:nvPr>
            <p:ph type="title" idx="4294967295"/>
          </p:nvPr>
        </p:nvSpPr>
        <p:spPr>
          <a:xfrm>
            <a:off x="-1395339" y="128395"/>
            <a:ext cx="6172200" cy="857250"/>
          </a:xfrm>
        </p:spPr>
        <p:txBody>
          <a:bodyPr/>
          <a:lstStyle/>
          <a:p>
            <a:r>
              <a:rPr lang="zh-CN" altLang="en-US" sz="2400" dirty="0" smtClean="0"/>
              <a:t>产生式系统</a:t>
            </a:r>
            <a:r>
              <a:rPr lang="zh-CN" altLang="en-US" sz="2400" dirty="0"/>
              <a:t>的工作原理</a:t>
            </a:r>
          </a:p>
        </p:txBody>
      </p:sp>
      <p:sp>
        <p:nvSpPr>
          <p:cNvPr id="28675" name="Rectangle 3075"/>
          <p:cNvSpPr>
            <a:spLocks noGrp="1" noChangeArrowheads="1"/>
          </p:cNvSpPr>
          <p:nvPr>
            <p:ph type="body" idx="4294967295"/>
          </p:nvPr>
        </p:nvSpPr>
        <p:spPr>
          <a:xfrm>
            <a:off x="400050" y="1169432"/>
            <a:ext cx="6172200" cy="3086100"/>
          </a:xfrm>
        </p:spPr>
        <p:txBody>
          <a:bodyPr/>
          <a:lstStyle/>
          <a:p>
            <a:r>
              <a:rPr lang="en-US" altLang="zh-CN" dirty="0"/>
              <a:t> </a:t>
            </a:r>
            <a:r>
              <a:rPr lang="zh-CN" altLang="en-US" dirty="0"/>
              <a:t>工作周期</a:t>
            </a:r>
            <a:r>
              <a:rPr lang="en-US" altLang="zh-CN" dirty="0"/>
              <a:t>: </a:t>
            </a:r>
            <a:r>
              <a:rPr lang="zh-CN" altLang="en-US" dirty="0"/>
              <a:t>匹配</a:t>
            </a:r>
            <a:r>
              <a:rPr lang="en-US" altLang="zh-CN" dirty="0"/>
              <a:t>, </a:t>
            </a:r>
            <a:r>
              <a:rPr lang="zh-CN" altLang="en-US" dirty="0"/>
              <a:t>选择</a:t>
            </a:r>
            <a:r>
              <a:rPr lang="en-US" altLang="zh-CN" dirty="0"/>
              <a:t>, </a:t>
            </a:r>
            <a:r>
              <a:rPr lang="zh-CN" altLang="en-US" dirty="0"/>
              <a:t>执行三个阶段组成</a:t>
            </a:r>
          </a:p>
          <a:p>
            <a:endParaRPr lang="en-US" altLang="zh-CN" dirty="0"/>
          </a:p>
        </p:txBody>
      </p:sp>
      <p:sp>
        <p:nvSpPr>
          <p:cNvPr id="28676" name="Text Box 3076"/>
          <p:cNvSpPr txBox="1">
            <a:spLocks noChangeArrowheads="1"/>
          </p:cNvSpPr>
          <p:nvPr/>
        </p:nvSpPr>
        <p:spPr bwMode="auto">
          <a:xfrm>
            <a:off x="1123578" y="2067694"/>
            <a:ext cx="11430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latin typeface="Times New Roman" panose="02020603050405020304" pitchFamily="18" charset="0"/>
              </a:rPr>
              <a:t>模式匹配</a:t>
            </a:r>
          </a:p>
        </p:txBody>
      </p:sp>
      <p:sp>
        <p:nvSpPr>
          <p:cNvPr id="28677" name="Text Box 3077"/>
          <p:cNvSpPr txBox="1">
            <a:spLocks noChangeArrowheads="1"/>
          </p:cNvSpPr>
          <p:nvPr/>
        </p:nvSpPr>
        <p:spPr bwMode="auto">
          <a:xfrm>
            <a:off x="552078" y="2810644"/>
            <a:ext cx="9144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latin typeface="Times New Roman" panose="02020603050405020304" pitchFamily="18" charset="0"/>
              </a:rPr>
              <a:t>规则库</a:t>
            </a:r>
          </a:p>
        </p:txBody>
      </p:sp>
      <p:sp>
        <p:nvSpPr>
          <p:cNvPr id="28678" name="Text Box 3078"/>
          <p:cNvSpPr txBox="1">
            <a:spLocks noChangeArrowheads="1"/>
          </p:cNvSpPr>
          <p:nvPr/>
        </p:nvSpPr>
        <p:spPr bwMode="auto">
          <a:xfrm>
            <a:off x="3581028" y="2810644"/>
            <a:ext cx="11430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solidFill>
                  <a:srgbClr val="FF0000"/>
                </a:solidFill>
                <a:latin typeface="Times New Roman" panose="02020603050405020304" pitchFamily="18" charset="0"/>
              </a:rPr>
              <a:t>冲突消解</a:t>
            </a:r>
            <a:endParaRPr lang="zh-CN" altLang="en-US">
              <a:latin typeface="Times New Roman" panose="02020603050405020304" pitchFamily="18" charset="0"/>
            </a:endParaRPr>
          </a:p>
        </p:txBody>
      </p:sp>
      <p:sp>
        <p:nvSpPr>
          <p:cNvPr id="28679" name="Text Box 3079"/>
          <p:cNvSpPr txBox="1">
            <a:spLocks noChangeArrowheads="1"/>
          </p:cNvSpPr>
          <p:nvPr/>
        </p:nvSpPr>
        <p:spPr bwMode="auto">
          <a:xfrm>
            <a:off x="4495428" y="2010544"/>
            <a:ext cx="11430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latin typeface="Times New Roman" panose="02020603050405020304" pitchFamily="18" charset="0"/>
              </a:rPr>
              <a:t>推理控制</a:t>
            </a:r>
          </a:p>
        </p:txBody>
      </p:sp>
      <p:sp>
        <p:nvSpPr>
          <p:cNvPr id="28680" name="Text Box 3080"/>
          <p:cNvSpPr txBox="1">
            <a:spLocks noChangeArrowheads="1"/>
          </p:cNvSpPr>
          <p:nvPr/>
        </p:nvSpPr>
        <p:spPr bwMode="auto">
          <a:xfrm>
            <a:off x="2780928" y="2067694"/>
            <a:ext cx="11430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latin typeface="Times New Roman" panose="02020603050405020304" pitchFamily="18" charset="0"/>
              </a:rPr>
              <a:t>冲突集</a:t>
            </a:r>
          </a:p>
        </p:txBody>
      </p:sp>
      <p:sp>
        <p:nvSpPr>
          <p:cNvPr id="28681" name="Text Box 3081"/>
          <p:cNvSpPr txBox="1">
            <a:spLocks noChangeArrowheads="1"/>
          </p:cNvSpPr>
          <p:nvPr/>
        </p:nvSpPr>
        <p:spPr bwMode="auto">
          <a:xfrm>
            <a:off x="3581028" y="3439294"/>
            <a:ext cx="11430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latin typeface="Times New Roman" panose="02020603050405020304" pitchFamily="18" charset="0"/>
              </a:rPr>
              <a:t>规则触发</a:t>
            </a:r>
          </a:p>
        </p:txBody>
      </p:sp>
      <p:sp>
        <p:nvSpPr>
          <p:cNvPr id="28682" name="Text Box 3082"/>
          <p:cNvSpPr txBox="1">
            <a:spLocks noChangeArrowheads="1"/>
          </p:cNvSpPr>
          <p:nvPr/>
        </p:nvSpPr>
        <p:spPr bwMode="auto">
          <a:xfrm>
            <a:off x="4952628" y="3439294"/>
            <a:ext cx="11430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latin typeface="Times New Roman" panose="02020603050405020304" pitchFamily="18" charset="0"/>
              </a:rPr>
              <a:t>规则执行</a:t>
            </a:r>
          </a:p>
        </p:txBody>
      </p:sp>
      <p:sp>
        <p:nvSpPr>
          <p:cNvPr id="28683" name="Text Box 3083"/>
          <p:cNvSpPr txBox="1">
            <a:spLocks noChangeArrowheads="1"/>
          </p:cNvSpPr>
          <p:nvPr/>
        </p:nvSpPr>
        <p:spPr bwMode="auto">
          <a:xfrm>
            <a:off x="1637928" y="2810644"/>
            <a:ext cx="1314450" cy="6463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latin typeface="Times New Roman" panose="02020603050405020304" pitchFamily="18" charset="0"/>
              </a:rPr>
              <a:t>动态数据库</a:t>
            </a:r>
          </a:p>
        </p:txBody>
      </p:sp>
      <p:sp>
        <p:nvSpPr>
          <p:cNvPr id="28684" name="Line 3084"/>
          <p:cNvSpPr>
            <a:spLocks noChangeShapeType="1"/>
          </p:cNvSpPr>
          <p:nvPr/>
        </p:nvSpPr>
        <p:spPr bwMode="auto">
          <a:xfrm>
            <a:off x="2266578" y="2239144"/>
            <a:ext cx="5143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Line 3085"/>
          <p:cNvSpPr>
            <a:spLocks noChangeShapeType="1"/>
          </p:cNvSpPr>
          <p:nvPr/>
        </p:nvSpPr>
        <p:spPr bwMode="auto">
          <a:xfrm>
            <a:off x="3352428" y="2410594"/>
            <a:ext cx="6858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6" name="Line 3086"/>
          <p:cNvSpPr>
            <a:spLocks noChangeShapeType="1"/>
          </p:cNvSpPr>
          <p:nvPr/>
        </p:nvSpPr>
        <p:spPr bwMode="auto">
          <a:xfrm flipH="1">
            <a:off x="4266828" y="2353444"/>
            <a:ext cx="8001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Line 3087"/>
          <p:cNvSpPr>
            <a:spLocks noChangeShapeType="1"/>
          </p:cNvSpPr>
          <p:nvPr/>
        </p:nvSpPr>
        <p:spPr bwMode="auto">
          <a:xfrm>
            <a:off x="4152528" y="3153544"/>
            <a:ext cx="0" cy="285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8" name="Line 3088"/>
          <p:cNvSpPr>
            <a:spLocks noChangeShapeType="1"/>
          </p:cNvSpPr>
          <p:nvPr/>
        </p:nvSpPr>
        <p:spPr bwMode="auto">
          <a:xfrm flipV="1">
            <a:off x="1066428" y="2410594"/>
            <a:ext cx="51435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9" name="Line 3089"/>
          <p:cNvSpPr>
            <a:spLocks noChangeShapeType="1"/>
          </p:cNvSpPr>
          <p:nvPr/>
        </p:nvSpPr>
        <p:spPr bwMode="auto">
          <a:xfrm flipH="1" flipV="1">
            <a:off x="1866528" y="2410594"/>
            <a:ext cx="4572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Line 3090"/>
          <p:cNvSpPr>
            <a:spLocks noChangeShapeType="1"/>
          </p:cNvSpPr>
          <p:nvPr/>
        </p:nvSpPr>
        <p:spPr bwMode="auto">
          <a:xfrm>
            <a:off x="4724028" y="3610744"/>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1" name="Line 3091"/>
          <p:cNvSpPr>
            <a:spLocks noChangeShapeType="1"/>
          </p:cNvSpPr>
          <p:nvPr/>
        </p:nvSpPr>
        <p:spPr bwMode="auto">
          <a:xfrm>
            <a:off x="5524128" y="3782194"/>
            <a:ext cx="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2" name="Line 3092"/>
          <p:cNvSpPr>
            <a:spLocks noChangeShapeType="1"/>
          </p:cNvSpPr>
          <p:nvPr/>
        </p:nvSpPr>
        <p:spPr bwMode="auto">
          <a:xfrm flipH="1">
            <a:off x="2380878" y="4067944"/>
            <a:ext cx="314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3" name="Line 3093"/>
          <p:cNvSpPr>
            <a:spLocks noChangeShapeType="1"/>
          </p:cNvSpPr>
          <p:nvPr/>
        </p:nvSpPr>
        <p:spPr bwMode="auto">
          <a:xfrm flipH="1" flipV="1">
            <a:off x="2380877" y="3456974"/>
            <a:ext cx="1" cy="6109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7658205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550119" y="98315"/>
            <a:ext cx="6172200" cy="857250"/>
          </a:xfrm>
        </p:spPr>
        <p:txBody>
          <a:bodyPr/>
          <a:lstStyle/>
          <a:p>
            <a:r>
              <a:rPr lang="zh-CN" altLang="en-US" sz="2400"/>
              <a:t>医疗产生式系统</a:t>
            </a:r>
          </a:p>
        </p:txBody>
      </p:sp>
      <p:sp>
        <p:nvSpPr>
          <p:cNvPr id="55300" name="Text Box 4"/>
          <p:cNvSpPr txBox="1">
            <a:spLocks noChangeArrowheads="1"/>
          </p:cNvSpPr>
          <p:nvPr/>
        </p:nvSpPr>
        <p:spPr bwMode="auto">
          <a:xfrm>
            <a:off x="2852936" y="1275606"/>
            <a:ext cx="14859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solidFill>
                  <a:srgbClr val="800000"/>
                </a:solidFill>
                <a:latin typeface="Times New Roman" panose="02020603050405020304" pitchFamily="18" charset="0"/>
              </a:rPr>
              <a:t>控制系统</a:t>
            </a:r>
          </a:p>
        </p:txBody>
      </p:sp>
      <p:sp>
        <p:nvSpPr>
          <p:cNvPr id="55301" name="Text Box 5"/>
          <p:cNvSpPr txBox="1">
            <a:spLocks noChangeArrowheads="1"/>
          </p:cNvSpPr>
          <p:nvPr/>
        </p:nvSpPr>
        <p:spPr bwMode="auto">
          <a:xfrm>
            <a:off x="622896" y="2393604"/>
            <a:ext cx="3022997" cy="2100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a:solidFill>
                  <a:srgbClr val="800000"/>
                </a:solidFill>
                <a:latin typeface="Times New Roman" panose="02020603050405020304" pitchFamily="18" charset="0"/>
              </a:rPr>
              <a:t>规则库</a:t>
            </a:r>
          </a:p>
          <a:p>
            <a:pPr>
              <a:spcBef>
                <a:spcPct val="50000"/>
              </a:spcBef>
            </a:pPr>
            <a:r>
              <a:rPr lang="en-US" altLang="zh-CN" sz="1500">
                <a:latin typeface="Times New Roman" panose="02020603050405020304" pitchFamily="18" charset="0"/>
              </a:rPr>
              <a:t>IF </a:t>
            </a:r>
            <a:r>
              <a:rPr lang="zh-CN" altLang="en-US" sz="1500">
                <a:latin typeface="Times New Roman" panose="02020603050405020304" pitchFamily="18" charset="0"/>
              </a:rPr>
              <a:t>发烧 </a:t>
            </a:r>
            <a:r>
              <a:rPr lang="en-US" altLang="zh-CN" sz="1500">
                <a:latin typeface="Times New Roman" panose="02020603050405020304" pitchFamily="18" charset="0"/>
              </a:rPr>
              <a:t>then </a:t>
            </a:r>
            <a:r>
              <a:rPr lang="zh-CN" altLang="en-US" sz="1500">
                <a:latin typeface="Times New Roman" panose="02020603050405020304" pitchFamily="18" charset="0"/>
              </a:rPr>
              <a:t>感冒</a:t>
            </a:r>
          </a:p>
          <a:p>
            <a:pPr>
              <a:spcBef>
                <a:spcPct val="50000"/>
              </a:spcBef>
            </a:pPr>
            <a:r>
              <a:rPr lang="en-US" altLang="zh-CN" sz="1500"/>
              <a:t>IF </a:t>
            </a:r>
            <a:r>
              <a:rPr lang="zh-CN" altLang="en-US" sz="1500"/>
              <a:t>发烧 </a:t>
            </a:r>
            <a:r>
              <a:rPr lang="en-US" altLang="zh-CN" sz="1500"/>
              <a:t>and </a:t>
            </a:r>
            <a:r>
              <a:rPr lang="zh-CN" altLang="en-US" sz="1500"/>
              <a:t>头痛 </a:t>
            </a:r>
            <a:r>
              <a:rPr lang="en-US" altLang="zh-CN" sz="1500"/>
              <a:t>then </a:t>
            </a:r>
            <a:r>
              <a:rPr lang="zh-CN" altLang="en-US" sz="1500"/>
              <a:t>感冒</a:t>
            </a:r>
          </a:p>
          <a:p>
            <a:pPr>
              <a:spcBef>
                <a:spcPct val="50000"/>
              </a:spcBef>
            </a:pPr>
            <a:r>
              <a:rPr lang="en-US" altLang="zh-CN" sz="1500"/>
              <a:t>IF </a:t>
            </a:r>
            <a:r>
              <a:rPr lang="zh-CN" altLang="en-US" sz="1500"/>
              <a:t>头痛 </a:t>
            </a:r>
            <a:r>
              <a:rPr lang="en-US" altLang="zh-CN" sz="1500"/>
              <a:t>and </a:t>
            </a:r>
            <a:r>
              <a:rPr lang="zh-CN" altLang="en-US" sz="1500"/>
              <a:t>嗓子痛 </a:t>
            </a:r>
            <a:r>
              <a:rPr lang="en-US" altLang="zh-CN" sz="1500"/>
              <a:t>then </a:t>
            </a:r>
            <a:r>
              <a:rPr lang="zh-CN" altLang="en-US" sz="1500"/>
              <a:t>感冒</a:t>
            </a:r>
          </a:p>
          <a:p>
            <a:pPr>
              <a:spcBef>
                <a:spcPct val="50000"/>
              </a:spcBef>
            </a:pPr>
            <a:r>
              <a:rPr lang="en-US" altLang="zh-CN" sz="1500"/>
              <a:t>IF </a:t>
            </a:r>
            <a:r>
              <a:rPr lang="zh-CN" altLang="en-US" sz="1500"/>
              <a:t>发烧 </a:t>
            </a:r>
            <a:r>
              <a:rPr lang="en-US" altLang="zh-CN" sz="1500"/>
              <a:t>and </a:t>
            </a:r>
            <a:r>
              <a:rPr lang="zh-CN" altLang="en-US" sz="1500"/>
              <a:t>胸闷 </a:t>
            </a:r>
            <a:r>
              <a:rPr lang="en-US" altLang="zh-CN" sz="1500"/>
              <a:t>then </a:t>
            </a:r>
            <a:r>
              <a:rPr lang="zh-CN" altLang="en-US" sz="1500"/>
              <a:t>肺炎</a:t>
            </a:r>
          </a:p>
          <a:p>
            <a:pPr>
              <a:spcBef>
                <a:spcPct val="50000"/>
              </a:spcBef>
            </a:pPr>
            <a:r>
              <a:rPr lang="en-US" altLang="zh-CN" sz="1500">
                <a:latin typeface="Times New Roman" panose="02020603050405020304" pitchFamily="18" charset="0"/>
              </a:rPr>
              <a:t>……</a:t>
            </a:r>
          </a:p>
        </p:txBody>
      </p:sp>
      <p:sp>
        <p:nvSpPr>
          <p:cNvPr id="55302" name="Text Box 6"/>
          <p:cNvSpPr txBox="1">
            <a:spLocks noChangeArrowheads="1"/>
          </p:cNvSpPr>
          <p:nvPr/>
        </p:nvSpPr>
        <p:spPr bwMode="auto">
          <a:xfrm>
            <a:off x="4167386" y="2418606"/>
            <a:ext cx="1493862" cy="14080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zh-CN" altLang="en-US" dirty="0">
                <a:solidFill>
                  <a:srgbClr val="800000"/>
                </a:solidFill>
                <a:latin typeface="Times New Roman" panose="02020603050405020304" pitchFamily="18" charset="0"/>
              </a:rPr>
              <a:t>动态数据库</a:t>
            </a:r>
          </a:p>
          <a:p>
            <a:pPr algn="ctr">
              <a:spcBef>
                <a:spcPct val="50000"/>
              </a:spcBef>
              <a:buFontTx/>
              <a:buChar char="•"/>
            </a:pPr>
            <a:r>
              <a:rPr lang="zh-CN" altLang="en-US" sz="1500" b="1" dirty="0">
                <a:solidFill>
                  <a:schemeClr val="folHlink"/>
                </a:solidFill>
                <a:latin typeface="Times New Roman" panose="02020603050405020304" pitchFamily="18" charset="0"/>
              </a:rPr>
              <a:t>发烧</a:t>
            </a:r>
          </a:p>
          <a:p>
            <a:pPr algn="ctr">
              <a:spcBef>
                <a:spcPct val="50000"/>
              </a:spcBef>
              <a:buFontTx/>
              <a:buChar char="•"/>
            </a:pPr>
            <a:r>
              <a:rPr lang="zh-CN" altLang="en-US" sz="1500" dirty="0">
                <a:latin typeface="Times New Roman" panose="02020603050405020304" pitchFamily="18" charset="0"/>
              </a:rPr>
              <a:t>头痛</a:t>
            </a:r>
          </a:p>
          <a:p>
            <a:pPr algn="ctr">
              <a:spcBef>
                <a:spcPct val="50000"/>
              </a:spcBef>
              <a:buFontTx/>
              <a:buChar char="•"/>
            </a:pPr>
            <a:r>
              <a:rPr lang="zh-CN" altLang="en-US" sz="1500" dirty="0"/>
              <a:t>胸闷</a:t>
            </a:r>
          </a:p>
        </p:txBody>
      </p:sp>
      <p:sp>
        <p:nvSpPr>
          <p:cNvPr id="55303" name="Line 7"/>
          <p:cNvSpPr>
            <a:spLocks noChangeShapeType="1"/>
          </p:cNvSpPr>
          <p:nvPr/>
        </p:nvSpPr>
        <p:spPr bwMode="auto">
          <a:xfrm flipH="1">
            <a:off x="2395736" y="1447056"/>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4" name="Line 8"/>
          <p:cNvSpPr>
            <a:spLocks noChangeShapeType="1"/>
          </p:cNvSpPr>
          <p:nvPr/>
        </p:nvSpPr>
        <p:spPr bwMode="auto">
          <a:xfrm>
            <a:off x="2395736" y="1447056"/>
            <a:ext cx="0" cy="9715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5" name="Line 9"/>
          <p:cNvSpPr>
            <a:spLocks noChangeShapeType="1"/>
          </p:cNvSpPr>
          <p:nvPr/>
        </p:nvSpPr>
        <p:spPr bwMode="auto">
          <a:xfrm>
            <a:off x="2738636" y="2590056"/>
            <a:ext cx="14287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6" name="Line 10"/>
          <p:cNvSpPr>
            <a:spLocks noChangeShapeType="1"/>
          </p:cNvSpPr>
          <p:nvPr/>
        </p:nvSpPr>
        <p:spPr bwMode="auto">
          <a:xfrm>
            <a:off x="4338836" y="1447056"/>
            <a:ext cx="514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7" name="Line 11"/>
          <p:cNvSpPr>
            <a:spLocks noChangeShapeType="1"/>
          </p:cNvSpPr>
          <p:nvPr/>
        </p:nvSpPr>
        <p:spPr bwMode="auto">
          <a:xfrm>
            <a:off x="4853186" y="1447056"/>
            <a:ext cx="0" cy="9715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6135697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387424" y="987574"/>
            <a:ext cx="3429000" cy="3886200"/>
          </a:xfrm>
        </p:spPr>
        <p:txBody>
          <a:bodyPr/>
          <a:lstStyle/>
          <a:p>
            <a:pPr lvl="1">
              <a:buFontTx/>
              <a:buNone/>
            </a:pPr>
            <a:r>
              <a:rPr lang="zh-CN" altLang="en-US" dirty="0"/>
              <a:t>一个简单的</a:t>
            </a:r>
            <a:r>
              <a:rPr lang="zh-CN" altLang="en-US" dirty="0" smtClean="0"/>
              <a:t>例子</a:t>
            </a:r>
            <a:endParaRPr lang="zh-CN" altLang="en-US" dirty="0"/>
          </a:p>
          <a:p>
            <a:pPr lvl="2"/>
            <a:r>
              <a:rPr lang="zh-CN" altLang="en-US" dirty="0"/>
              <a:t>问题：设字符转换规则</a:t>
            </a:r>
          </a:p>
          <a:p>
            <a:pPr lvl="2">
              <a:buFontTx/>
              <a:buNone/>
            </a:pPr>
            <a:r>
              <a:rPr lang="zh-CN" altLang="en-US" dirty="0"/>
              <a:t>		</a:t>
            </a:r>
            <a:r>
              <a:rPr lang="en-US" altLang="zh-CN" dirty="0"/>
              <a:t>A∧B→C</a:t>
            </a:r>
          </a:p>
          <a:p>
            <a:pPr lvl="2">
              <a:buFontTx/>
              <a:buNone/>
            </a:pPr>
            <a:r>
              <a:rPr lang="en-US" altLang="zh-CN" dirty="0"/>
              <a:t>		A∧C→D</a:t>
            </a:r>
          </a:p>
          <a:p>
            <a:pPr lvl="2">
              <a:buFontTx/>
              <a:buNone/>
            </a:pPr>
            <a:r>
              <a:rPr lang="en-US" altLang="zh-CN" dirty="0"/>
              <a:t>		B∧C→G</a:t>
            </a:r>
          </a:p>
          <a:p>
            <a:pPr lvl="2">
              <a:buFontTx/>
              <a:buNone/>
            </a:pPr>
            <a:r>
              <a:rPr lang="en-US" altLang="zh-CN" dirty="0"/>
              <a:t>		B∧E→F</a:t>
            </a:r>
          </a:p>
          <a:p>
            <a:pPr lvl="2">
              <a:buFontTx/>
              <a:buNone/>
            </a:pPr>
            <a:r>
              <a:rPr lang="en-US" altLang="zh-CN" dirty="0"/>
              <a:t>		D→E</a:t>
            </a:r>
          </a:p>
          <a:p>
            <a:pPr lvl="2">
              <a:buFontTx/>
              <a:buNone/>
            </a:pPr>
            <a:r>
              <a:rPr lang="en-US" altLang="zh-CN" dirty="0"/>
              <a:t>	</a:t>
            </a:r>
            <a:r>
              <a:rPr lang="zh-CN" altLang="en-US" dirty="0"/>
              <a:t>已知：</a:t>
            </a:r>
            <a:r>
              <a:rPr lang="en-US" altLang="zh-CN" dirty="0"/>
              <a:t>A</a:t>
            </a:r>
            <a:r>
              <a:rPr lang="zh-CN" altLang="en-US" dirty="0"/>
              <a:t>，</a:t>
            </a:r>
            <a:r>
              <a:rPr lang="en-US" altLang="zh-CN" dirty="0"/>
              <a:t>B</a:t>
            </a:r>
          </a:p>
          <a:p>
            <a:pPr lvl="2">
              <a:buFontTx/>
              <a:buNone/>
            </a:pPr>
            <a:r>
              <a:rPr lang="en-US" altLang="zh-CN" dirty="0"/>
              <a:t>	</a:t>
            </a:r>
            <a:r>
              <a:rPr lang="zh-CN" altLang="en-US" dirty="0"/>
              <a:t>求：</a:t>
            </a:r>
            <a:r>
              <a:rPr lang="en-US" altLang="zh-CN" dirty="0"/>
              <a:t>F</a:t>
            </a:r>
          </a:p>
          <a:p>
            <a:pPr lvl="4"/>
            <a:endParaRPr lang="en-US" altLang="zh-CN" dirty="0"/>
          </a:p>
        </p:txBody>
      </p:sp>
      <p:sp>
        <p:nvSpPr>
          <p:cNvPr id="4" name="Rectangle 2"/>
          <p:cNvSpPr txBox="1">
            <a:spLocks noChangeArrowheads="1"/>
          </p:cNvSpPr>
          <p:nvPr/>
        </p:nvSpPr>
        <p:spPr bwMode="auto">
          <a:xfrm>
            <a:off x="2636912" y="34702"/>
            <a:ext cx="403244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2">
              <a:spcBef>
                <a:spcPts val="0"/>
              </a:spcBef>
              <a:buFontTx/>
              <a:buNone/>
            </a:pPr>
            <a:r>
              <a:rPr lang="zh-CN" altLang="en-US" dirty="0" smtClean="0"/>
              <a:t>一、综合数据库</a:t>
            </a:r>
          </a:p>
          <a:p>
            <a:pPr lvl="2">
              <a:spcBef>
                <a:spcPts val="0"/>
              </a:spcBef>
              <a:buFontTx/>
              <a:buNone/>
            </a:pPr>
            <a:r>
              <a:rPr lang="zh-CN" altLang="en-US" dirty="0" smtClean="0"/>
              <a:t>	</a:t>
            </a:r>
            <a:r>
              <a:rPr lang="en-US" altLang="zh-CN" dirty="0" smtClean="0"/>
              <a:t>{x}</a:t>
            </a:r>
            <a:r>
              <a:rPr lang="zh-CN" altLang="en-US" dirty="0" smtClean="0"/>
              <a:t>，其中</a:t>
            </a:r>
            <a:r>
              <a:rPr lang="en-US" altLang="zh-CN" dirty="0" smtClean="0"/>
              <a:t>x</a:t>
            </a:r>
            <a:r>
              <a:rPr lang="zh-CN" altLang="en-US" dirty="0" smtClean="0"/>
              <a:t>为字符</a:t>
            </a:r>
          </a:p>
          <a:p>
            <a:pPr lvl="2">
              <a:spcBef>
                <a:spcPts val="0"/>
              </a:spcBef>
              <a:buFontTx/>
              <a:buNone/>
            </a:pPr>
            <a:endParaRPr lang="zh-CN" altLang="en-US" dirty="0" smtClean="0"/>
          </a:p>
          <a:p>
            <a:pPr lvl="2">
              <a:spcBef>
                <a:spcPts val="0"/>
              </a:spcBef>
              <a:buFontTx/>
              <a:buNone/>
            </a:pPr>
            <a:r>
              <a:rPr lang="zh-CN" altLang="en-US" dirty="0" smtClean="0"/>
              <a:t>二、规则集</a:t>
            </a:r>
          </a:p>
          <a:p>
            <a:pPr lvl="2">
              <a:spcBef>
                <a:spcPts val="0"/>
              </a:spcBef>
              <a:buFontTx/>
              <a:buNone/>
            </a:pPr>
            <a:r>
              <a:rPr lang="zh-CN" altLang="en-US" dirty="0" smtClean="0"/>
              <a:t>   </a:t>
            </a:r>
            <a:r>
              <a:rPr lang="en-US" altLang="zh-CN" dirty="0" smtClean="0"/>
              <a:t>1</a:t>
            </a:r>
            <a:r>
              <a:rPr lang="zh-CN" altLang="en-US" dirty="0" smtClean="0"/>
              <a:t>，</a:t>
            </a:r>
            <a:r>
              <a:rPr lang="en-US" altLang="zh-CN" dirty="0" smtClean="0"/>
              <a:t>IF  A∧B  THEN  C</a:t>
            </a:r>
          </a:p>
          <a:p>
            <a:pPr lvl="2">
              <a:spcBef>
                <a:spcPts val="0"/>
              </a:spcBef>
              <a:buFontTx/>
              <a:buNone/>
            </a:pPr>
            <a:r>
              <a:rPr lang="en-US" altLang="zh-CN" dirty="0" smtClean="0"/>
              <a:t>	2</a:t>
            </a:r>
            <a:r>
              <a:rPr lang="zh-CN" altLang="en-US" dirty="0" smtClean="0"/>
              <a:t>，</a:t>
            </a:r>
            <a:r>
              <a:rPr lang="en-US" altLang="zh-CN" dirty="0" smtClean="0"/>
              <a:t>IF  A∧C  THEN  D</a:t>
            </a:r>
          </a:p>
          <a:p>
            <a:pPr lvl="2">
              <a:spcBef>
                <a:spcPts val="0"/>
              </a:spcBef>
              <a:buFontTx/>
              <a:buNone/>
            </a:pPr>
            <a:r>
              <a:rPr lang="en-US" altLang="zh-CN" dirty="0" smtClean="0"/>
              <a:t>	3</a:t>
            </a:r>
            <a:r>
              <a:rPr lang="zh-CN" altLang="en-US" dirty="0" smtClean="0"/>
              <a:t>，</a:t>
            </a:r>
            <a:r>
              <a:rPr lang="en-US" altLang="zh-CN" dirty="0" smtClean="0"/>
              <a:t>IF  B∧C  THEN  G</a:t>
            </a:r>
          </a:p>
          <a:p>
            <a:pPr lvl="2">
              <a:spcBef>
                <a:spcPts val="0"/>
              </a:spcBef>
              <a:buFontTx/>
              <a:buNone/>
            </a:pPr>
            <a:r>
              <a:rPr lang="en-US" altLang="zh-CN" dirty="0" smtClean="0"/>
              <a:t>	4</a:t>
            </a:r>
            <a:r>
              <a:rPr lang="zh-CN" altLang="en-US" dirty="0" smtClean="0"/>
              <a:t>，</a:t>
            </a:r>
            <a:r>
              <a:rPr lang="en-US" altLang="zh-CN" dirty="0" smtClean="0"/>
              <a:t>IF  B∧E  THEN  F</a:t>
            </a:r>
          </a:p>
          <a:p>
            <a:pPr lvl="2">
              <a:spcBef>
                <a:spcPts val="0"/>
              </a:spcBef>
              <a:buFontTx/>
              <a:buNone/>
            </a:pPr>
            <a:r>
              <a:rPr lang="en-US" altLang="zh-CN" dirty="0" smtClean="0"/>
              <a:t>	5</a:t>
            </a:r>
            <a:r>
              <a:rPr lang="zh-CN" altLang="en-US" dirty="0" smtClean="0"/>
              <a:t>，</a:t>
            </a:r>
            <a:r>
              <a:rPr lang="en-US" altLang="zh-CN" dirty="0" smtClean="0"/>
              <a:t>IF     D     THEN  E</a:t>
            </a:r>
          </a:p>
          <a:p>
            <a:pPr lvl="2">
              <a:spcBef>
                <a:spcPts val="0"/>
              </a:spcBef>
              <a:buFontTx/>
              <a:buNone/>
            </a:pPr>
            <a:endParaRPr lang="en-US" altLang="zh-CN" dirty="0" smtClean="0"/>
          </a:p>
          <a:p>
            <a:pPr lvl="2">
              <a:spcBef>
                <a:spcPts val="0"/>
              </a:spcBef>
              <a:buFontTx/>
              <a:buNone/>
            </a:pPr>
            <a:r>
              <a:rPr lang="zh-CN" altLang="en-US" dirty="0"/>
              <a:t>三、控制策略</a:t>
            </a:r>
          </a:p>
          <a:p>
            <a:pPr lvl="2">
              <a:spcBef>
                <a:spcPts val="0"/>
              </a:spcBef>
              <a:buFontTx/>
              <a:buNone/>
            </a:pPr>
            <a:r>
              <a:rPr lang="zh-CN" altLang="en-US" dirty="0"/>
              <a:t>		顺序排队</a:t>
            </a:r>
          </a:p>
          <a:p>
            <a:pPr lvl="2">
              <a:spcBef>
                <a:spcPts val="0"/>
              </a:spcBef>
              <a:buFontTx/>
              <a:buNone/>
            </a:pPr>
            <a:endParaRPr lang="zh-CN" altLang="en-US" dirty="0"/>
          </a:p>
          <a:p>
            <a:pPr lvl="2">
              <a:spcBef>
                <a:spcPts val="0"/>
              </a:spcBef>
              <a:buFontTx/>
              <a:buNone/>
            </a:pPr>
            <a:r>
              <a:rPr lang="zh-CN" altLang="en-US" dirty="0"/>
              <a:t>四、初始条件</a:t>
            </a:r>
          </a:p>
          <a:p>
            <a:pPr lvl="2">
              <a:spcBef>
                <a:spcPts val="0"/>
              </a:spcBef>
              <a:buFontTx/>
              <a:buNone/>
            </a:pPr>
            <a:r>
              <a:rPr lang="zh-CN" altLang="en-US" dirty="0"/>
              <a:t>		</a:t>
            </a:r>
            <a:r>
              <a:rPr lang="en-US" altLang="zh-CN" dirty="0"/>
              <a:t>{A</a:t>
            </a:r>
            <a:r>
              <a:rPr lang="zh-CN" altLang="en-US" dirty="0"/>
              <a:t>，</a:t>
            </a:r>
            <a:r>
              <a:rPr lang="en-US" altLang="zh-CN" dirty="0"/>
              <a:t>B}</a:t>
            </a:r>
          </a:p>
          <a:p>
            <a:pPr lvl="2">
              <a:spcBef>
                <a:spcPts val="0"/>
              </a:spcBef>
              <a:buFontTx/>
              <a:buNone/>
            </a:pPr>
            <a:endParaRPr lang="en-US" altLang="zh-CN" dirty="0"/>
          </a:p>
          <a:p>
            <a:pPr lvl="2">
              <a:spcBef>
                <a:spcPts val="0"/>
              </a:spcBef>
              <a:buFontTx/>
              <a:buNone/>
            </a:pPr>
            <a:r>
              <a:rPr lang="zh-CN" altLang="en-US" dirty="0"/>
              <a:t>五、结束条件</a:t>
            </a:r>
          </a:p>
          <a:p>
            <a:pPr lvl="2">
              <a:spcBef>
                <a:spcPts val="0"/>
              </a:spcBef>
              <a:buFontTx/>
              <a:buNone/>
            </a:pPr>
            <a:r>
              <a:rPr lang="zh-CN" altLang="en-US" dirty="0"/>
              <a:t>	</a:t>
            </a:r>
            <a:r>
              <a:rPr lang="zh-CN" altLang="en-US" dirty="0" smtClean="0"/>
              <a:t> </a:t>
            </a:r>
            <a:r>
              <a:rPr lang="zh-CN" altLang="en-US" dirty="0"/>
              <a:t>	</a:t>
            </a:r>
            <a:r>
              <a:rPr lang="en-US" altLang="zh-CN" dirty="0"/>
              <a:t>F∈{x}</a:t>
            </a:r>
            <a:endParaRPr lang="en-US" altLang="zh-CN" sz="2100" dirty="0"/>
          </a:p>
          <a:p>
            <a:pPr lvl="4">
              <a:spcBef>
                <a:spcPts val="0"/>
              </a:spcBef>
            </a:pPr>
            <a:endParaRPr lang="en-US" altLang="zh-CN" dirty="0"/>
          </a:p>
          <a:p>
            <a:pPr lvl="2">
              <a:spcBef>
                <a:spcPts val="0"/>
              </a:spcBef>
              <a:buFontTx/>
              <a:buNone/>
            </a:pPr>
            <a:endParaRPr lang="en-US" altLang="zh-CN" dirty="0"/>
          </a:p>
        </p:txBody>
      </p:sp>
    </p:spTree>
    <p:extLst>
      <p:ext uri="{BB962C8B-B14F-4D97-AF65-F5344CB8AC3E}">
        <p14:creationId xmlns:p14="http://schemas.microsoft.com/office/powerpoint/2010/main" val="34343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1000"/>
                                        <p:tgtEl>
                                          <p:spTgt spid="4">
                                            <p:txEl>
                                              <p:pRg st="6" end="6"/>
                                            </p:txEl>
                                          </p:spTgt>
                                        </p:tgtEl>
                                      </p:cBhvr>
                                    </p:animEffect>
                                    <p:anim calcmode="lin" valueType="num">
                                      <p:cBhvr>
                                        <p:cTn id="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Effect transition="in" filter="fade">
                                      <p:cBhvr>
                                        <p:cTn id="56" dur="1000"/>
                                        <p:tgtEl>
                                          <p:spTgt spid="4">
                                            <p:txEl>
                                              <p:pRg st="8" end="8"/>
                                            </p:txEl>
                                          </p:spTgt>
                                        </p:tgtEl>
                                      </p:cBhvr>
                                    </p:animEffect>
                                    <p:anim calcmode="lin" valueType="num">
                                      <p:cBhvr>
                                        <p:cTn id="5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10" end="10"/>
                                            </p:txEl>
                                          </p:spTgt>
                                        </p:tgtEl>
                                        <p:attrNameLst>
                                          <p:attrName>style.visibility</p:attrName>
                                        </p:attrNameLst>
                                      </p:cBhvr>
                                      <p:to>
                                        <p:strVal val="visible"/>
                                      </p:to>
                                    </p:set>
                                    <p:animEffect transition="in" filter="fade">
                                      <p:cBhvr>
                                        <p:cTn id="63" dur="1000"/>
                                        <p:tgtEl>
                                          <p:spTgt spid="4">
                                            <p:txEl>
                                              <p:pRg st="10" end="10"/>
                                            </p:txEl>
                                          </p:spTgt>
                                        </p:tgtEl>
                                      </p:cBhvr>
                                    </p:animEffect>
                                    <p:anim calcmode="lin" valueType="num">
                                      <p:cBhvr>
                                        <p:cTn id="64"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11" end="11"/>
                                            </p:txEl>
                                          </p:spTgt>
                                        </p:tgtEl>
                                        <p:attrNameLst>
                                          <p:attrName>style.visibility</p:attrName>
                                        </p:attrNameLst>
                                      </p:cBhvr>
                                      <p:to>
                                        <p:strVal val="visible"/>
                                      </p:to>
                                    </p:set>
                                    <p:animEffect transition="in" filter="fade">
                                      <p:cBhvr>
                                        <p:cTn id="70" dur="1000"/>
                                        <p:tgtEl>
                                          <p:spTgt spid="4">
                                            <p:txEl>
                                              <p:pRg st="11" end="11"/>
                                            </p:txEl>
                                          </p:spTgt>
                                        </p:tgtEl>
                                      </p:cBhvr>
                                    </p:animEffect>
                                    <p:anim calcmode="lin" valueType="num">
                                      <p:cBhvr>
                                        <p:cTn id="71"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4">
                                            <p:txEl>
                                              <p:pRg st="13" end="13"/>
                                            </p:txEl>
                                          </p:spTgt>
                                        </p:tgtEl>
                                        <p:attrNameLst>
                                          <p:attrName>style.visibility</p:attrName>
                                        </p:attrNameLst>
                                      </p:cBhvr>
                                      <p:to>
                                        <p:strVal val="visible"/>
                                      </p:to>
                                    </p:set>
                                    <p:animEffect transition="in" filter="fade">
                                      <p:cBhvr>
                                        <p:cTn id="77" dur="1000"/>
                                        <p:tgtEl>
                                          <p:spTgt spid="4">
                                            <p:txEl>
                                              <p:pRg st="13" end="13"/>
                                            </p:txEl>
                                          </p:spTgt>
                                        </p:tgtEl>
                                      </p:cBhvr>
                                    </p:animEffect>
                                    <p:anim calcmode="lin" valueType="num">
                                      <p:cBhvr>
                                        <p:cTn id="78"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79"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4">
                                            <p:txEl>
                                              <p:pRg st="14" end="14"/>
                                            </p:txEl>
                                          </p:spTgt>
                                        </p:tgtEl>
                                        <p:attrNameLst>
                                          <p:attrName>style.visibility</p:attrName>
                                        </p:attrNameLst>
                                      </p:cBhvr>
                                      <p:to>
                                        <p:strVal val="visible"/>
                                      </p:to>
                                    </p:set>
                                    <p:animEffect transition="in" filter="fade">
                                      <p:cBhvr>
                                        <p:cTn id="84" dur="1000"/>
                                        <p:tgtEl>
                                          <p:spTgt spid="4">
                                            <p:txEl>
                                              <p:pRg st="14" end="14"/>
                                            </p:txEl>
                                          </p:spTgt>
                                        </p:tgtEl>
                                      </p:cBhvr>
                                    </p:animEffect>
                                    <p:anim calcmode="lin" valueType="num">
                                      <p:cBhvr>
                                        <p:cTn id="85"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86" dur="10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4">
                                            <p:txEl>
                                              <p:pRg st="16" end="16"/>
                                            </p:txEl>
                                          </p:spTgt>
                                        </p:tgtEl>
                                        <p:attrNameLst>
                                          <p:attrName>style.visibility</p:attrName>
                                        </p:attrNameLst>
                                      </p:cBhvr>
                                      <p:to>
                                        <p:strVal val="visible"/>
                                      </p:to>
                                    </p:set>
                                    <p:animEffect transition="in" filter="fade">
                                      <p:cBhvr>
                                        <p:cTn id="91" dur="1000"/>
                                        <p:tgtEl>
                                          <p:spTgt spid="4">
                                            <p:txEl>
                                              <p:pRg st="16" end="16"/>
                                            </p:txEl>
                                          </p:spTgt>
                                        </p:tgtEl>
                                      </p:cBhvr>
                                    </p:animEffect>
                                    <p:anim calcmode="lin" valueType="num">
                                      <p:cBhvr>
                                        <p:cTn id="92" dur="1000" fill="hold"/>
                                        <p:tgtEl>
                                          <p:spTgt spid="4">
                                            <p:txEl>
                                              <p:pRg st="16" end="16"/>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4">
                                            <p:txEl>
                                              <p:pRg st="17" end="17"/>
                                            </p:txEl>
                                          </p:spTgt>
                                        </p:tgtEl>
                                        <p:attrNameLst>
                                          <p:attrName>style.visibility</p:attrName>
                                        </p:attrNameLst>
                                      </p:cBhvr>
                                      <p:to>
                                        <p:strVal val="visible"/>
                                      </p:to>
                                    </p:set>
                                    <p:animEffect transition="in" filter="fade">
                                      <p:cBhvr>
                                        <p:cTn id="98" dur="1000"/>
                                        <p:tgtEl>
                                          <p:spTgt spid="4">
                                            <p:txEl>
                                              <p:pRg st="17" end="17"/>
                                            </p:txEl>
                                          </p:spTgt>
                                        </p:tgtEl>
                                      </p:cBhvr>
                                    </p:animEffect>
                                    <p:anim calcmode="lin" valueType="num">
                                      <p:cBhvr>
                                        <p:cTn id="99" dur="1000" fill="hold"/>
                                        <p:tgtEl>
                                          <p:spTgt spid="4">
                                            <p:txEl>
                                              <p:pRg st="17" end="17"/>
                                            </p:txEl>
                                          </p:spTgt>
                                        </p:tgtEl>
                                        <p:attrNameLst>
                                          <p:attrName>ppt_x</p:attrName>
                                        </p:attrNameLst>
                                      </p:cBhvr>
                                      <p:tavLst>
                                        <p:tav tm="0">
                                          <p:val>
                                            <p:strVal val="#ppt_x"/>
                                          </p:val>
                                        </p:tav>
                                        <p:tav tm="100000">
                                          <p:val>
                                            <p:strVal val="#ppt_x"/>
                                          </p:val>
                                        </p:tav>
                                      </p:tavLst>
                                    </p:anim>
                                    <p:anim calcmode="lin" valueType="num">
                                      <p:cBhvr>
                                        <p:cTn id="100" dur="1000" fill="hold"/>
                                        <p:tgtEl>
                                          <p:spTgt spid="4">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446" name="Group 78"/>
          <p:cNvGraphicFramePr>
            <a:graphicFrameLocks noGrp="1"/>
          </p:cNvGraphicFramePr>
          <p:nvPr>
            <p:extLst>
              <p:ext uri="{D42A27DB-BD31-4B8C-83A1-F6EECF244321}">
                <p14:modId xmlns:p14="http://schemas.microsoft.com/office/powerpoint/2010/main" val="1366841124"/>
              </p:ext>
            </p:extLst>
          </p:nvPr>
        </p:nvGraphicFramePr>
        <p:xfrm>
          <a:off x="548680" y="683898"/>
          <a:ext cx="5904656" cy="2582431"/>
        </p:xfrm>
        <a:graphic>
          <a:graphicData uri="http://schemas.openxmlformats.org/drawingml/2006/table">
            <a:tbl>
              <a:tblPr/>
              <a:tblGrid>
                <a:gridCol w="2653778"/>
                <a:gridCol w="1282659"/>
                <a:gridCol w="1968219"/>
              </a:tblGrid>
              <a:tr h="52503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综合数据库</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可触发规则</a:t>
                      </a: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被触发规则</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28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B</a:t>
                      </a:r>
                      <a:endPar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1</a:t>
                      </a: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1</a:t>
                      </a: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28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B</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C</a:t>
                      </a:r>
                      <a:endPar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2</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3</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2</a:t>
                      </a: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28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B</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C</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D</a:t>
                      </a:r>
                      <a:endPar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3</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5</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3</a:t>
                      </a: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28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a:t>
                      </a: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B</a:t>
                      </a: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C</a:t>
                      </a: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D</a:t>
                      </a:r>
                      <a:r>
                        <a:rPr kumimoji="1" lang="zh-CN" altLang="en-US"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G</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5</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5</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284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B</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C</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D</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G</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E</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4</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4</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6499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B</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C</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D</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G</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E</a:t>
                      </a:r>
                      <a:r>
                        <a:rPr kumimoji="1" lang="zh-CN" altLang="en-US"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a:t>
                      </a:r>
                      <a:r>
                        <a:rPr kumimoji="1" lang="en-US"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rPr>
                        <a:t>F</a:t>
                      </a:r>
                      <a:endPar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8447" name="Text Box 79"/>
          <p:cNvSpPr txBox="1">
            <a:spLocks noChangeArrowheads="1"/>
          </p:cNvSpPr>
          <p:nvPr/>
        </p:nvSpPr>
        <p:spPr bwMode="auto">
          <a:xfrm>
            <a:off x="692696" y="3435846"/>
            <a:ext cx="599502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r>
              <a:rPr lang="en-US" altLang="zh-CN" dirty="0"/>
              <a:t>1</a:t>
            </a:r>
            <a:r>
              <a:rPr lang="zh-CN" altLang="en-US" dirty="0"/>
              <a:t>，</a:t>
            </a:r>
            <a:r>
              <a:rPr lang="en-US" altLang="zh-CN" dirty="0" smtClean="0"/>
              <a:t>IF    A ∧ B    </a:t>
            </a:r>
            <a:r>
              <a:rPr lang="en-US" altLang="zh-CN" dirty="0"/>
              <a:t>THEN  </a:t>
            </a:r>
            <a:r>
              <a:rPr lang="en-US" altLang="zh-CN" dirty="0" smtClean="0"/>
              <a:t>  C    </a:t>
            </a:r>
            <a:r>
              <a:rPr lang="en-US" altLang="zh-CN" dirty="0"/>
              <a:t>	</a:t>
            </a:r>
            <a:endParaRPr lang="en-US" altLang="zh-CN" dirty="0" smtClean="0"/>
          </a:p>
          <a:p>
            <a:pPr lvl="1"/>
            <a:r>
              <a:rPr lang="en-US" altLang="zh-CN" dirty="0" smtClean="0"/>
              <a:t>2</a:t>
            </a:r>
            <a:r>
              <a:rPr lang="zh-CN" altLang="en-US" dirty="0"/>
              <a:t>，</a:t>
            </a:r>
            <a:r>
              <a:rPr lang="en-US" altLang="zh-CN" dirty="0" smtClean="0"/>
              <a:t>IF    A ∧ C    THEN    D</a:t>
            </a:r>
            <a:endParaRPr lang="en-US" altLang="zh-CN" dirty="0"/>
          </a:p>
          <a:p>
            <a:pPr lvl="1"/>
            <a:r>
              <a:rPr lang="en-US" altLang="zh-CN" dirty="0"/>
              <a:t>3</a:t>
            </a:r>
            <a:r>
              <a:rPr lang="zh-CN" altLang="en-US" dirty="0"/>
              <a:t>，</a:t>
            </a:r>
            <a:r>
              <a:rPr lang="en-US" altLang="zh-CN" dirty="0"/>
              <a:t>IF </a:t>
            </a:r>
            <a:r>
              <a:rPr lang="en-US" altLang="zh-CN" dirty="0" smtClean="0"/>
              <a:t>   B ∧ C    THEN    G             </a:t>
            </a:r>
          </a:p>
          <a:p>
            <a:pPr lvl="1"/>
            <a:r>
              <a:rPr lang="en-US" altLang="zh-CN" dirty="0" smtClean="0"/>
              <a:t>4</a:t>
            </a:r>
            <a:r>
              <a:rPr lang="zh-CN" altLang="en-US" dirty="0"/>
              <a:t>，</a:t>
            </a:r>
            <a:r>
              <a:rPr lang="en-US" altLang="zh-CN" dirty="0"/>
              <a:t>IF </a:t>
            </a:r>
            <a:r>
              <a:rPr lang="en-US" altLang="zh-CN" dirty="0" smtClean="0"/>
              <a:t>   B ∧ E    THEN    </a:t>
            </a:r>
            <a:r>
              <a:rPr lang="en-US" altLang="zh-CN" dirty="0"/>
              <a:t>F</a:t>
            </a:r>
          </a:p>
          <a:p>
            <a:pPr lvl="1"/>
            <a:r>
              <a:rPr lang="en-US" altLang="zh-CN" dirty="0"/>
              <a:t>5</a:t>
            </a:r>
            <a:r>
              <a:rPr lang="zh-CN" altLang="en-US" dirty="0"/>
              <a:t>，</a:t>
            </a:r>
            <a:r>
              <a:rPr lang="en-US" altLang="zh-CN" dirty="0"/>
              <a:t>IF  </a:t>
            </a:r>
            <a:r>
              <a:rPr lang="en-US" altLang="zh-CN" dirty="0" smtClean="0"/>
              <a:t>    </a:t>
            </a:r>
            <a:r>
              <a:rPr lang="en-US" altLang="zh-CN" dirty="0"/>
              <a:t>D   </a:t>
            </a:r>
            <a:r>
              <a:rPr lang="en-US" altLang="zh-CN" dirty="0" smtClean="0"/>
              <a:t>      THEN    </a:t>
            </a:r>
            <a:r>
              <a:rPr lang="en-US" altLang="zh-CN" dirty="0"/>
              <a:t>E</a:t>
            </a:r>
          </a:p>
        </p:txBody>
      </p:sp>
      <p:sp>
        <p:nvSpPr>
          <p:cNvPr id="58448" name="Rectangle 80"/>
          <p:cNvSpPr>
            <a:spLocks noGrp="1" noChangeArrowheads="1"/>
          </p:cNvSpPr>
          <p:nvPr>
            <p:ph type="title"/>
          </p:nvPr>
        </p:nvSpPr>
        <p:spPr>
          <a:xfrm>
            <a:off x="2348880" y="195486"/>
            <a:ext cx="1917340" cy="288032"/>
          </a:xfrm>
          <a:noFill/>
          <a:ln/>
        </p:spPr>
        <p:txBody>
          <a:bodyPr/>
          <a:lstStyle/>
          <a:p>
            <a:r>
              <a:rPr lang="zh-CN" altLang="en-US" sz="2000" dirty="0"/>
              <a:t>求解过程</a:t>
            </a:r>
          </a:p>
        </p:txBody>
      </p:sp>
    </p:spTree>
    <p:extLst>
      <p:ext uri="{BB962C8B-B14F-4D97-AF65-F5344CB8AC3E}">
        <p14:creationId xmlns:p14="http://schemas.microsoft.com/office/powerpoint/2010/main" val="41786624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Text Box 2"/>
          <p:cNvSpPr txBox="1">
            <a:spLocks noChangeArrowheads="1"/>
          </p:cNvSpPr>
          <p:nvPr/>
        </p:nvSpPr>
        <p:spPr bwMode="auto">
          <a:xfrm>
            <a:off x="404664" y="339502"/>
            <a:ext cx="5976664"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lnSpc>
                <a:spcPct val="150000"/>
              </a:lnSpc>
            </a:pPr>
            <a:r>
              <a:rPr lang="en-US" altLang="zh-CN" b="1" dirty="0" smtClean="0">
                <a:solidFill>
                  <a:schemeClr val="accent6">
                    <a:lumMod val="50000"/>
                  </a:schemeClr>
                </a:solidFill>
                <a:latin typeface="Arial" panose="020B0604020202020204" pitchFamily="34" charset="0"/>
                <a:ea typeface="宋体" panose="02010600030101010101" pitchFamily="2" charset="-122"/>
              </a:rPr>
              <a:t>3.6.2 </a:t>
            </a:r>
            <a:r>
              <a:rPr lang="zh-CN" altLang="en-US" b="1" dirty="0">
                <a:solidFill>
                  <a:schemeClr val="accent6">
                    <a:lumMod val="50000"/>
                  </a:schemeClr>
                </a:solidFill>
                <a:latin typeface="Arial" panose="020B0604020202020204" pitchFamily="34" charset="0"/>
                <a:ea typeface="宋体" panose="02010600030101010101" pitchFamily="2" charset="-122"/>
              </a:rPr>
              <a:t>产生式系统的</a:t>
            </a:r>
            <a:r>
              <a:rPr lang="zh-CN" altLang="en-US" b="1" dirty="0" smtClean="0">
                <a:solidFill>
                  <a:schemeClr val="accent6">
                    <a:lumMod val="50000"/>
                  </a:schemeClr>
                </a:solidFill>
                <a:latin typeface="Arial" panose="020B0604020202020204" pitchFamily="34" charset="0"/>
                <a:ea typeface="宋体" panose="02010600030101010101" pitchFamily="2" charset="-122"/>
              </a:rPr>
              <a:t>推理</a:t>
            </a:r>
            <a:endParaRPr lang="en-US" altLang="zh-CN" b="1" dirty="0" smtClean="0">
              <a:solidFill>
                <a:schemeClr val="accent6">
                  <a:lumMod val="50000"/>
                </a:schemeClr>
              </a:solidFill>
              <a:latin typeface="Arial" panose="020B0604020202020204" pitchFamily="34" charset="0"/>
              <a:ea typeface="宋体" panose="02010600030101010101" pitchFamily="2" charset="-122"/>
            </a:endParaRPr>
          </a:p>
          <a:p>
            <a:pPr eaLnBrk="1" hangingPunct="1">
              <a:lnSpc>
                <a:spcPct val="150000"/>
              </a:lnSpc>
            </a:pPr>
            <a:endParaRPr lang="zh-CN" altLang="en-US" sz="800" b="1" dirty="0">
              <a:solidFill>
                <a:schemeClr val="accent6">
                  <a:lumMod val="50000"/>
                </a:schemeClr>
              </a:solidFill>
              <a:latin typeface="Arial" panose="020B0604020202020204" pitchFamily="34" charset="0"/>
              <a:ea typeface="宋体" panose="02010600030101010101" pitchFamily="2" charset="-122"/>
            </a:endParaRPr>
          </a:p>
          <a:p>
            <a:pPr eaLnBrk="1" hangingPunct="1">
              <a:lnSpc>
                <a:spcPct val="150000"/>
              </a:lnSpc>
            </a:pPr>
            <a:r>
              <a:rPr lang="zh-CN" altLang="en-US" sz="2000"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产生式系统的问题求解过程即对解空间的搜索过程，也就是推理过程。按照搜索方向可把产生式系统分为正向推理（事实或数据驱动推理、前向链接推理）、逆向推理（目标驱动推理、逆向链接推理）和双向推理。</a:t>
            </a:r>
            <a:endParaRPr lang="zh-CN" altLang="en-US" dirty="0"/>
          </a:p>
        </p:txBody>
      </p:sp>
    </p:spTree>
    <p:extLst>
      <p:ext uri="{BB962C8B-B14F-4D97-AF65-F5344CB8AC3E}">
        <p14:creationId xmlns:p14="http://schemas.microsoft.com/office/powerpoint/2010/main" val="32312287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Text Box 2"/>
          <p:cNvSpPr txBox="1">
            <a:spLocks noChangeArrowheads="1"/>
          </p:cNvSpPr>
          <p:nvPr/>
        </p:nvSpPr>
        <p:spPr bwMode="auto">
          <a:xfrm>
            <a:off x="332656" y="0"/>
            <a:ext cx="5976664" cy="463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lnSpc>
                <a:spcPct val="150000"/>
              </a:lnSpc>
            </a:pPr>
            <a:r>
              <a:rPr lang="en-US" altLang="zh-CN" sz="2000" b="1" dirty="0">
                <a:solidFill>
                  <a:srgbClr val="0000FF"/>
                </a:solidFill>
                <a:latin typeface="" charset="0"/>
                <a:ea typeface="宋体" panose="02010600030101010101" pitchFamily="2" charset="-122"/>
              </a:rPr>
              <a:t>1.</a:t>
            </a:r>
            <a:r>
              <a:rPr lang="zh-CN" altLang="en-US" sz="2000" b="1" dirty="0">
                <a:solidFill>
                  <a:srgbClr val="0000FF"/>
                </a:solidFill>
                <a:latin typeface="宋体" panose="02010600030101010101" pitchFamily="2" charset="-122"/>
                <a:ea typeface="宋体" panose="02010600030101010101" pitchFamily="2" charset="-122"/>
              </a:rPr>
              <a:t>正向推理</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r>
            <a:br>
              <a:rPr lang="zh-CN" altLang="en-US" sz="2000" dirty="0">
                <a:latin typeface="Times New Roman" panose="02020603050405020304" pitchFamily="18" charset="0"/>
                <a:ea typeface="宋体" panose="02010600030101010101" pitchFamily="2" charset="-122"/>
                <a:cs typeface="Times New Roman" panose="02020603050405020304" pitchFamily="18" charset="0"/>
              </a:rPr>
            </a:br>
            <a:r>
              <a:rPr lang="zh-CN" altLang="en-US" sz="2000" dirty="0">
                <a:latin typeface="宋体" panose="02010600030101010101" pitchFamily="2" charset="-122"/>
                <a:ea typeface="宋体" panose="02010600030101010101" pitchFamily="2" charset="-122"/>
              </a:rPr>
              <a:t>　　从一组表示</a:t>
            </a:r>
            <a:r>
              <a:rPr lang="zh-CN" altLang="en-US" sz="2000" dirty="0">
                <a:solidFill>
                  <a:srgbClr val="009900"/>
                </a:solidFill>
                <a:latin typeface="宋体" panose="02010600030101010101" pitchFamily="2" charset="-122"/>
                <a:ea typeface="宋体" panose="02010600030101010101" pitchFamily="2" charset="-122"/>
              </a:rPr>
              <a:t>事实的谓词或命题</a:t>
            </a:r>
            <a:r>
              <a:rPr lang="zh-CN" altLang="en-US" sz="2000" dirty="0">
                <a:latin typeface="宋体" panose="02010600030101010101" pitchFamily="2" charset="-122"/>
                <a:ea typeface="宋体" panose="02010600030101010101" pitchFamily="2" charset="-122"/>
              </a:rPr>
              <a:t>出发，使用一组</a:t>
            </a:r>
            <a:r>
              <a:rPr lang="zh-CN" altLang="en-US" sz="2000" dirty="0">
                <a:solidFill>
                  <a:srgbClr val="009900"/>
                </a:solidFill>
                <a:latin typeface="宋体" panose="02010600030101010101" pitchFamily="2" charset="-122"/>
                <a:ea typeface="宋体" panose="02010600030101010101" pitchFamily="2" charset="-122"/>
              </a:rPr>
              <a:t>推理规则</a:t>
            </a:r>
            <a:r>
              <a:rPr lang="zh-CN" altLang="en-US" sz="2000" dirty="0">
                <a:latin typeface="宋体" panose="02010600030101010101" pitchFamily="2" charset="-122"/>
                <a:ea typeface="宋体" panose="02010600030101010101" pitchFamily="2" charset="-122"/>
              </a:rPr>
              <a:t>，来</a:t>
            </a:r>
            <a:r>
              <a:rPr lang="zh-CN" altLang="en-US" sz="2000" dirty="0">
                <a:solidFill>
                  <a:srgbClr val="009900"/>
                </a:solidFill>
                <a:latin typeface="宋体" panose="02010600030101010101" pitchFamily="2" charset="-122"/>
                <a:ea typeface="宋体" panose="02010600030101010101" pitchFamily="2" charset="-122"/>
              </a:rPr>
              <a:t>证明目标</a:t>
            </a:r>
            <a:r>
              <a:rPr lang="zh-CN" altLang="en-US" sz="2000" dirty="0">
                <a:latin typeface="宋体" panose="02010600030101010101" pitchFamily="2" charset="-122"/>
                <a:ea typeface="宋体" panose="02010600030101010101" pitchFamily="2" charset="-122"/>
              </a:rPr>
              <a:t>谓词公式或命题是否成立。</a:t>
            </a:r>
            <a:r>
              <a:rPr lang="zh-CN" altLang="en-US" sz="2000" dirty="0">
                <a:ea typeface="宋体" panose="02010600030101010101" pitchFamily="2" charset="-122"/>
              </a:rPr>
              <a:t/>
            </a:r>
            <a:br>
              <a:rPr lang="zh-CN" altLang="en-US" sz="2000" dirty="0">
                <a:ea typeface="宋体" panose="02010600030101010101" pitchFamily="2" charset="-122"/>
              </a:rPr>
            </a:br>
            <a:r>
              <a:rPr lang="zh-CN" altLang="en-US" sz="2000" dirty="0">
                <a:latin typeface="宋体" panose="02010600030101010101" pitchFamily="2" charset="-122"/>
                <a:ea typeface="宋体" panose="02010600030101010101" pitchFamily="2" charset="-122"/>
              </a:rPr>
              <a:t>　　实现正向推理的一般策略是：</a:t>
            </a:r>
          </a:p>
          <a:p>
            <a:pPr eaLnBrk="1" hangingPunct="1">
              <a:lnSpc>
                <a:spcPct val="150000"/>
              </a:lnSpc>
            </a:pP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提供一批数据</a:t>
            </a:r>
            <a:r>
              <a:rPr lang="en-US" altLang="zh-CN" sz="2000" dirty="0">
                <a:latin typeface=""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事实</a:t>
            </a:r>
            <a:r>
              <a:rPr lang="en-US" altLang="zh-CN" sz="2000" dirty="0">
                <a:latin typeface=""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到总</a:t>
            </a:r>
            <a:r>
              <a:rPr lang="zh-CN" altLang="en-US" sz="2000" dirty="0">
                <a:solidFill>
                  <a:srgbClr val="0000FF"/>
                </a:solidFill>
                <a:latin typeface="宋体" panose="02010600030101010101" pitchFamily="2" charset="-122"/>
                <a:ea typeface="宋体" panose="02010600030101010101" pitchFamily="2" charset="-122"/>
              </a:rPr>
              <a:t>数据库</a:t>
            </a:r>
            <a:r>
              <a:rPr lang="zh-CN" altLang="en-US" sz="2000" dirty="0">
                <a:latin typeface="宋体" panose="02010600030101010101" pitchFamily="2" charset="-122"/>
                <a:ea typeface="宋体" panose="02010600030101010101" pitchFamily="2" charset="-122"/>
              </a:rPr>
              <a:t>中，</a:t>
            </a:r>
          </a:p>
          <a:p>
            <a:pPr eaLnBrk="1" hangingPunct="1">
              <a:lnSpc>
                <a:spcPct val="150000"/>
              </a:lnSpc>
            </a:pP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系统利用这些事实与规则的</a:t>
            </a:r>
            <a:r>
              <a:rPr lang="zh-CN" altLang="en-US" sz="2000" dirty="0">
                <a:solidFill>
                  <a:srgbClr val="0000FF"/>
                </a:solidFill>
                <a:latin typeface="宋体" panose="02010600030101010101" pitchFamily="2" charset="-122"/>
                <a:ea typeface="宋体" panose="02010600030101010101" pitchFamily="2" charset="-122"/>
              </a:rPr>
              <a:t>前提匹配</a:t>
            </a:r>
            <a:r>
              <a:rPr lang="zh-CN" altLang="en-US" sz="2000" dirty="0">
                <a:latin typeface="宋体" panose="02010600030101010101" pitchFamily="2" charset="-122"/>
                <a:ea typeface="宋体" panose="02010600030101010101" pitchFamily="2" charset="-122"/>
              </a:rPr>
              <a:t>，触发匹配成功的规则</a:t>
            </a:r>
            <a:r>
              <a:rPr lang="en-US" altLang="zh-CN" sz="2000" dirty="0">
                <a:latin typeface="" charset="0"/>
                <a:ea typeface="宋体" panose="02010600030101010101" pitchFamily="2" charset="-122"/>
              </a:rPr>
              <a:t>(</a:t>
            </a:r>
            <a:r>
              <a:rPr lang="zh-CN" altLang="en-US" sz="2000" dirty="0">
                <a:solidFill>
                  <a:srgbClr val="0000FF"/>
                </a:solidFill>
                <a:latin typeface="宋体" panose="02010600030101010101" pitchFamily="2" charset="-122"/>
                <a:ea typeface="宋体" panose="02010600030101010101" pitchFamily="2" charset="-122"/>
              </a:rPr>
              <a:t>即启用规则</a:t>
            </a:r>
            <a:r>
              <a:rPr lang="en-US" altLang="zh-CN" sz="2000" dirty="0">
                <a:latin typeface=""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p>
          <a:p>
            <a:pPr eaLnBrk="1" hangingPunct="1">
              <a:lnSpc>
                <a:spcPct val="150000"/>
              </a:lnSpc>
            </a:pP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把</a:t>
            </a:r>
            <a:r>
              <a:rPr lang="zh-CN" altLang="en-US" sz="2000" dirty="0">
                <a:solidFill>
                  <a:srgbClr val="0000FF"/>
                </a:solidFill>
                <a:latin typeface="宋体" panose="02010600030101010101" pitchFamily="2" charset="-122"/>
                <a:ea typeface="宋体" panose="02010600030101010101" pitchFamily="2" charset="-122"/>
              </a:rPr>
              <a:t>其结论作为新的事实添加到总数据库</a:t>
            </a:r>
            <a:r>
              <a:rPr lang="zh-CN" altLang="en-US" sz="2000" dirty="0">
                <a:latin typeface="宋体" panose="02010600030101010101" pitchFamily="2" charset="-122"/>
                <a:ea typeface="宋体" panose="02010600030101010101" pitchFamily="2" charset="-122"/>
              </a:rPr>
              <a:t>中。</a:t>
            </a:r>
          </a:p>
          <a:p>
            <a:pPr eaLnBrk="1" hangingPunct="1">
              <a:lnSpc>
                <a:spcPct val="150000"/>
              </a:lnSpc>
            </a:pP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继续上述过程，直到没有可匹配的新规则，不再有新的事实加到总数据库为止。</a:t>
            </a:r>
            <a:r>
              <a:rPr lang="zh-CN" altLang="en-US" sz="2000" dirty="0"/>
              <a:t> </a:t>
            </a:r>
          </a:p>
        </p:txBody>
      </p:sp>
    </p:spTree>
    <p:extLst>
      <p:ext uri="{BB962C8B-B14F-4D97-AF65-F5344CB8AC3E}">
        <p14:creationId xmlns:p14="http://schemas.microsoft.com/office/powerpoint/2010/main" val="745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045">
                                            <p:txEl>
                                              <p:pRg st="0" end="0"/>
                                            </p:txEl>
                                          </p:spTgt>
                                        </p:tgtEl>
                                        <p:attrNameLst>
                                          <p:attrName>style.visibility</p:attrName>
                                        </p:attrNameLst>
                                      </p:cBhvr>
                                      <p:to>
                                        <p:strVal val="visible"/>
                                      </p:to>
                                    </p:set>
                                    <p:anim calcmode="lin" valueType="num">
                                      <p:cBhvr additive="base">
                                        <p:cTn id="7" dur="500" fill="hold"/>
                                        <p:tgtEl>
                                          <p:spTgt spid="870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0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7045">
                                            <p:txEl>
                                              <p:pRg st="1" end="1"/>
                                            </p:txEl>
                                          </p:spTgt>
                                        </p:tgtEl>
                                        <p:attrNameLst>
                                          <p:attrName>style.visibility</p:attrName>
                                        </p:attrNameLst>
                                      </p:cBhvr>
                                      <p:to>
                                        <p:strVal val="visible"/>
                                      </p:to>
                                    </p:set>
                                    <p:anim calcmode="lin" valueType="num">
                                      <p:cBhvr additive="base">
                                        <p:cTn id="13" dur="500" fill="hold"/>
                                        <p:tgtEl>
                                          <p:spTgt spid="8704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04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7045">
                                            <p:txEl>
                                              <p:pRg st="2" end="2"/>
                                            </p:txEl>
                                          </p:spTgt>
                                        </p:tgtEl>
                                        <p:attrNameLst>
                                          <p:attrName>style.visibility</p:attrName>
                                        </p:attrNameLst>
                                      </p:cBhvr>
                                      <p:to>
                                        <p:strVal val="visible"/>
                                      </p:to>
                                    </p:set>
                                    <p:anim calcmode="lin" valueType="num">
                                      <p:cBhvr additive="base">
                                        <p:cTn id="19" dur="500" fill="hold"/>
                                        <p:tgtEl>
                                          <p:spTgt spid="8704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704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7045">
                                            <p:txEl>
                                              <p:pRg st="3" end="3"/>
                                            </p:txEl>
                                          </p:spTgt>
                                        </p:tgtEl>
                                        <p:attrNameLst>
                                          <p:attrName>style.visibility</p:attrName>
                                        </p:attrNameLst>
                                      </p:cBhvr>
                                      <p:to>
                                        <p:strVal val="visible"/>
                                      </p:to>
                                    </p:set>
                                    <p:anim calcmode="lin" valueType="num">
                                      <p:cBhvr additive="base">
                                        <p:cTn id="25" dur="500" fill="hold"/>
                                        <p:tgtEl>
                                          <p:spTgt spid="8704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704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7045">
                                            <p:txEl>
                                              <p:pRg st="4" end="4"/>
                                            </p:txEl>
                                          </p:spTgt>
                                        </p:tgtEl>
                                        <p:attrNameLst>
                                          <p:attrName>style.visibility</p:attrName>
                                        </p:attrNameLst>
                                      </p:cBhvr>
                                      <p:to>
                                        <p:strVal val="visible"/>
                                      </p:to>
                                    </p:set>
                                    <p:anim calcmode="lin" valueType="num">
                                      <p:cBhvr additive="base">
                                        <p:cTn id="31" dur="500" fill="hold"/>
                                        <p:tgtEl>
                                          <p:spTgt spid="8704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704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Text Box 2"/>
          <p:cNvSpPr txBox="1">
            <a:spLocks noChangeArrowheads="1"/>
          </p:cNvSpPr>
          <p:nvPr/>
        </p:nvSpPr>
        <p:spPr bwMode="auto">
          <a:xfrm>
            <a:off x="404664" y="104240"/>
            <a:ext cx="61150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zh-CN" altLang="en-US" sz="2000" dirty="0">
                <a:latin typeface="宋体" panose="02010600030101010101" pitchFamily="2" charset="-122"/>
                <a:ea typeface="宋体" panose="02010600030101010101" pitchFamily="2" charset="-122"/>
              </a:rPr>
              <a:t>例如，有规则集如下</a:t>
            </a:r>
            <a:r>
              <a:rPr lang="en-US" altLang="zh-CN" sz="2000" dirty="0">
                <a:latin typeface="" charset="0"/>
                <a:ea typeface="宋体" panose="02010600030101010101" pitchFamily="2" charset="-122"/>
              </a:rPr>
              <a:t>:</a:t>
            </a:r>
            <a:r>
              <a:rPr lang="en-US" altLang="zh-CN" sz="2000" dirty="0">
                <a:ea typeface="宋体" panose="02010600030101010101" pitchFamily="2" charset="-122"/>
              </a:rPr>
              <a:t/>
            </a:r>
            <a:br>
              <a:rPr lang="en-US" altLang="zh-CN" sz="2000" dirty="0">
                <a:ea typeface="宋体" panose="02010600030101010101" pitchFamily="2" charset="-122"/>
              </a:rPr>
            </a:br>
            <a:r>
              <a:rPr lang="zh-CN" altLang="en-US" sz="2000" dirty="0">
                <a:latin typeface="宋体" panose="02010600030101010101" pitchFamily="2" charset="-122"/>
                <a:ea typeface="宋体" panose="02010600030101010101" pitchFamily="2" charset="-122"/>
              </a:rPr>
              <a:t>　　　　　规则</a:t>
            </a:r>
            <a:r>
              <a:rPr lang="en-US" altLang="zh-CN" sz="2000" dirty="0">
                <a:latin typeface="" charset="0"/>
                <a:ea typeface="宋体" panose="02010600030101010101" pitchFamily="2" charset="-122"/>
              </a:rPr>
              <a:t>1: </a:t>
            </a:r>
            <a:r>
              <a:rPr lang="en-US" altLang="zh-CN" sz="2000" b="1" dirty="0">
                <a:latin typeface="" charset="0"/>
                <a:ea typeface="宋体" panose="02010600030101010101" pitchFamily="2" charset="-122"/>
              </a:rPr>
              <a:t>IF</a:t>
            </a:r>
            <a:r>
              <a:rPr lang="en-US" altLang="zh-CN" sz="2000" dirty="0">
                <a:latin typeface="" charset="0"/>
                <a:ea typeface="宋体" panose="02010600030101010101" pitchFamily="2" charset="-122"/>
              </a:rPr>
              <a:t> P1 </a:t>
            </a:r>
            <a:r>
              <a:rPr lang="en-US" altLang="zh-CN" sz="2000" b="1" dirty="0">
                <a:latin typeface="" charset="0"/>
                <a:ea typeface="宋体" panose="02010600030101010101" pitchFamily="2" charset="-122"/>
              </a:rPr>
              <a:t>THEN</a:t>
            </a:r>
            <a:r>
              <a:rPr lang="en-US" altLang="zh-CN" sz="2000" dirty="0">
                <a:latin typeface="" charset="0"/>
                <a:ea typeface="宋体" panose="02010600030101010101" pitchFamily="2" charset="-122"/>
              </a:rPr>
              <a:t> P2 </a:t>
            </a:r>
            <a:r>
              <a:rPr lang="en-US" altLang="zh-CN" sz="2000" dirty="0">
                <a:ea typeface="宋体" panose="02010600030101010101" pitchFamily="2" charset="-122"/>
              </a:rPr>
              <a:t/>
            </a:r>
            <a:br>
              <a:rPr lang="en-US" altLang="zh-CN" sz="2000" dirty="0">
                <a:ea typeface="宋体" panose="02010600030101010101" pitchFamily="2" charset="-122"/>
              </a:rPr>
            </a:br>
            <a:r>
              <a:rPr lang="zh-CN" altLang="en-US" sz="2000" dirty="0">
                <a:latin typeface="宋体" panose="02010600030101010101" pitchFamily="2" charset="-122"/>
                <a:ea typeface="宋体" panose="02010600030101010101" pitchFamily="2" charset="-122"/>
              </a:rPr>
              <a:t>　　　　　规则</a:t>
            </a:r>
            <a:r>
              <a:rPr lang="en-US" altLang="zh-CN" sz="2000" dirty="0">
                <a:latin typeface="" charset="0"/>
                <a:ea typeface="宋体" panose="02010600030101010101" pitchFamily="2" charset="-122"/>
              </a:rPr>
              <a:t>2: </a:t>
            </a:r>
            <a:r>
              <a:rPr lang="en-US" altLang="zh-CN" sz="2000" b="1" dirty="0">
                <a:latin typeface="" charset="0"/>
                <a:ea typeface="宋体" panose="02010600030101010101" pitchFamily="2" charset="-122"/>
              </a:rPr>
              <a:t>IF</a:t>
            </a:r>
            <a:r>
              <a:rPr lang="en-US" altLang="zh-CN" sz="2000" dirty="0">
                <a:latin typeface="" charset="0"/>
                <a:ea typeface="宋体" panose="02010600030101010101" pitchFamily="2" charset="-122"/>
              </a:rPr>
              <a:t> P2 </a:t>
            </a:r>
            <a:r>
              <a:rPr lang="en-US" altLang="zh-CN" sz="2000" b="1" dirty="0">
                <a:latin typeface="" charset="0"/>
                <a:ea typeface="宋体" panose="02010600030101010101" pitchFamily="2" charset="-122"/>
              </a:rPr>
              <a:t>THEN</a:t>
            </a:r>
            <a:r>
              <a:rPr lang="en-US" altLang="zh-CN" sz="2000" dirty="0">
                <a:latin typeface="" charset="0"/>
                <a:ea typeface="宋体" panose="02010600030101010101" pitchFamily="2" charset="-122"/>
              </a:rPr>
              <a:t> P3 </a:t>
            </a:r>
            <a:r>
              <a:rPr lang="en-US" altLang="zh-CN" sz="2000" dirty="0">
                <a:ea typeface="宋体" panose="02010600030101010101" pitchFamily="2" charset="-122"/>
              </a:rPr>
              <a:t/>
            </a:r>
            <a:br>
              <a:rPr lang="en-US" altLang="zh-CN" sz="2000" dirty="0">
                <a:ea typeface="宋体" panose="02010600030101010101" pitchFamily="2" charset="-122"/>
              </a:rPr>
            </a:br>
            <a:r>
              <a:rPr lang="zh-CN" altLang="en-US" sz="2000" dirty="0">
                <a:latin typeface="宋体" panose="02010600030101010101" pitchFamily="2" charset="-122"/>
                <a:ea typeface="宋体" panose="02010600030101010101" pitchFamily="2" charset="-122"/>
              </a:rPr>
              <a:t>　　　　　规则</a:t>
            </a:r>
            <a:r>
              <a:rPr lang="en-US" altLang="zh-CN" sz="2000" dirty="0">
                <a:latin typeface="" charset="0"/>
                <a:ea typeface="宋体" panose="02010600030101010101" pitchFamily="2" charset="-122"/>
              </a:rPr>
              <a:t>3: </a:t>
            </a:r>
            <a:r>
              <a:rPr lang="en-US" altLang="zh-CN" sz="2000" b="1" dirty="0">
                <a:latin typeface="" charset="0"/>
                <a:ea typeface="宋体" panose="02010600030101010101" pitchFamily="2" charset="-122"/>
              </a:rPr>
              <a:t>IF</a:t>
            </a:r>
            <a:r>
              <a:rPr lang="en-US" altLang="zh-CN" sz="2000" dirty="0">
                <a:latin typeface="" charset="0"/>
                <a:ea typeface="宋体" panose="02010600030101010101" pitchFamily="2" charset="-122"/>
              </a:rPr>
              <a:t> P3 </a:t>
            </a:r>
            <a:r>
              <a:rPr lang="en-US" altLang="zh-CN" sz="2000" b="1" dirty="0">
                <a:latin typeface="" charset="0"/>
                <a:ea typeface="宋体" panose="02010600030101010101" pitchFamily="2" charset="-122"/>
              </a:rPr>
              <a:t>THEN</a:t>
            </a:r>
            <a:r>
              <a:rPr lang="en-US" altLang="zh-CN" sz="2000" dirty="0">
                <a:latin typeface="" charset="0"/>
                <a:ea typeface="宋体" panose="02010600030101010101" pitchFamily="2" charset="-122"/>
              </a:rPr>
              <a:t> </a:t>
            </a:r>
            <a:r>
              <a:rPr lang="en-US" altLang="zh-CN" sz="2000" dirty="0" smtClean="0">
                <a:latin typeface="" charset="0"/>
                <a:ea typeface="宋体" panose="02010600030101010101" pitchFamily="2" charset="-122"/>
              </a:rPr>
              <a:t>P4</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000" dirty="0">
                <a:latin typeface="Times New Roman" panose="02020603050405020304" pitchFamily="18" charset="0"/>
                <a:ea typeface="宋体" panose="02010600030101010101" pitchFamily="2" charset="-122"/>
                <a:cs typeface="Times New Roman" panose="02020603050405020304" pitchFamily="18" charset="0"/>
              </a:rPr>
            </a:br>
            <a:r>
              <a:rPr lang="zh-CN" altLang="en-US" sz="2000" dirty="0">
                <a:latin typeface="宋体" panose="02010600030101010101" pitchFamily="2" charset="-122"/>
                <a:ea typeface="宋体" panose="02010600030101010101" pitchFamily="2" charset="-122"/>
              </a:rPr>
              <a:t>　　规则中的</a:t>
            </a:r>
            <a:r>
              <a:rPr lang="en-US" altLang="zh-CN" sz="2000" dirty="0">
                <a:latin typeface="" charset="0"/>
                <a:ea typeface="宋体" panose="02010600030101010101" pitchFamily="2" charset="-122"/>
              </a:rPr>
              <a:t>P1</a:t>
            </a:r>
            <a:r>
              <a:rPr lang="zh-CN" altLang="en-US" sz="2000" dirty="0">
                <a:latin typeface="宋体" panose="02010600030101010101" pitchFamily="2" charset="-122"/>
                <a:ea typeface="宋体" panose="02010600030101010101" pitchFamily="2" charset="-122"/>
              </a:rPr>
              <a:t>、</a:t>
            </a:r>
            <a:r>
              <a:rPr lang="en-US" altLang="zh-CN" sz="2000" dirty="0">
                <a:latin typeface="" charset="0"/>
                <a:ea typeface="宋体" panose="02010600030101010101" pitchFamily="2" charset="-122"/>
              </a:rPr>
              <a:t>P2</a:t>
            </a:r>
            <a:r>
              <a:rPr lang="zh-CN" altLang="en-US" sz="2000" dirty="0">
                <a:latin typeface="宋体" panose="02010600030101010101" pitchFamily="2" charset="-122"/>
                <a:ea typeface="宋体" panose="02010600030101010101" pitchFamily="2" charset="-122"/>
              </a:rPr>
              <a:t>、</a:t>
            </a:r>
            <a:r>
              <a:rPr lang="en-US" altLang="zh-CN" sz="2000" dirty="0">
                <a:latin typeface="" charset="0"/>
                <a:ea typeface="宋体" panose="02010600030101010101" pitchFamily="2" charset="-122"/>
              </a:rPr>
              <a:t>P3</a:t>
            </a:r>
            <a:r>
              <a:rPr lang="zh-CN" altLang="en-US" sz="2000" dirty="0">
                <a:latin typeface="宋体" panose="02010600030101010101" pitchFamily="2" charset="-122"/>
                <a:ea typeface="宋体" panose="02010600030101010101" pitchFamily="2" charset="-122"/>
              </a:rPr>
              <a:t>、</a:t>
            </a:r>
            <a:r>
              <a:rPr lang="en-US" altLang="zh-CN" sz="2000" dirty="0">
                <a:latin typeface="" charset="0"/>
                <a:ea typeface="宋体" panose="02010600030101010101" pitchFamily="2" charset="-122"/>
              </a:rPr>
              <a:t>q3</a:t>
            </a:r>
            <a:r>
              <a:rPr lang="zh-CN" altLang="en-US" sz="2000" dirty="0">
                <a:latin typeface="宋体" panose="02010600030101010101" pitchFamily="2" charset="-122"/>
                <a:ea typeface="宋体" panose="02010600030101010101" pitchFamily="2" charset="-122"/>
              </a:rPr>
              <a:t>可以是谓词</a:t>
            </a:r>
            <a:r>
              <a:rPr lang="zh-CN" altLang="en-US" sz="2000" dirty="0">
                <a:solidFill>
                  <a:srgbClr val="FF0000"/>
                </a:solidFill>
                <a:latin typeface="宋体" panose="02010600030101010101" pitchFamily="2" charset="-122"/>
                <a:ea typeface="宋体" panose="02010600030101010101" pitchFamily="2" charset="-122"/>
              </a:rPr>
              <a:t>公式</a:t>
            </a:r>
            <a:r>
              <a:rPr lang="zh-CN" altLang="en-US" sz="2000" dirty="0">
                <a:latin typeface="宋体" panose="02010600030101010101" pitchFamily="2" charset="-122"/>
                <a:ea typeface="宋体" panose="02010600030101010101" pitchFamily="2" charset="-122"/>
              </a:rPr>
              <a:t>或</a:t>
            </a:r>
            <a:r>
              <a:rPr lang="zh-CN" altLang="en-US" sz="2000" dirty="0">
                <a:solidFill>
                  <a:srgbClr val="FF0000"/>
                </a:solidFill>
                <a:latin typeface="宋体" panose="02010600030101010101" pitchFamily="2" charset="-122"/>
                <a:ea typeface="宋体" panose="02010600030101010101" pitchFamily="2" charset="-122"/>
              </a:rPr>
              <a:t>命题</a:t>
            </a:r>
            <a:r>
              <a:rPr lang="zh-CN" altLang="en-US" sz="2000" dirty="0">
                <a:latin typeface="宋体" panose="02010600030101010101" pitchFamily="2" charset="-122"/>
                <a:ea typeface="宋体" panose="02010600030101010101" pitchFamily="2" charset="-122"/>
              </a:rPr>
              <a:t>。设总数据库（工作存储器）中已有事实</a:t>
            </a:r>
            <a:r>
              <a:rPr lang="en-US" altLang="zh-CN" sz="2000" dirty="0">
                <a:latin typeface="" charset="0"/>
                <a:ea typeface="宋体" panose="02010600030101010101" pitchFamily="2" charset="-122"/>
              </a:rPr>
              <a:t>P1</a:t>
            </a:r>
            <a:r>
              <a:rPr lang="zh-CN" altLang="en-US" sz="2000" dirty="0">
                <a:latin typeface="宋体" panose="02010600030101010101" pitchFamily="2" charset="-122"/>
                <a:ea typeface="宋体" panose="02010600030101010101" pitchFamily="2" charset="-122"/>
              </a:rPr>
              <a:t>，则应用这三条规则进行正向推理，即从</a:t>
            </a:r>
            <a:r>
              <a:rPr lang="en-US" altLang="zh-CN" sz="2000" dirty="0">
                <a:latin typeface="" charset="0"/>
                <a:ea typeface="宋体" panose="02010600030101010101" pitchFamily="2" charset="-122"/>
              </a:rPr>
              <a:t>P1</a:t>
            </a:r>
            <a:r>
              <a:rPr lang="zh-CN" altLang="en-US" sz="2000" dirty="0">
                <a:latin typeface="宋体" panose="02010600030101010101" pitchFamily="2" charset="-122"/>
                <a:ea typeface="宋体" panose="02010600030101010101" pitchFamily="2" charset="-122"/>
              </a:rPr>
              <a:t>出发推导</a:t>
            </a:r>
            <a:r>
              <a:rPr lang="zh-CN" altLang="en-US" sz="2000" dirty="0" smtClean="0">
                <a:latin typeface="宋体" panose="02010600030101010101" pitchFamily="2" charset="-122"/>
                <a:ea typeface="宋体" panose="02010600030101010101" pitchFamily="2" charset="-122"/>
              </a:rPr>
              <a:t>出</a:t>
            </a:r>
            <a:r>
              <a:rPr lang="en-US" altLang="zh-CN" sz="2000" dirty="0" smtClean="0">
                <a:latin typeface="" charset="0"/>
                <a:ea typeface="宋体" panose="02010600030101010101" pitchFamily="2" charset="-122"/>
              </a:rPr>
              <a:t>P4</a:t>
            </a:r>
            <a:r>
              <a:rPr lang="zh-CN" altLang="en-US" sz="2000" dirty="0" smtClean="0">
                <a:latin typeface="宋体" panose="02010600030101010101" pitchFamily="2" charset="-122"/>
                <a:ea typeface="宋体" panose="02010600030101010101" pitchFamily="2" charset="-122"/>
              </a:rPr>
              <a:t>的</a:t>
            </a:r>
            <a:r>
              <a:rPr lang="zh-CN" altLang="en-US" sz="2000" dirty="0">
                <a:latin typeface="宋体" panose="02010600030101010101" pitchFamily="2" charset="-122"/>
                <a:ea typeface="宋体" panose="02010600030101010101" pitchFamily="2" charset="-122"/>
              </a:rPr>
              <a:t>过程</a:t>
            </a:r>
            <a:endParaRPr lang="zh-CN" altLang="en-US" sz="2000" dirty="0"/>
          </a:p>
        </p:txBody>
      </p:sp>
      <p:sp>
        <p:nvSpPr>
          <p:cNvPr id="88070" name="Rectangle 4"/>
          <p:cNvSpPr>
            <a:spLocks noChangeArrowheads="1"/>
          </p:cNvSpPr>
          <p:nvPr/>
        </p:nvSpPr>
        <p:spPr bwMode="auto">
          <a:xfrm>
            <a:off x="2000250" y="2214563"/>
            <a:ext cx="685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1800"/>
          </a:p>
        </p:txBody>
      </p:sp>
      <p:graphicFrame>
        <p:nvGraphicFramePr>
          <p:cNvPr id="5" name="Object 4"/>
          <p:cNvGraphicFramePr>
            <a:graphicFrameLocks noChangeAspect="1"/>
          </p:cNvGraphicFramePr>
          <p:nvPr>
            <p:extLst>
              <p:ext uri="{D42A27DB-BD31-4B8C-83A1-F6EECF244321}">
                <p14:modId xmlns:p14="http://schemas.microsoft.com/office/powerpoint/2010/main" val="753515938"/>
              </p:ext>
            </p:extLst>
          </p:nvPr>
        </p:nvGraphicFramePr>
        <p:xfrm>
          <a:off x="908720" y="2658785"/>
          <a:ext cx="4900612" cy="1290637"/>
        </p:xfrm>
        <a:graphic>
          <a:graphicData uri="http://schemas.openxmlformats.org/presentationml/2006/ole">
            <mc:AlternateContent xmlns:mc="http://schemas.openxmlformats.org/markup-compatibility/2006">
              <mc:Choice xmlns:v="urn:schemas-microsoft-com:vml" Requires="v">
                <p:oleObj spid="_x0000_s41000" name="Visio" r:id="rId3" imgW="5510152" imgH="1450963" progId="Visio.Drawing.11">
                  <p:embed/>
                </p:oleObj>
              </mc:Choice>
              <mc:Fallback>
                <p:oleObj name="Visio" r:id="rId3" imgW="5510152" imgH="145096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720" y="2658785"/>
                        <a:ext cx="4900612" cy="12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a:spLocks noChangeArrowheads="1"/>
          </p:cNvSpPr>
          <p:nvPr/>
        </p:nvSpPr>
        <p:spPr bwMode="auto">
          <a:xfrm>
            <a:off x="2532732" y="4025622"/>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ea typeface="隶书" panose="02010509060101010101" pitchFamily="49" charset="-122"/>
              </a:rPr>
              <a:t>正向推理过程</a:t>
            </a:r>
          </a:p>
        </p:txBody>
      </p:sp>
    </p:spTree>
    <p:extLst>
      <p:ext uri="{BB962C8B-B14F-4D97-AF65-F5344CB8AC3E}">
        <p14:creationId xmlns:p14="http://schemas.microsoft.com/office/powerpoint/2010/main" val="236490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8069">
                                            <p:txEl>
                                              <p:pRg st="0" end="0"/>
                                            </p:txEl>
                                          </p:spTgt>
                                        </p:tgtEl>
                                        <p:attrNameLst>
                                          <p:attrName>style.visibility</p:attrName>
                                        </p:attrNameLst>
                                      </p:cBhvr>
                                      <p:to>
                                        <p:strVal val="visible"/>
                                      </p:to>
                                    </p:set>
                                    <p:animEffect transition="in" filter="fade">
                                      <p:cBhvr>
                                        <p:cTn id="7" dur="1000"/>
                                        <p:tgtEl>
                                          <p:spTgt spid="88069">
                                            <p:txEl>
                                              <p:pRg st="0" end="0"/>
                                            </p:txEl>
                                          </p:spTgt>
                                        </p:tgtEl>
                                      </p:cBhvr>
                                    </p:animEffect>
                                    <p:anim calcmode="lin" valueType="num">
                                      <p:cBhvr>
                                        <p:cTn id="8" dur="1000" fill="hold"/>
                                        <p:tgtEl>
                                          <p:spTgt spid="8806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80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Text Box 2"/>
          <p:cNvSpPr txBox="1">
            <a:spLocks noChangeArrowheads="1"/>
          </p:cNvSpPr>
          <p:nvPr/>
        </p:nvSpPr>
        <p:spPr bwMode="auto">
          <a:xfrm>
            <a:off x="548680" y="109448"/>
            <a:ext cx="56007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en-US" altLang="zh-CN" sz="2000" b="1" dirty="0" smtClean="0">
                <a:solidFill>
                  <a:srgbClr val="0000FF"/>
                </a:solidFill>
                <a:latin typeface="" charset="0"/>
                <a:ea typeface="宋体" panose="02010600030101010101" pitchFamily="2" charset="-122"/>
              </a:rPr>
              <a:t>2.</a:t>
            </a:r>
            <a:r>
              <a:rPr lang="zh-CN" altLang="en-US" sz="2000" b="1" dirty="0" smtClean="0">
                <a:solidFill>
                  <a:srgbClr val="0000FF"/>
                </a:solidFill>
                <a:latin typeface="宋体" panose="02010600030101010101" pitchFamily="2" charset="-122"/>
                <a:ea typeface="宋体" panose="02010600030101010101" pitchFamily="2" charset="-122"/>
              </a:rPr>
              <a:t>逆向推理</a:t>
            </a:r>
            <a:r>
              <a:rPr lang="zh-CN" altLang="en-US" sz="2000" dirty="0" smtClean="0">
                <a:latin typeface="" charset="0"/>
                <a:ea typeface="宋体" panose="02010600030101010101" pitchFamily="2" charset="-122"/>
              </a:rPr>
              <a:t> </a:t>
            </a:r>
            <a:r>
              <a:rPr lang="zh-CN" altLang="en-US" sz="2000" dirty="0">
                <a:ea typeface="宋体" panose="02010600030101010101" pitchFamily="2" charset="-122"/>
              </a:rPr>
              <a:t/>
            </a:r>
            <a:br>
              <a:rPr lang="zh-CN" altLang="en-US" sz="2000" dirty="0">
                <a:ea typeface="宋体" panose="02010600030101010101" pitchFamily="2" charset="-122"/>
              </a:rPr>
            </a:br>
            <a:r>
              <a:rPr lang="zh-CN" altLang="en-US" sz="2000" dirty="0">
                <a:latin typeface="宋体" panose="02010600030101010101" pitchFamily="2" charset="-122"/>
                <a:ea typeface="宋体" panose="02010600030101010101" pitchFamily="2" charset="-122"/>
              </a:rPr>
              <a:t>　　从表示</a:t>
            </a:r>
            <a:r>
              <a:rPr lang="zh-CN" altLang="en-US" sz="2000" dirty="0">
                <a:solidFill>
                  <a:srgbClr val="0000FF"/>
                </a:solidFill>
                <a:latin typeface="宋体" panose="02010600030101010101" pitchFamily="2" charset="-122"/>
                <a:ea typeface="宋体" panose="02010600030101010101" pitchFamily="2" charset="-122"/>
              </a:rPr>
              <a:t>目标的谓词</a:t>
            </a:r>
            <a:r>
              <a:rPr lang="zh-CN" altLang="en-US" sz="2000" dirty="0">
                <a:latin typeface="宋体" panose="02010600030101010101" pitchFamily="2" charset="-122"/>
                <a:ea typeface="宋体" panose="02010600030101010101" pitchFamily="2" charset="-122"/>
              </a:rPr>
              <a:t>或命题出发，使用一组规则证明事实谓词或命题成立，即提出一批假</a:t>
            </a:r>
            <a:r>
              <a:rPr lang="zh-CN" altLang="en-US" sz="2000" dirty="0" smtClean="0">
                <a:latin typeface="宋体" panose="02010600030101010101" pitchFamily="2" charset="-122"/>
                <a:ea typeface="宋体" panose="02010600030101010101" pitchFamily="2" charset="-122"/>
              </a:rPr>
              <a:t>设目标，</a:t>
            </a:r>
            <a:r>
              <a:rPr lang="zh-CN" altLang="en-US" sz="2000" dirty="0">
                <a:latin typeface="宋体" panose="02010600030101010101" pitchFamily="2" charset="-122"/>
                <a:ea typeface="宋体" panose="02010600030101010101" pitchFamily="2" charset="-122"/>
              </a:rPr>
              <a:t>然后逐一验证这些假设。</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br>
              <a:rPr lang="zh-CN" altLang="en-US" sz="2000" dirty="0">
                <a:latin typeface="Times New Roman" panose="02020603050405020304" pitchFamily="18" charset="0"/>
                <a:ea typeface="宋体" panose="02010600030101010101" pitchFamily="2" charset="-122"/>
                <a:cs typeface="Times New Roman" panose="02020603050405020304" pitchFamily="18" charset="0"/>
              </a:rPr>
            </a:br>
            <a:r>
              <a:rPr lang="zh-CN" altLang="en-US" sz="2000" dirty="0">
                <a:latin typeface="宋体" panose="02010600030101010101" pitchFamily="2" charset="-122"/>
                <a:ea typeface="宋体" panose="02010600030101010101" pitchFamily="2" charset="-122"/>
              </a:rPr>
              <a:t>　　举例如下：仍用上述的三条规则为例，应用反向推理方法，从</a:t>
            </a:r>
            <a:r>
              <a:rPr lang="en-US" altLang="zh-CN" sz="2000" dirty="0">
                <a:latin typeface="" charset="0"/>
                <a:ea typeface="宋体" panose="02010600030101010101" pitchFamily="2" charset="-122"/>
              </a:rPr>
              <a:t>P1</a:t>
            </a:r>
            <a:r>
              <a:rPr lang="zh-CN" altLang="en-US" sz="2000" dirty="0">
                <a:latin typeface="宋体" panose="02010600030101010101" pitchFamily="2" charset="-122"/>
                <a:ea typeface="宋体" panose="02010600030101010101" pitchFamily="2" charset="-122"/>
              </a:rPr>
              <a:t>出发推导</a:t>
            </a:r>
            <a:r>
              <a:rPr lang="zh-CN" altLang="en-US" sz="2000" dirty="0" smtClean="0">
                <a:latin typeface="宋体" panose="02010600030101010101" pitchFamily="2" charset="-122"/>
                <a:ea typeface="宋体" panose="02010600030101010101" pitchFamily="2" charset="-122"/>
              </a:rPr>
              <a:t>出</a:t>
            </a:r>
            <a:r>
              <a:rPr lang="en-US" altLang="zh-CN" sz="2000" dirty="0" smtClean="0">
                <a:latin typeface="" charset="0"/>
                <a:ea typeface="宋体" panose="02010600030101010101" pitchFamily="2" charset="-122"/>
              </a:rPr>
              <a:t>P4</a:t>
            </a:r>
            <a:r>
              <a:rPr lang="zh-CN" altLang="en-US" sz="2000" dirty="0" smtClean="0">
                <a:latin typeface="宋体" panose="02010600030101010101" pitchFamily="2" charset="-122"/>
                <a:ea typeface="宋体" panose="02010600030101010101" pitchFamily="2" charset="-122"/>
              </a:rPr>
              <a:t>的</a:t>
            </a:r>
            <a:r>
              <a:rPr lang="zh-CN" altLang="en-US" sz="2000" dirty="0">
                <a:latin typeface="宋体" panose="02010600030101010101" pitchFamily="2" charset="-122"/>
                <a:ea typeface="宋体" panose="02010600030101010101" pitchFamily="2" charset="-122"/>
              </a:rPr>
              <a:t>过程</a:t>
            </a:r>
            <a:endParaRPr lang="zh-CN" alt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3821389956"/>
              </p:ext>
            </p:extLst>
          </p:nvPr>
        </p:nvGraphicFramePr>
        <p:xfrm>
          <a:off x="792270" y="2078285"/>
          <a:ext cx="5348288" cy="1885950"/>
        </p:xfrm>
        <a:graphic>
          <a:graphicData uri="http://schemas.openxmlformats.org/presentationml/2006/ole">
            <mc:AlternateContent xmlns:mc="http://schemas.openxmlformats.org/markup-compatibility/2006">
              <mc:Choice xmlns:v="urn:schemas-microsoft-com:vml" Requires="v">
                <p:oleObj spid="_x0000_s42024" name="Visio" r:id="rId4" imgW="5347902" imgH="1886620" progId="Visio.Drawing.11">
                  <p:embed/>
                </p:oleObj>
              </mc:Choice>
              <mc:Fallback>
                <p:oleObj name="Visio" r:id="rId4" imgW="5347902" imgH="188662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270" y="2078285"/>
                        <a:ext cx="5348288"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a:spLocks noChangeArrowheads="1"/>
          </p:cNvSpPr>
          <p:nvPr/>
        </p:nvSpPr>
        <p:spPr bwMode="auto">
          <a:xfrm>
            <a:off x="2468670" y="413568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ea typeface="隶书" panose="02010509060101010101" pitchFamily="49" charset="-122"/>
              </a:rPr>
              <a:t>逆向推理过程</a:t>
            </a:r>
          </a:p>
        </p:txBody>
      </p:sp>
    </p:spTree>
    <p:extLst>
      <p:ext uri="{BB962C8B-B14F-4D97-AF65-F5344CB8AC3E}">
        <p14:creationId xmlns:p14="http://schemas.microsoft.com/office/powerpoint/2010/main" val="187025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093">
                                            <p:txEl>
                                              <p:pRg st="0" end="0"/>
                                            </p:txEl>
                                          </p:spTgt>
                                        </p:tgtEl>
                                        <p:attrNameLst>
                                          <p:attrName>style.visibility</p:attrName>
                                        </p:attrNameLst>
                                      </p:cBhvr>
                                      <p:to>
                                        <p:strVal val="visible"/>
                                      </p:to>
                                    </p:set>
                                    <p:animEffect transition="in" filter="fade">
                                      <p:cBhvr>
                                        <p:cTn id="7" dur="1000"/>
                                        <p:tgtEl>
                                          <p:spTgt spid="89093">
                                            <p:txEl>
                                              <p:pRg st="0" end="0"/>
                                            </p:txEl>
                                          </p:spTgt>
                                        </p:tgtEl>
                                      </p:cBhvr>
                                    </p:animEffect>
                                    <p:anim calcmode="lin" valueType="num">
                                      <p:cBhvr>
                                        <p:cTn id="8" dur="1000" fill="hold"/>
                                        <p:tgtEl>
                                          <p:spTgt spid="8909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909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48680" y="109448"/>
            <a:ext cx="56007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lnSpc>
                <a:spcPct val="150000"/>
              </a:lnSpc>
            </a:pPr>
            <a:r>
              <a:rPr lang="zh-CN" altLang="en-US" sz="2000" dirty="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实现逆向推理</a:t>
            </a:r>
            <a:r>
              <a:rPr lang="zh-CN" altLang="en-US" sz="2000" dirty="0">
                <a:latin typeface="宋体" panose="02010600030101010101" pitchFamily="2" charset="-122"/>
                <a:ea typeface="宋体" panose="02010600030101010101" pitchFamily="2" charset="-122"/>
              </a:rPr>
              <a:t>的一般策略是：</a:t>
            </a:r>
          </a:p>
          <a:p>
            <a:pPr eaLnBrk="1" hangingPunct="1">
              <a:lnSpc>
                <a:spcPct val="150000"/>
              </a:lnSpc>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假设一个可能的目标，由产生式系统试图证明此假设目标是否在总数据库中。若在，则假设目标成立；否则，若该假设为终叶节点，则询问用户。若不是，则再假定另一个目标，即寻找结论部分包含该假设的那些规则，把它们的前提作为新的假设，并力图证明其成立。这样反复进行推理，直到所有目标均获证明或者所有路径都得到测试为止。</a:t>
            </a:r>
            <a:endParaRPr lang="zh-CN" altLang="en-US" sz="2000" dirty="0"/>
          </a:p>
        </p:txBody>
      </p:sp>
    </p:spTree>
    <p:extLst>
      <p:ext uri="{BB962C8B-B14F-4D97-AF65-F5344CB8AC3E}">
        <p14:creationId xmlns:p14="http://schemas.microsoft.com/office/powerpoint/2010/main" val="14054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
          <p:cNvSpPr>
            <a:spLocks noGrp="1" noChangeArrowheads="1"/>
          </p:cNvSpPr>
          <p:nvPr>
            <p:ph type="body" idx="4294967295"/>
          </p:nvPr>
        </p:nvSpPr>
        <p:spPr>
          <a:xfrm>
            <a:off x="355337" y="735410"/>
            <a:ext cx="5886450" cy="811212"/>
          </a:xfrm>
        </p:spPr>
        <p:txBody>
          <a:bodyPr/>
          <a:lstStyle/>
          <a:p>
            <a:pPr eaLnBrk="1" hangingPunct="1"/>
            <a:r>
              <a:rPr lang="zh-CN" altLang="en-US" sz="2000" dirty="0" smtClean="0"/>
              <a:t>由于传统的兴趣和应用的价值，初等几何问题的自动求解成为数学机械化的研究焦点。 </a:t>
            </a:r>
          </a:p>
        </p:txBody>
      </p:sp>
      <p:grpSp>
        <p:nvGrpSpPr>
          <p:cNvPr id="74759" name="Group 7"/>
          <p:cNvGrpSpPr>
            <a:grpSpLocks/>
          </p:cNvGrpSpPr>
          <p:nvPr/>
        </p:nvGrpSpPr>
        <p:grpSpPr bwMode="auto">
          <a:xfrm>
            <a:off x="4479662" y="1567786"/>
            <a:ext cx="1762125" cy="2519362"/>
            <a:chOff x="4043" y="810"/>
            <a:chExt cx="1480" cy="2116"/>
          </a:xfrm>
        </p:grpSpPr>
        <p:pic>
          <p:nvPicPr>
            <p:cNvPr id="22534" name="Picture 2" descr="http://imgsrc.baidu.com/baike/pic/item/a6c7d717fc2b431ac93d6d0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 y="810"/>
              <a:ext cx="1480"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Box 5"/>
            <p:cNvSpPr txBox="1">
              <a:spLocks noChangeArrowheads="1"/>
            </p:cNvSpPr>
            <p:nvPr/>
          </p:nvSpPr>
          <p:spPr bwMode="auto">
            <a:xfrm>
              <a:off x="4377" y="2655"/>
              <a:ext cx="81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1500">
                  <a:latin typeface="Arial" panose="020B0604020202020204" pitchFamily="34" charset="0"/>
                  <a:ea typeface="宋体" panose="02010600030101010101" pitchFamily="2" charset="-122"/>
                </a:rPr>
                <a:t>希尔伯特</a:t>
              </a:r>
            </a:p>
          </p:txBody>
        </p:sp>
      </p:grpSp>
      <p:sp>
        <p:nvSpPr>
          <p:cNvPr id="74763" name="Rectangle 11"/>
          <p:cNvSpPr>
            <a:spLocks noChangeArrowheads="1"/>
          </p:cNvSpPr>
          <p:nvPr/>
        </p:nvSpPr>
        <p:spPr bwMode="auto">
          <a:xfrm>
            <a:off x="357896" y="1543516"/>
            <a:ext cx="3888581" cy="29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Blip>
                <a:blip r:embed="rId4"/>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Blip>
                <a:blip r:embed="rId5"/>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Blip>
                <a:blip r:embed="rId6"/>
              </a:buBlip>
              <a:defRPr sz="2000">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楷体_GB2312" pitchFamily="49" charset="-122"/>
              </a:defRPr>
            </a:lvl9pPr>
          </a:lstStyle>
          <a:p>
            <a:pPr eaLnBrk="1" hangingPunct="1"/>
            <a:r>
              <a:rPr lang="zh-CN" altLang="en-US" sz="2100" dirty="0"/>
              <a:t>希尔伯特</a:t>
            </a:r>
          </a:p>
          <a:p>
            <a:pPr lvl="1" eaLnBrk="1" hangingPunct="1"/>
            <a:r>
              <a:rPr lang="en-US" altLang="zh-CN" sz="1800" dirty="0"/>
              <a:t>20</a:t>
            </a:r>
            <a:r>
              <a:rPr lang="zh-CN" altLang="en-US" sz="1800" dirty="0"/>
              <a:t>世纪初，在他的名著</a:t>
            </a:r>
            <a:r>
              <a:rPr lang="en-US" altLang="zh-CN" sz="1800" dirty="0"/>
              <a:t>《</a:t>
            </a:r>
            <a:r>
              <a:rPr lang="zh-CN" altLang="en-US" sz="1800" dirty="0"/>
              <a:t>几何基础</a:t>
            </a:r>
            <a:r>
              <a:rPr lang="en-US" altLang="zh-CN" sz="1800" dirty="0"/>
              <a:t>》</a:t>
            </a:r>
            <a:r>
              <a:rPr lang="zh-CN" altLang="en-US" sz="1800" dirty="0"/>
              <a:t>中给出了一条可以对一类几何命题进行判定的定理。</a:t>
            </a:r>
          </a:p>
          <a:p>
            <a:pPr lvl="1" eaLnBrk="1" hangingPunct="1"/>
            <a:r>
              <a:rPr lang="zh-CN" altLang="en-US" sz="1800" dirty="0"/>
              <a:t>希尔伯特对命题的要求太高，当时仅能解决很少的一类几何定理的机器证明，却是历史上第一个关于某类几何命题的机械化检验方法的定理。</a:t>
            </a:r>
            <a:endParaRPr lang="en-US" altLang="zh-CN" sz="1800" dirty="0"/>
          </a:p>
        </p:txBody>
      </p:sp>
    </p:spTree>
    <p:extLst>
      <p:ext uri="{BB962C8B-B14F-4D97-AF65-F5344CB8AC3E}">
        <p14:creationId xmlns:p14="http://schemas.microsoft.com/office/powerpoint/2010/main" val="21521191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74759"/>
                                        </p:tgtEl>
                                        <p:attrNameLst>
                                          <p:attrName>style.visibility</p:attrName>
                                        </p:attrNameLst>
                                      </p:cBhvr>
                                      <p:to>
                                        <p:strVal val="visible"/>
                                      </p:to>
                                    </p:set>
                                    <p:animEffect transition="in" filter="blinds(horizontal)">
                                      <p:cBhvr>
                                        <p:cTn id="7" dur="500"/>
                                        <p:tgtEl>
                                          <p:spTgt spid="747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763"/>
                                        </p:tgtEl>
                                        <p:attrNameLst>
                                          <p:attrName>style.visibility</p:attrName>
                                        </p:attrNameLst>
                                      </p:cBhvr>
                                      <p:to>
                                        <p:strVal val="visible"/>
                                      </p:to>
                                    </p:set>
                                    <p:animEffect transition="in" filter="blinds(horizontal)">
                                      <p:cBhvr>
                                        <p:cTn id="12" dur="500"/>
                                        <p:tgtEl>
                                          <p:spTgt spid="7476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4763">
                                            <p:txEl>
                                              <p:pRg st="1" end="1"/>
                                            </p:txEl>
                                          </p:spTgt>
                                        </p:tgtEl>
                                        <p:attrNameLst>
                                          <p:attrName>style.visibility</p:attrName>
                                        </p:attrNameLst>
                                      </p:cBhvr>
                                      <p:to>
                                        <p:strVal val="visible"/>
                                      </p:to>
                                    </p:set>
                                    <p:animEffect transition="in" filter="fade">
                                      <p:cBhvr>
                                        <p:cTn id="17" dur="1000"/>
                                        <p:tgtEl>
                                          <p:spTgt spid="74763">
                                            <p:txEl>
                                              <p:pRg st="1" end="1"/>
                                            </p:txEl>
                                          </p:spTgt>
                                        </p:tgtEl>
                                      </p:cBhvr>
                                    </p:animEffect>
                                    <p:anim calcmode="lin" valueType="num">
                                      <p:cBhvr>
                                        <p:cTn id="18" dur="1000" fill="hold"/>
                                        <p:tgtEl>
                                          <p:spTgt spid="7476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47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4763">
                                            <p:txEl>
                                              <p:pRg st="2" end="2"/>
                                            </p:txEl>
                                          </p:spTgt>
                                        </p:tgtEl>
                                        <p:attrNameLst>
                                          <p:attrName>style.visibility</p:attrName>
                                        </p:attrNameLst>
                                      </p:cBhvr>
                                      <p:to>
                                        <p:strVal val="visible"/>
                                      </p:to>
                                    </p:set>
                                    <p:animEffect transition="in" filter="fade">
                                      <p:cBhvr>
                                        <p:cTn id="24" dur="1000"/>
                                        <p:tgtEl>
                                          <p:spTgt spid="74763">
                                            <p:txEl>
                                              <p:pRg st="2" end="2"/>
                                            </p:txEl>
                                          </p:spTgt>
                                        </p:tgtEl>
                                      </p:cBhvr>
                                    </p:animEffect>
                                    <p:anim calcmode="lin" valueType="num">
                                      <p:cBhvr>
                                        <p:cTn id="25" dur="1000" fill="hold"/>
                                        <p:tgtEl>
                                          <p:spTgt spid="7476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7476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400689352"/>
              </p:ext>
            </p:extLst>
          </p:nvPr>
        </p:nvGraphicFramePr>
        <p:xfrm>
          <a:off x="-82067" y="0"/>
          <a:ext cx="6957392" cy="5308600"/>
        </p:xfrm>
        <a:graphic>
          <a:graphicData uri="http://schemas.openxmlformats.org/drawingml/2006/table">
            <a:tbl>
              <a:tblPr firstRow="1" bandRow="1">
                <a:tableStyleId>{93296810-A885-4BE3-A3E7-6D5BEEA58F35}</a:tableStyleId>
              </a:tblPr>
              <a:tblGrid>
                <a:gridCol w="980728"/>
                <a:gridCol w="2808312"/>
                <a:gridCol w="3168352"/>
              </a:tblGrid>
              <a:tr h="151649">
                <a:tc>
                  <a:txBody>
                    <a:bodyPr/>
                    <a:lstStyle/>
                    <a:p>
                      <a:pPr algn="ctr">
                        <a:lnSpc>
                          <a:spcPct val="100000"/>
                        </a:lnSpc>
                      </a:pPr>
                      <a:endParaRPr lang="zh-CN" altLang="en-US" dirty="0"/>
                    </a:p>
                  </a:txBody>
                  <a:tcPr anchor="ctr"/>
                </a:tc>
                <a:tc>
                  <a:txBody>
                    <a:bodyPr/>
                    <a:lstStyle/>
                    <a:p>
                      <a:pPr algn="ctr">
                        <a:lnSpc>
                          <a:spcPct val="100000"/>
                        </a:lnSpc>
                      </a:pPr>
                      <a:r>
                        <a:rPr lang="zh-CN" altLang="en-US" dirty="0" smtClean="0"/>
                        <a:t>正向推理</a:t>
                      </a:r>
                      <a:endParaRPr lang="zh-CN" altLang="en-US" dirty="0"/>
                    </a:p>
                  </a:txBody>
                  <a:tcPr anchor="ctr"/>
                </a:tc>
                <a:tc>
                  <a:txBody>
                    <a:bodyPr/>
                    <a:lstStyle/>
                    <a:p>
                      <a:pPr algn="ctr">
                        <a:lnSpc>
                          <a:spcPct val="100000"/>
                        </a:lnSpc>
                      </a:pPr>
                      <a:r>
                        <a:rPr lang="zh-CN" altLang="en-US" dirty="0" smtClean="0"/>
                        <a:t>逆向推理</a:t>
                      </a:r>
                      <a:endParaRPr lang="zh-CN" altLang="en-US" dirty="0"/>
                    </a:p>
                  </a:txBody>
                  <a:tcPr anchor="ctr"/>
                </a:tc>
              </a:tr>
              <a:tr h="142501">
                <a:tc>
                  <a:txBody>
                    <a:bodyPr/>
                    <a:lstStyle/>
                    <a:p>
                      <a:pPr algn="ctr">
                        <a:lnSpc>
                          <a:spcPct val="100000"/>
                        </a:lnSpc>
                      </a:pPr>
                      <a:r>
                        <a:rPr lang="zh-CN" altLang="en-US" dirty="0" smtClean="0"/>
                        <a:t>驱动方式</a:t>
                      </a:r>
                      <a:endParaRPr lang="zh-CN" altLang="en-US" dirty="0"/>
                    </a:p>
                  </a:txBody>
                  <a:tcPr anchor="ctr"/>
                </a:tc>
                <a:tc>
                  <a:txBody>
                    <a:bodyPr/>
                    <a:lstStyle/>
                    <a:p>
                      <a:pPr algn="ctr">
                        <a:lnSpc>
                          <a:spcPct val="100000"/>
                        </a:lnSpc>
                      </a:pPr>
                      <a:r>
                        <a:rPr lang="zh-CN" altLang="en-US" dirty="0" smtClean="0"/>
                        <a:t>数据驱动</a:t>
                      </a:r>
                      <a:endParaRPr lang="zh-CN" altLang="en-US" dirty="0"/>
                    </a:p>
                  </a:txBody>
                  <a:tcPr anchor="ctr"/>
                </a:tc>
                <a:tc>
                  <a:txBody>
                    <a:bodyPr/>
                    <a:lstStyle/>
                    <a:p>
                      <a:pPr algn="ctr">
                        <a:lnSpc>
                          <a:spcPct val="100000"/>
                        </a:lnSpc>
                      </a:pPr>
                      <a:r>
                        <a:rPr lang="zh-CN" altLang="en-US" dirty="0" smtClean="0"/>
                        <a:t>目标驱动</a:t>
                      </a:r>
                      <a:endParaRPr lang="zh-CN" altLang="en-US" dirty="0"/>
                    </a:p>
                  </a:txBody>
                  <a:tcPr anchor="ctr"/>
                </a:tc>
              </a:tr>
              <a:tr h="277369">
                <a:tc>
                  <a:txBody>
                    <a:bodyPr/>
                    <a:lstStyle/>
                    <a:p>
                      <a:pPr algn="ctr">
                        <a:lnSpc>
                          <a:spcPct val="100000"/>
                        </a:lnSpc>
                      </a:pPr>
                      <a:r>
                        <a:rPr lang="zh-CN" altLang="en-US" dirty="0" smtClean="0"/>
                        <a:t>推理方法</a:t>
                      </a:r>
                      <a:endParaRPr lang="zh-CN" altLang="en-US" dirty="0"/>
                    </a:p>
                  </a:txBody>
                  <a:tcPr anchor="ctr"/>
                </a:tc>
                <a:tc>
                  <a:txBody>
                    <a:bodyPr/>
                    <a:lstStyle/>
                    <a:p>
                      <a:pPr algn="ctr">
                        <a:lnSpc>
                          <a:spcPct val="100000"/>
                        </a:lnSpc>
                      </a:pPr>
                      <a:r>
                        <a:rPr lang="zh-CN" altLang="en-US" dirty="0" smtClean="0"/>
                        <a:t>从一组数据出发向前推到结论</a:t>
                      </a:r>
                      <a:endParaRPr lang="zh-CN" altLang="en-US" dirty="0"/>
                    </a:p>
                  </a:txBody>
                  <a:tcPr anchor="ctr"/>
                </a:tc>
                <a:tc>
                  <a:txBody>
                    <a:bodyPr/>
                    <a:lstStyle/>
                    <a:p>
                      <a:pPr algn="ctr">
                        <a:lnSpc>
                          <a:spcPct val="100000"/>
                        </a:lnSpc>
                      </a:pPr>
                      <a:r>
                        <a:rPr lang="zh-CN" altLang="en-US" dirty="0" smtClean="0"/>
                        <a:t>从可能的解答出发，向后推理验证解答</a:t>
                      </a:r>
                      <a:endParaRPr lang="zh-CN" altLang="en-US" dirty="0"/>
                    </a:p>
                  </a:txBody>
                  <a:tcPr anchor="ctr"/>
                </a:tc>
              </a:tr>
              <a:tr h="0">
                <a:tc>
                  <a:txBody>
                    <a:bodyPr/>
                    <a:lstStyle/>
                    <a:p>
                      <a:pPr algn="ctr">
                        <a:lnSpc>
                          <a:spcPct val="100000"/>
                        </a:lnSpc>
                      </a:pPr>
                      <a:r>
                        <a:rPr lang="zh-CN" altLang="en-US" dirty="0" smtClean="0"/>
                        <a:t>启动方法</a:t>
                      </a:r>
                      <a:endParaRPr lang="zh-CN" altLang="en-US" dirty="0"/>
                    </a:p>
                  </a:txBody>
                  <a:tcPr anchor="ctr"/>
                </a:tc>
                <a:tc>
                  <a:txBody>
                    <a:bodyPr/>
                    <a:lstStyle/>
                    <a:p>
                      <a:pPr algn="ctr">
                        <a:lnSpc>
                          <a:spcPct val="100000"/>
                        </a:lnSpc>
                      </a:pPr>
                      <a:r>
                        <a:rPr lang="zh-CN" altLang="en-US" dirty="0" smtClean="0"/>
                        <a:t>从一个事件启动</a:t>
                      </a:r>
                      <a:endParaRPr lang="zh-CN" altLang="en-US" dirty="0"/>
                    </a:p>
                  </a:txBody>
                  <a:tcPr anchor="ctr"/>
                </a:tc>
                <a:tc>
                  <a:txBody>
                    <a:bodyPr/>
                    <a:lstStyle/>
                    <a:p>
                      <a:pPr algn="ctr">
                        <a:lnSpc>
                          <a:spcPct val="100000"/>
                        </a:lnSpc>
                      </a:pPr>
                      <a:r>
                        <a:rPr lang="zh-CN" altLang="en-US" dirty="0" smtClean="0"/>
                        <a:t>由询问关于目标状态的一个问题而启动</a:t>
                      </a:r>
                      <a:endParaRPr lang="zh-CN" altLang="en-US" dirty="0"/>
                    </a:p>
                  </a:txBody>
                  <a:tcPr anchor="ctr"/>
                </a:tc>
              </a:tr>
              <a:tr h="0">
                <a:tc>
                  <a:txBody>
                    <a:bodyPr/>
                    <a:lstStyle/>
                    <a:p>
                      <a:pPr algn="ctr">
                        <a:lnSpc>
                          <a:spcPct val="100000"/>
                        </a:lnSpc>
                      </a:pPr>
                      <a:r>
                        <a:rPr lang="zh-CN" altLang="en-US" dirty="0" smtClean="0"/>
                        <a:t>透明程度</a:t>
                      </a:r>
                      <a:endParaRPr lang="zh-CN" altLang="en-US" dirty="0"/>
                    </a:p>
                  </a:txBody>
                  <a:tcPr anchor="ctr"/>
                </a:tc>
                <a:tc>
                  <a:txBody>
                    <a:bodyPr/>
                    <a:lstStyle/>
                    <a:p>
                      <a:pPr algn="ctr">
                        <a:lnSpc>
                          <a:spcPct val="100000"/>
                        </a:lnSpc>
                      </a:pPr>
                      <a:r>
                        <a:rPr lang="zh-CN" altLang="en-US" dirty="0" smtClean="0"/>
                        <a:t>不能解释其推理过程</a:t>
                      </a:r>
                      <a:endParaRPr lang="zh-CN" altLang="en-US" dirty="0"/>
                    </a:p>
                  </a:txBody>
                  <a:tcPr anchor="ctr"/>
                </a:tc>
                <a:tc>
                  <a:txBody>
                    <a:bodyPr/>
                    <a:lstStyle/>
                    <a:p>
                      <a:pPr algn="ctr">
                        <a:lnSpc>
                          <a:spcPct val="100000"/>
                        </a:lnSpc>
                      </a:pPr>
                      <a:r>
                        <a:rPr lang="zh-CN" altLang="en-US" dirty="0" smtClean="0"/>
                        <a:t>可解释其推理过程</a:t>
                      </a:r>
                      <a:endParaRPr lang="zh-CN" altLang="en-US" dirty="0"/>
                    </a:p>
                  </a:txBody>
                  <a:tcPr anchor="ctr"/>
                </a:tc>
              </a:tr>
              <a:tr h="149746">
                <a:tc>
                  <a:txBody>
                    <a:bodyPr/>
                    <a:lstStyle/>
                    <a:p>
                      <a:pPr algn="ctr">
                        <a:lnSpc>
                          <a:spcPct val="100000"/>
                        </a:lnSpc>
                      </a:pPr>
                      <a:r>
                        <a:rPr lang="zh-CN" altLang="en-US" dirty="0" smtClean="0"/>
                        <a:t>推理方向</a:t>
                      </a:r>
                      <a:endParaRPr lang="zh-CN" altLang="en-US" dirty="0"/>
                    </a:p>
                  </a:txBody>
                  <a:tcPr anchor="ctr"/>
                </a:tc>
                <a:tc>
                  <a:txBody>
                    <a:bodyPr/>
                    <a:lstStyle/>
                    <a:p>
                      <a:pPr algn="ctr">
                        <a:lnSpc>
                          <a:spcPct val="100000"/>
                        </a:lnSpc>
                      </a:pPr>
                      <a:r>
                        <a:rPr lang="zh-CN" altLang="en-US" dirty="0" smtClean="0"/>
                        <a:t>由底向上推理</a:t>
                      </a:r>
                      <a:endParaRPr lang="zh-CN" altLang="en-US" dirty="0"/>
                    </a:p>
                  </a:txBody>
                  <a:tcPr anchor="ctr"/>
                </a:tc>
                <a:tc>
                  <a:txBody>
                    <a:bodyPr/>
                    <a:lstStyle/>
                    <a:p>
                      <a:pPr algn="ctr">
                        <a:lnSpc>
                          <a:spcPct val="100000"/>
                        </a:lnSpc>
                      </a:pPr>
                      <a:r>
                        <a:rPr lang="zh-CN" altLang="en-US" dirty="0" smtClean="0"/>
                        <a:t>由顶向下推理</a:t>
                      </a:r>
                      <a:endParaRPr lang="zh-CN" altLang="en-US" dirty="0"/>
                    </a:p>
                  </a:txBody>
                  <a:tcPr anchor="ctr"/>
                </a:tc>
              </a:tr>
              <a:tr h="370840">
                <a:tc>
                  <a:txBody>
                    <a:bodyPr/>
                    <a:lstStyle/>
                    <a:p>
                      <a:pPr algn="ctr">
                        <a:lnSpc>
                          <a:spcPct val="100000"/>
                        </a:lnSpc>
                      </a:pPr>
                      <a:r>
                        <a:rPr lang="zh-CN" altLang="en-US" dirty="0" smtClean="0"/>
                        <a:t>优     点</a:t>
                      </a:r>
                      <a:endParaRPr lang="zh-CN" altLang="en-US" dirty="0"/>
                    </a:p>
                  </a:txBody>
                  <a:tcPr anchor="ctr"/>
                </a:tc>
                <a:tc>
                  <a:txBody>
                    <a:bodyPr/>
                    <a:lstStyle/>
                    <a:p>
                      <a:pPr algn="ctr">
                        <a:lnSpc>
                          <a:spcPct val="100000"/>
                        </a:lnSpc>
                      </a:pPr>
                      <a:r>
                        <a:rPr lang="zh-CN" altLang="en-US" dirty="0" smtClean="0"/>
                        <a:t>算法简单、容易实现，允许用户一开始就把有关的事实数据存入数据库，在执行过程中系统能很快获得这些数据，而不必等到系统需要数据时才向用户询问</a:t>
                      </a:r>
                      <a:endParaRPr lang="zh-CN" altLang="en-US" dirty="0"/>
                    </a:p>
                  </a:txBody>
                  <a:tcPr anchor="ctr"/>
                </a:tc>
                <a:tc>
                  <a:txBody>
                    <a:bodyPr/>
                    <a:lstStyle/>
                    <a:p>
                      <a:pPr algn="ctr">
                        <a:lnSpc>
                          <a:spcPct val="100000"/>
                        </a:lnSpc>
                      </a:pPr>
                      <a:r>
                        <a:rPr lang="zh-CN" altLang="en-US" dirty="0" smtClean="0"/>
                        <a:t>搜索目的性强，推理效率高</a:t>
                      </a:r>
                      <a:endParaRPr lang="zh-CN" altLang="en-US" dirty="0"/>
                    </a:p>
                  </a:txBody>
                  <a:tcPr anchor="ctr"/>
                </a:tc>
              </a:tr>
              <a:tr h="370840">
                <a:tc>
                  <a:txBody>
                    <a:bodyPr/>
                    <a:lstStyle/>
                    <a:p>
                      <a:pPr algn="ctr">
                        <a:lnSpc>
                          <a:spcPct val="100000"/>
                        </a:lnSpc>
                      </a:pPr>
                      <a:r>
                        <a:rPr lang="zh-CN" altLang="en-US" dirty="0" smtClean="0"/>
                        <a:t>缺      点</a:t>
                      </a:r>
                      <a:endParaRPr lang="zh-CN" altLang="en-US" dirty="0"/>
                    </a:p>
                  </a:txBody>
                  <a:tcPr anchor="ctr"/>
                </a:tc>
                <a:tc>
                  <a:txBody>
                    <a:bodyPr/>
                    <a:lstStyle/>
                    <a:p>
                      <a:pPr algn="ctr">
                        <a:lnSpc>
                          <a:spcPct val="100000"/>
                        </a:lnSpc>
                      </a:pPr>
                      <a:r>
                        <a:rPr lang="zh-CN" altLang="en-US" dirty="0" smtClean="0"/>
                        <a:t>盲目搜索，可能会求解许多与总目标无关的子目标，每当总数据库内容更新后都要遍历整个规则库，推理效率较低</a:t>
                      </a:r>
                      <a:endParaRPr lang="zh-CN" altLang="en-US" dirty="0"/>
                    </a:p>
                  </a:txBody>
                  <a:tcPr anchor="ctr"/>
                </a:tc>
                <a:tc>
                  <a:txBody>
                    <a:bodyPr/>
                    <a:lstStyle/>
                    <a:p>
                      <a:pPr algn="ctr">
                        <a:lnSpc>
                          <a:spcPct val="100000"/>
                        </a:lnSpc>
                      </a:pPr>
                      <a:r>
                        <a:rPr lang="zh-CN" altLang="en-US" dirty="0" smtClean="0"/>
                        <a:t>目标的选择具有盲目性，可能会求解许多假的目标；当可能的结论数目很多，即目标空间很大时，推理效率不高；当规则的右部是执行某种动作不是结论时，逆向推理不便使用</a:t>
                      </a:r>
                      <a:endParaRPr lang="zh-CN" altLang="en-US" dirty="0"/>
                    </a:p>
                  </a:txBody>
                  <a:tcPr anchor="ctr"/>
                </a:tc>
              </a:tr>
              <a:tr h="370840">
                <a:tc>
                  <a:txBody>
                    <a:bodyPr/>
                    <a:lstStyle/>
                    <a:p>
                      <a:pPr algn="ctr">
                        <a:lnSpc>
                          <a:spcPct val="100000"/>
                        </a:lnSpc>
                      </a:pPr>
                      <a:r>
                        <a:rPr lang="zh-CN" altLang="en-US" dirty="0" smtClean="0"/>
                        <a:t>适用场合</a:t>
                      </a:r>
                      <a:endParaRPr lang="zh-CN" altLang="en-US" dirty="0"/>
                    </a:p>
                  </a:txBody>
                  <a:tcPr anchor="ctr"/>
                </a:tc>
                <a:tc>
                  <a:txBody>
                    <a:bodyPr/>
                    <a:lstStyle/>
                    <a:p>
                      <a:pPr algn="ctr">
                        <a:lnSpc>
                          <a:spcPct val="100000"/>
                        </a:lnSpc>
                      </a:pPr>
                      <a:r>
                        <a:rPr lang="zh-CN" altLang="en-US" dirty="0" smtClean="0"/>
                        <a:t>主要用于已知初始数据，而无法提供推理目标，或解空间很大的一类问题，如监控、预测、规划、设计等问题的求解</a:t>
                      </a:r>
                      <a:endParaRPr lang="zh-CN" altLang="en-US" dirty="0"/>
                    </a:p>
                  </a:txBody>
                  <a:tcPr anchor="ctr"/>
                </a:tc>
                <a:tc>
                  <a:txBody>
                    <a:bodyPr/>
                    <a:lstStyle/>
                    <a:p>
                      <a:pPr algn="ctr">
                        <a:lnSpc>
                          <a:spcPct val="100000"/>
                        </a:lnSpc>
                      </a:pPr>
                      <a:r>
                        <a:rPr lang="zh-CN" altLang="en-US" dirty="0" smtClean="0"/>
                        <a:t>主要用于结论单一或者已知目标结论，而要求验证的系统，如选择、分类、故障诊断等问题的求解</a:t>
                      </a:r>
                      <a:endParaRPr lang="zh-CN" altLang="en-US" dirty="0"/>
                    </a:p>
                  </a:txBody>
                  <a:tcPr anchor="ctr"/>
                </a:tc>
              </a:tr>
              <a:tr h="370840">
                <a:tc>
                  <a:txBody>
                    <a:bodyPr/>
                    <a:lstStyle/>
                    <a:p>
                      <a:pPr algn="ctr">
                        <a:lnSpc>
                          <a:spcPct val="100000"/>
                        </a:lnSpc>
                      </a:pPr>
                      <a:r>
                        <a:rPr lang="zh-CN" altLang="en-US" dirty="0" smtClean="0"/>
                        <a:t>典型系统</a:t>
                      </a:r>
                      <a:endParaRPr lang="zh-CN" altLang="en-US" dirty="0"/>
                    </a:p>
                  </a:txBody>
                  <a:tcPr anchor="ctr"/>
                </a:tc>
                <a:tc>
                  <a:txBody>
                    <a:bodyPr/>
                    <a:lstStyle/>
                    <a:p>
                      <a:pPr algn="ctr">
                        <a:lnSpc>
                          <a:spcPct val="100000"/>
                        </a:lnSpc>
                      </a:pPr>
                      <a:r>
                        <a:rPr lang="en-US" altLang="zh-CN" dirty="0" smtClean="0"/>
                        <a:t>CLIPS</a:t>
                      </a:r>
                      <a:r>
                        <a:rPr lang="zh-CN" altLang="en-US" dirty="0" smtClean="0"/>
                        <a:t>，</a:t>
                      </a:r>
                      <a:r>
                        <a:rPr lang="en-US" altLang="zh-CN" dirty="0" smtClean="0"/>
                        <a:t>OPS</a:t>
                      </a:r>
                      <a:endParaRPr lang="zh-CN" altLang="en-US" dirty="0"/>
                    </a:p>
                  </a:txBody>
                  <a:tcPr anchor="ctr"/>
                </a:tc>
                <a:tc>
                  <a:txBody>
                    <a:bodyPr/>
                    <a:lstStyle/>
                    <a:p>
                      <a:pPr algn="ctr">
                        <a:lnSpc>
                          <a:spcPct val="100000"/>
                        </a:lnSpc>
                      </a:pPr>
                      <a:r>
                        <a:rPr lang="en-US" altLang="zh-CN" dirty="0" smtClean="0"/>
                        <a:t>PROLOG</a:t>
                      </a:r>
                      <a:endParaRPr lang="zh-CN" altLang="en-US" dirty="0"/>
                    </a:p>
                  </a:txBody>
                  <a:tcPr anchor="ctr"/>
                </a:tc>
              </a:tr>
            </a:tbl>
          </a:graphicData>
        </a:graphic>
      </p:graphicFrame>
    </p:spTree>
    <p:extLst>
      <p:ext uri="{BB962C8B-B14F-4D97-AF65-F5344CB8AC3E}">
        <p14:creationId xmlns:p14="http://schemas.microsoft.com/office/powerpoint/2010/main" val="4875717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Text Box 2"/>
          <p:cNvSpPr txBox="1">
            <a:spLocks noChangeArrowheads="1"/>
          </p:cNvSpPr>
          <p:nvPr/>
        </p:nvSpPr>
        <p:spPr bwMode="auto">
          <a:xfrm>
            <a:off x="548680" y="267494"/>
            <a:ext cx="56007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黑体" panose="02010609060101010101" pitchFamily="49" charset="-122"/>
                <a:ea typeface="黑体" panose="02010609060101010101" pitchFamily="49" charset="-122"/>
              </a:defRPr>
            </a:lvl1pPr>
            <a:lvl2pPr marL="742950" indent="-285750" eaLnBrk="0" hangingPunct="0">
              <a:defRPr kumimoji="1" sz="2400">
                <a:solidFill>
                  <a:schemeClr val="tx1"/>
                </a:solidFill>
                <a:latin typeface="黑体" panose="02010609060101010101" pitchFamily="49" charset="-122"/>
                <a:ea typeface="黑体" panose="02010609060101010101" pitchFamily="49" charset="-122"/>
              </a:defRPr>
            </a:lvl2pPr>
            <a:lvl3pPr marL="1143000" indent="-228600" eaLnBrk="0" hangingPunct="0">
              <a:defRPr kumimoji="1" sz="2400">
                <a:solidFill>
                  <a:schemeClr val="tx1"/>
                </a:solidFill>
                <a:latin typeface="黑体" panose="02010609060101010101" pitchFamily="49" charset="-122"/>
                <a:ea typeface="黑体" panose="02010609060101010101" pitchFamily="49" charset="-122"/>
              </a:defRPr>
            </a:lvl3pPr>
            <a:lvl4pPr marL="1600200" indent="-228600" eaLnBrk="0" hangingPunct="0">
              <a:defRPr kumimoji="1" sz="2400">
                <a:solidFill>
                  <a:schemeClr val="tx1"/>
                </a:solidFill>
                <a:latin typeface="黑体" panose="02010609060101010101" pitchFamily="49" charset="-122"/>
                <a:ea typeface="黑体" panose="02010609060101010101" pitchFamily="49" charset="-122"/>
              </a:defRPr>
            </a:lvl4pPr>
            <a:lvl5pPr marL="2057400" indent="-228600" eaLnBrk="0" hangingPunct="0">
              <a:defRPr kumimoji="1"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50000"/>
              </a:spcBef>
              <a:spcAft>
                <a:spcPct val="0"/>
              </a:spcAft>
              <a:defRPr kumimoji="1" sz="2400">
                <a:solidFill>
                  <a:schemeClr val="tx1"/>
                </a:solidFill>
                <a:latin typeface="黑体" panose="02010609060101010101" pitchFamily="49" charset="-122"/>
                <a:ea typeface="黑体" panose="02010609060101010101" pitchFamily="49" charset="-122"/>
              </a:defRPr>
            </a:lvl9pPr>
          </a:lstStyle>
          <a:p>
            <a:pPr eaLnBrk="1" hangingPunct="1"/>
            <a:r>
              <a:rPr lang="en-US" altLang="zh-CN" sz="1800" b="1" dirty="0" smtClean="0">
                <a:solidFill>
                  <a:srgbClr val="0000FF"/>
                </a:solidFill>
                <a:latin typeface="" charset="0"/>
                <a:ea typeface="宋体" panose="02010600030101010101" pitchFamily="2" charset="-122"/>
              </a:rPr>
              <a:t>3</a:t>
            </a:r>
            <a:r>
              <a:rPr lang="en-US" altLang="zh-CN" sz="1800" b="1" dirty="0">
                <a:solidFill>
                  <a:srgbClr val="0000FF"/>
                </a:solidFill>
                <a:latin typeface="" charset="0"/>
                <a:ea typeface="宋体" panose="02010600030101010101" pitchFamily="2" charset="-122"/>
              </a:rPr>
              <a:t>.</a:t>
            </a:r>
            <a:r>
              <a:rPr lang="zh-CN" altLang="en-US" sz="1800" b="1" dirty="0">
                <a:solidFill>
                  <a:srgbClr val="0000FF"/>
                </a:solidFill>
                <a:latin typeface="" charset="0"/>
                <a:ea typeface="宋体" panose="02010600030101010101" pitchFamily="2" charset="-122"/>
              </a:rPr>
              <a:t>双</a:t>
            </a:r>
            <a:r>
              <a:rPr lang="zh-CN" altLang="en-US" sz="1800" b="1" dirty="0">
                <a:solidFill>
                  <a:srgbClr val="0000FF"/>
                </a:solidFill>
                <a:latin typeface="宋体" panose="02010600030101010101" pitchFamily="2" charset="-122"/>
                <a:ea typeface="宋体" panose="02010600030101010101" pitchFamily="2" charset="-122"/>
              </a:rPr>
              <a:t>向推理</a:t>
            </a:r>
            <a:r>
              <a:rPr lang="zh-CN" altLang="en-US" sz="1800" dirty="0">
                <a:latin typeface="" charset="0"/>
                <a:ea typeface="宋体" panose="02010600030101010101" pitchFamily="2" charset="-122"/>
              </a:rPr>
              <a:t> </a:t>
            </a:r>
            <a:r>
              <a:rPr lang="zh-CN" altLang="en-US" sz="1800" dirty="0">
                <a:ea typeface="宋体" panose="02010600030101010101" pitchFamily="2" charset="-122"/>
              </a:rPr>
              <a:t/>
            </a:r>
            <a:br>
              <a:rPr lang="zh-CN" altLang="en-US" sz="1800" dirty="0">
                <a:ea typeface="宋体" panose="02010600030101010101" pitchFamily="2" charset="-122"/>
              </a:rPr>
            </a:br>
            <a:r>
              <a:rPr lang="zh-CN" altLang="en-US" sz="1800" dirty="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推理策略：同时</a:t>
            </a:r>
            <a:r>
              <a:rPr lang="zh-CN" altLang="en-US" sz="1800" dirty="0">
                <a:latin typeface="宋体" panose="02010600030101010101" pitchFamily="2" charset="-122"/>
                <a:ea typeface="宋体" panose="02010600030101010101" pitchFamily="2" charset="-122"/>
              </a:rPr>
              <a:t>从表示目标向事实推理和从事实向目标推理，并在推理过程中的某个步骤，实现事实与目标的匹配</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pPr eaLnBrk="1" hangingPunct="1"/>
            <a:r>
              <a:rPr lang="en-US" altLang="zh-CN" sz="1800" dirty="0">
                <a:latin typeface="宋体" panose="02010600030101010101" pitchFamily="2" charset="-122"/>
                <a:ea typeface="宋体" panose="02010600030101010101" pitchFamily="2" charset="-122"/>
              </a:rPr>
              <a:t> </a:t>
            </a:r>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双向推理的控制策略比前两种方法都要复杂。</a:t>
            </a:r>
            <a:endParaRPr lang="zh-CN" altLang="en-US" sz="1800" dirty="0"/>
          </a:p>
        </p:txBody>
      </p:sp>
      <p:graphicFrame>
        <p:nvGraphicFramePr>
          <p:cNvPr id="20" name="Object 5"/>
          <p:cNvGraphicFramePr>
            <a:graphicFrameLocks noChangeAspect="1"/>
          </p:cNvGraphicFramePr>
          <p:nvPr>
            <p:extLst>
              <p:ext uri="{D42A27DB-BD31-4B8C-83A1-F6EECF244321}">
                <p14:modId xmlns:p14="http://schemas.microsoft.com/office/powerpoint/2010/main" val="2754316829"/>
              </p:ext>
            </p:extLst>
          </p:nvPr>
        </p:nvGraphicFramePr>
        <p:xfrm>
          <a:off x="215615" y="2211710"/>
          <a:ext cx="6499250" cy="1495524"/>
        </p:xfrm>
        <a:graphic>
          <a:graphicData uri="http://schemas.openxmlformats.org/presentationml/2006/ole">
            <mc:AlternateContent xmlns:mc="http://schemas.openxmlformats.org/markup-compatibility/2006">
              <mc:Choice xmlns:v="urn:schemas-microsoft-com:vml" Requires="v">
                <p:oleObj spid="_x0000_s43048" name="Visio" r:id="rId4" imgW="8299853" imgH="1909056" progId="Visio.Drawing.11">
                  <p:embed/>
                </p:oleObj>
              </mc:Choice>
              <mc:Fallback>
                <p:oleObj name="Visio" r:id="rId4" imgW="8299853" imgH="190905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615" y="2211710"/>
                        <a:ext cx="6499250" cy="1495524"/>
                      </a:xfrm>
                      <a:prstGeom prst="rect">
                        <a:avLst/>
                      </a:prstGeom>
                      <a:noFill/>
                      <a:ln>
                        <a:noFill/>
                      </a:ln>
                      <a:effectLst/>
                    </p:spPr>
                  </p:pic>
                </p:oleObj>
              </mc:Fallback>
            </mc:AlternateContent>
          </a:graphicData>
        </a:graphic>
      </p:graphicFrame>
      <p:sp>
        <p:nvSpPr>
          <p:cNvPr id="23" name="Rectangle 6"/>
          <p:cNvSpPr>
            <a:spLocks noChangeArrowheads="1"/>
          </p:cNvSpPr>
          <p:nvPr/>
        </p:nvSpPr>
        <p:spPr bwMode="auto">
          <a:xfrm>
            <a:off x="2564904" y="3731999"/>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ea typeface="隶书" panose="02010509060101010101" pitchFamily="49" charset="-122"/>
              </a:rPr>
              <a:t>双向推理过程</a:t>
            </a:r>
          </a:p>
        </p:txBody>
      </p:sp>
    </p:spTree>
    <p:extLst>
      <p:ext uri="{BB962C8B-B14F-4D97-AF65-F5344CB8AC3E}">
        <p14:creationId xmlns:p14="http://schemas.microsoft.com/office/powerpoint/2010/main" val="131697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7">
                                            <p:txEl>
                                              <p:pRg st="0" end="0"/>
                                            </p:txEl>
                                          </p:spTgt>
                                        </p:tgtEl>
                                        <p:attrNameLst>
                                          <p:attrName>style.visibility</p:attrName>
                                        </p:attrNameLst>
                                      </p:cBhvr>
                                      <p:to>
                                        <p:strVal val="visible"/>
                                      </p:to>
                                    </p:set>
                                    <p:anim calcmode="lin" valueType="num">
                                      <p:cBhvr additive="base">
                                        <p:cTn id="7" dur="500" fill="hold"/>
                                        <p:tgtEl>
                                          <p:spTgt spid="901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0117">
                                            <p:txEl>
                                              <p:pRg st="1" end="1"/>
                                            </p:txEl>
                                          </p:spTgt>
                                        </p:tgtEl>
                                        <p:attrNameLst>
                                          <p:attrName>style.visibility</p:attrName>
                                        </p:attrNameLst>
                                      </p:cBhvr>
                                      <p:to>
                                        <p:strVal val="visible"/>
                                      </p:to>
                                    </p:set>
                                    <p:animEffect transition="in" filter="fade">
                                      <p:cBhvr>
                                        <p:cTn id="13" dur="1000"/>
                                        <p:tgtEl>
                                          <p:spTgt spid="90117">
                                            <p:txEl>
                                              <p:pRg st="1" end="1"/>
                                            </p:txEl>
                                          </p:spTgt>
                                        </p:tgtEl>
                                      </p:cBhvr>
                                    </p:animEffect>
                                    <p:anim calcmode="lin" valueType="num">
                                      <p:cBhvr>
                                        <p:cTn id="14" dur="1000" fill="hold"/>
                                        <p:tgtEl>
                                          <p:spTgt spid="90117">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901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ppt_x"/>
                                          </p:val>
                                        </p:tav>
                                        <p:tav tm="100000">
                                          <p:val>
                                            <p:strVal val="#ppt_x"/>
                                          </p:val>
                                        </p:tav>
                                      </p:tavLst>
                                    </p:anim>
                                    <p:anim calcmode="lin" valueType="num">
                                      <p:cBhvr additive="base">
                                        <p:cTn id="2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idx="4294967295"/>
          </p:nvPr>
        </p:nvSpPr>
        <p:spPr>
          <a:xfrm>
            <a:off x="224879" y="2022383"/>
            <a:ext cx="6172200" cy="857250"/>
          </a:xfrm>
        </p:spPr>
        <p:txBody>
          <a:bodyPr/>
          <a:lstStyle/>
          <a:p>
            <a:r>
              <a:rPr lang="zh-CN" altLang="en-US" sz="2800" dirty="0" smtClean="0"/>
              <a:t>产生式系统</a:t>
            </a:r>
            <a:r>
              <a:rPr lang="zh-CN" altLang="en-US" sz="2800" dirty="0"/>
              <a:t>举例</a:t>
            </a:r>
            <a:r>
              <a:rPr lang="en-US" altLang="zh-CN" sz="2800" dirty="0" smtClean="0">
                <a:latin typeface="Courier New" panose="02070309020205020404" pitchFamily="49" charset="0"/>
              </a:rPr>
              <a:t>——</a:t>
            </a:r>
            <a:br>
              <a:rPr lang="en-US" altLang="zh-CN" sz="2800" dirty="0" smtClean="0">
                <a:latin typeface="Courier New" panose="02070309020205020404" pitchFamily="49" charset="0"/>
              </a:rPr>
            </a:br>
            <a:r>
              <a:rPr lang="zh-CN" altLang="en-US" sz="2800" dirty="0" smtClean="0"/>
              <a:t>动物识别系统</a:t>
            </a:r>
            <a:endParaRPr lang="zh-CN" altLang="en-US" sz="2800" dirty="0"/>
          </a:p>
        </p:txBody>
      </p:sp>
      <p:sp>
        <p:nvSpPr>
          <p:cNvPr id="10" name="Oval 2"/>
          <p:cNvSpPr>
            <a:spLocks noChangeArrowheads="1"/>
          </p:cNvSpPr>
          <p:nvPr/>
        </p:nvSpPr>
        <p:spPr bwMode="auto">
          <a:xfrm>
            <a:off x="1363640" y="901152"/>
            <a:ext cx="3816350" cy="3168650"/>
          </a:xfrm>
          <a:prstGeom prst="ellipse">
            <a:avLst/>
          </a:prstGeom>
          <a:noFill/>
          <a:ln w="571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1" name="Picture 5" descr="MCj0345823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0265" y="3493540"/>
            <a:ext cx="1506537" cy="17002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Cj034582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2202" y="-35473"/>
            <a:ext cx="1717675" cy="17827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MCj034584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6027" y="108990"/>
            <a:ext cx="1717675" cy="15414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MCj0345854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8190" y="2341015"/>
            <a:ext cx="2087562" cy="17589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descr="MCj0344849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040" y="2196552"/>
            <a:ext cx="1327150" cy="166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210613"/>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2571750" y="171450"/>
            <a:ext cx="4286250" cy="857250"/>
          </a:xfrm>
        </p:spPr>
        <p:txBody>
          <a:bodyPr/>
          <a:lstStyle/>
          <a:p>
            <a:r>
              <a:rPr lang="zh-CN" altLang="en-US" sz="2700" u="sng"/>
              <a:t>动物分类产生式系统</a:t>
            </a:r>
            <a:endParaRPr lang="zh-CN" altLang="en-US"/>
          </a:p>
        </p:txBody>
      </p:sp>
      <p:sp>
        <p:nvSpPr>
          <p:cNvPr id="14339" name="Rectangle 3"/>
          <p:cNvSpPr>
            <a:spLocks noGrp="1" noChangeArrowheads="1"/>
          </p:cNvSpPr>
          <p:nvPr>
            <p:ph type="body" idx="4294967295"/>
          </p:nvPr>
        </p:nvSpPr>
        <p:spPr>
          <a:xfrm>
            <a:off x="0" y="0"/>
            <a:ext cx="6286500" cy="4057650"/>
          </a:xfrm>
        </p:spPr>
        <p:txBody>
          <a:bodyPr/>
          <a:lstStyle/>
          <a:p>
            <a:pPr>
              <a:lnSpc>
                <a:spcPct val="120000"/>
              </a:lnSpc>
              <a:buFont typeface="Wingdings" panose="05000000000000000000" pitchFamily="2" charset="2"/>
              <a:buNone/>
            </a:pPr>
            <a:r>
              <a:rPr lang="en-US" altLang="zh-CN" sz="1600" dirty="0"/>
              <a:t>R1: </a:t>
            </a:r>
            <a:r>
              <a:rPr lang="zh-CN" altLang="en-US" sz="1600" dirty="0"/>
              <a:t>有奶</a:t>
            </a:r>
            <a:r>
              <a:rPr lang="en-US" altLang="zh-CN" sz="1600" dirty="0"/>
              <a:t>--&gt;</a:t>
            </a:r>
            <a:r>
              <a:rPr lang="zh-CN" altLang="en-US" sz="1600" dirty="0"/>
              <a:t>哺乳动物</a:t>
            </a:r>
            <a:r>
              <a:rPr lang="en-US" altLang="zh-CN" sz="1600" dirty="0"/>
              <a:t>;</a:t>
            </a:r>
          </a:p>
          <a:p>
            <a:pPr>
              <a:lnSpc>
                <a:spcPct val="120000"/>
              </a:lnSpc>
              <a:buFont typeface="Wingdings" panose="05000000000000000000" pitchFamily="2" charset="2"/>
              <a:buNone/>
            </a:pPr>
            <a:r>
              <a:rPr lang="en-US" altLang="zh-CN" sz="1600" dirty="0"/>
              <a:t>R2: </a:t>
            </a:r>
            <a:r>
              <a:rPr lang="zh-CN" altLang="en-US" sz="1600" smtClean="0"/>
              <a:t>有毛</a:t>
            </a:r>
            <a:r>
              <a:rPr lang="en-US" altLang="zh-CN" sz="1600" dirty="0" smtClean="0"/>
              <a:t>--&gt;</a:t>
            </a:r>
            <a:r>
              <a:rPr lang="zh-CN" altLang="en-US" sz="1600" dirty="0"/>
              <a:t>哺乳动物</a:t>
            </a:r>
            <a:r>
              <a:rPr lang="en-US" altLang="zh-CN" sz="1600" dirty="0"/>
              <a:t>;</a:t>
            </a:r>
          </a:p>
          <a:p>
            <a:pPr>
              <a:lnSpc>
                <a:spcPct val="120000"/>
              </a:lnSpc>
              <a:buFont typeface="Wingdings" panose="05000000000000000000" pitchFamily="2" charset="2"/>
              <a:buNone/>
            </a:pPr>
            <a:r>
              <a:rPr lang="en-US" altLang="zh-CN" sz="1600" dirty="0"/>
              <a:t>R3: </a:t>
            </a:r>
            <a:r>
              <a:rPr lang="zh-CN" altLang="en-US" sz="1600" dirty="0"/>
              <a:t>羽毛</a:t>
            </a:r>
            <a:r>
              <a:rPr lang="en-US" altLang="zh-CN" sz="1600" dirty="0"/>
              <a:t>--&gt;</a:t>
            </a:r>
            <a:r>
              <a:rPr lang="zh-CN" altLang="en-US" sz="1600" dirty="0"/>
              <a:t>鸟</a:t>
            </a:r>
            <a:r>
              <a:rPr lang="en-US" altLang="zh-CN" sz="1600" dirty="0"/>
              <a:t>;</a:t>
            </a:r>
          </a:p>
          <a:p>
            <a:pPr>
              <a:lnSpc>
                <a:spcPct val="120000"/>
              </a:lnSpc>
              <a:buFont typeface="Wingdings" panose="05000000000000000000" pitchFamily="2" charset="2"/>
              <a:buNone/>
            </a:pPr>
            <a:r>
              <a:rPr lang="en-US" altLang="zh-CN" sz="1600" dirty="0" smtClean="0"/>
              <a:t>R4</a:t>
            </a:r>
            <a:r>
              <a:rPr lang="en-US" altLang="zh-CN" sz="1600" dirty="0"/>
              <a:t>: </a:t>
            </a:r>
            <a:r>
              <a:rPr lang="zh-CN" altLang="en-US" sz="1600" dirty="0"/>
              <a:t>会飞</a:t>
            </a:r>
            <a:r>
              <a:rPr lang="en-US" altLang="zh-CN" sz="1600" dirty="0"/>
              <a:t>,</a:t>
            </a:r>
            <a:r>
              <a:rPr lang="zh-CN" altLang="en-US" sz="1600" dirty="0"/>
              <a:t>生蛋</a:t>
            </a:r>
            <a:r>
              <a:rPr lang="en-US" altLang="zh-CN" sz="1600" dirty="0"/>
              <a:t>--&gt;</a:t>
            </a:r>
            <a:r>
              <a:rPr lang="zh-CN" altLang="en-US" sz="1600" dirty="0"/>
              <a:t>鸟</a:t>
            </a:r>
            <a:r>
              <a:rPr lang="en-US" altLang="zh-CN" sz="1600" dirty="0"/>
              <a:t>;</a:t>
            </a:r>
          </a:p>
          <a:p>
            <a:pPr>
              <a:lnSpc>
                <a:spcPct val="120000"/>
              </a:lnSpc>
              <a:buFont typeface="Wingdings" panose="05000000000000000000" pitchFamily="2" charset="2"/>
              <a:buNone/>
            </a:pPr>
            <a:r>
              <a:rPr lang="en-US" altLang="zh-CN" sz="1600" dirty="0"/>
              <a:t>R5: </a:t>
            </a:r>
            <a:r>
              <a:rPr lang="zh-CN" altLang="en-US" sz="1600" dirty="0"/>
              <a:t>哺乳动物</a:t>
            </a:r>
            <a:r>
              <a:rPr lang="en-US" altLang="zh-CN" sz="1600" dirty="0"/>
              <a:t>,</a:t>
            </a:r>
            <a:r>
              <a:rPr lang="zh-CN" altLang="en-US" sz="1600" dirty="0"/>
              <a:t>有爪</a:t>
            </a:r>
            <a:r>
              <a:rPr lang="en-US" altLang="zh-CN" sz="1600" dirty="0"/>
              <a:t>, </a:t>
            </a:r>
            <a:r>
              <a:rPr lang="zh-CN" altLang="en-US" sz="1600" dirty="0"/>
              <a:t>有犬齿</a:t>
            </a:r>
            <a:r>
              <a:rPr lang="en-US" altLang="zh-CN" sz="1600" dirty="0"/>
              <a:t>,</a:t>
            </a:r>
            <a:r>
              <a:rPr lang="zh-CN" altLang="en-US" sz="1600" dirty="0"/>
              <a:t>目盯前方</a:t>
            </a:r>
            <a:r>
              <a:rPr lang="en-US" altLang="zh-CN" sz="1600" dirty="0"/>
              <a:t>--&gt;</a:t>
            </a:r>
            <a:r>
              <a:rPr lang="zh-CN" altLang="en-US" sz="1600" dirty="0"/>
              <a:t>食肉动物</a:t>
            </a:r>
            <a:r>
              <a:rPr lang="en-US" altLang="zh-CN" sz="1600" dirty="0"/>
              <a:t>;</a:t>
            </a:r>
          </a:p>
          <a:p>
            <a:pPr>
              <a:lnSpc>
                <a:spcPct val="120000"/>
              </a:lnSpc>
              <a:buFont typeface="Wingdings" panose="05000000000000000000" pitchFamily="2" charset="2"/>
              <a:buNone/>
            </a:pPr>
            <a:r>
              <a:rPr lang="en-US" altLang="zh-CN" sz="1600" dirty="0"/>
              <a:t>R6: </a:t>
            </a:r>
            <a:r>
              <a:rPr lang="zh-CN" altLang="en-US" sz="1600" dirty="0"/>
              <a:t>哺乳动物</a:t>
            </a:r>
            <a:r>
              <a:rPr lang="en-US" altLang="zh-CN" sz="1600" dirty="0"/>
              <a:t>,</a:t>
            </a:r>
            <a:r>
              <a:rPr lang="zh-CN" altLang="en-US" sz="1600" dirty="0"/>
              <a:t>食肉</a:t>
            </a:r>
            <a:r>
              <a:rPr lang="en-US" altLang="zh-CN" sz="1600" dirty="0"/>
              <a:t>--&gt;</a:t>
            </a:r>
            <a:r>
              <a:rPr lang="zh-CN" altLang="en-US" sz="1600" dirty="0"/>
              <a:t>食肉动物</a:t>
            </a:r>
            <a:r>
              <a:rPr lang="en-US" altLang="zh-CN" sz="1600" dirty="0"/>
              <a:t>;</a:t>
            </a:r>
          </a:p>
          <a:p>
            <a:pPr>
              <a:lnSpc>
                <a:spcPct val="120000"/>
              </a:lnSpc>
              <a:buFont typeface="Wingdings" panose="05000000000000000000" pitchFamily="2" charset="2"/>
              <a:buNone/>
            </a:pPr>
            <a:r>
              <a:rPr lang="en-US" altLang="zh-CN" sz="1600" dirty="0"/>
              <a:t>R7:</a:t>
            </a:r>
            <a:r>
              <a:rPr lang="zh-CN" altLang="en-US" sz="1600" dirty="0"/>
              <a:t>哺乳动物</a:t>
            </a:r>
            <a:r>
              <a:rPr lang="en-US" altLang="zh-CN" sz="1600" dirty="0"/>
              <a:t>,</a:t>
            </a:r>
            <a:r>
              <a:rPr lang="zh-CN" altLang="en-US" sz="1600" dirty="0"/>
              <a:t>有蹄</a:t>
            </a:r>
            <a:r>
              <a:rPr lang="en-US" altLang="zh-CN" sz="1600" dirty="0"/>
              <a:t>--&gt;</a:t>
            </a:r>
            <a:r>
              <a:rPr lang="zh-CN" altLang="en-US" sz="1600" dirty="0"/>
              <a:t>有蹄动物</a:t>
            </a:r>
            <a:r>
              <a:rPr lang="en-US" altLang="zh-CN" sz="1600" dirty="0"/>
              <a:t>;</a:t>
            </a:r>
          </a:p>
          <a:p>
            <a:pPr>
              <a:lnSpc>
                <a:spcPct val="120000"/>
              </a:lnSpc>
              <a:buFont typeface="Wingdings" panose="05000000000000000000" pitchFamily="2" charset="2"/>
              <a:buNone/>
            </a:pPr>
            <a:r>
              <a:rPr lang="en-US" altLang="zh-CN" sz="1600" dirty="0"/>
              <a:t>R8: </a:t>
            </a:r>
            <a:r>
              <a:rPr lang="zh-CN" altLang="en-US" sz="1600" dirty="0"/>
              <a:t>有蹄动物</a:t>
            </a:r>
            <a:r>
              <a:rPr lang="en-US" altLang="zh-CN" sz="1600" dirty="0"/>
              <a:t>,</a:t>
            </a:r>
            <a:r>
              <a:rPr lang="zh-CN" altLang="en-US" sz="1600" dirty="0"/>
              <a:t>反刍食物</a:t>
            </a:r>
            <a:r>
              <a:rPr lang="en-US" altLang="zh-CN" sz="1600" dirty="0"/>
              <a:t>--&gt;</a:t>
            </a:r>
            <a:r>
              <a:rPr lang="zh-CN" altLang="en-US" sz="1600" dirty="0"/>
              <a:t>偶蹄动物</a:t>
            </a:r>
            <a:r>
              <a:rPr lang="en-US" altLang="zh-CN" sz="1600" dirty="0"/>
              <a:t>;</a:t>
            </a:r>
          </a:p>
          <a:p>
            <a:pPr>
              <a:lnSpc>
                <a:spcPct val="120000"/>
              </a:lnSpc>
              <a:buFont typeface="Wingdings" panose="05000000000000000000" pitchFamily="2" charset="2"/>
              <a:buNone/>
            </a:pPr>
            <a:r>
              <a:rPr lang="en-US" altLang="zh-CN" sz="1600" dirty="0"/>
              <a:t>R9:</a:t>
            </a:r>
            <a:r>
              <a:rPr lang="zh-CN" altLang="en-US" sz="1600" dirty="0"/>
              <a:t>食肉动物</a:t>
            </a:r>
            <a:r>
              <a:rPr lang="en-US" altLang="zh-CN" sz="1600" dirty="0"/>
              <a:t>,</a:t>
            </a:r>
            <a:r>
              <a:rPr lang="zh-CN" altLang="en-US" sz="1600" dirty="0"/>
              <a:t>黄色褐</a:t>
            </a:r>
            <a:r>
              <a:rPr lang="en-US" altLang="zh-CN" sz="1600" dirty="0"/>
              <a:t>,</a:t>
            </a:r>
            <a:r>
              <a:rPr lang="zh-CN" altLang="en-US" sz="1600" dirty="0"/>
              <a:t>黑色条纹</a:t>
            </a:r>
            <a:r>
              <a:rPr lang="en-US" altLang="zh-CN" sz="1600" dirty="0"/>
              <a:t>--&gt;</a:t>
            </a:r>
            <a:r>
              <a:rPr lang="zh-CN" altLang="en-US" sz="1600" dirty="0"/>
              <a:t>老虎</a:t>
            </a:r>
            <a:r>
              <a:rPr lang="en-US" altLang="zh-CN" sz="1600" dirty="0"/>
              <a:t>;</a:t>
            </a:r>
          </a:p>
          <a:p>
            <a:pPr>
              <a:lnSpc>
                <a:spcPct val="120000"/>
              </a:lnSpc>
              <a:buFont typeface="Wingdings" panose="05000000000000000000" pitchFamily="2" charset="2"/>
              <a:buNone/>
            </a:pPr>
            <a:r>
              <a:rPr lang="en-US" altLang="zh-CN" sz="1600" dirty="0"/>
              <a:t>R10:</a:t>
            </a:r>
            <a:r>
              <a:rPr lang="zh-CN" altLang="en-US" sz="1600" dirty="0"/>
              <a:t>食肉动物</a:t>
            </a:r>
            <a:r>
              <a:rPr lang="en-US" altLang="zh-CN" sz="1600" dirty="0"/>
              <a:t>,</a:t>
            </a:r>
            <a:r>
              <a:rPr lang="zh-CN" altLang="en-US" sz="1600" dirty="0"/>
              <a:t>黄褐色</a:t>
            </a:r>
            <a:r>
              <a:rPr lang="en-US" altLang="zh-CN" sz="1600" dirty="0"/>
              <a:t>,</a:t>
            </a:r>
            <a:r>
              <a:rPr lang="zh-CN" altLang="en-US" sz="1600" dirty="0"/>
              <a:t>黑色斑点</a:t>
            </a:r>
            <a:r>
              <a:rPr lang="en-US" altLang="zh-CN" sz="1600" dirty="0"/>
              <a:t>--&gt;</a:t>
            </a:r>
            <a:r>
              <a:rPr lang="zh-CN" altLang="en-US" sz="1600" dirty="0"/>
              <a:t>金钱豹</a:t>
            </a:r>
            <a:r>
              <a:rPr lang="en-US" altLang="zh-CN" sz="1600" dirty="0"/>
              <a:t>;</a:t>
            </a:r>
          </a:p>
          <a:p>
            <a:pPr>
              <a:lnSpc>
                <a:spcPct val="120000"/>
              </a:lnSpc>
              <a:buFont typeface="Wingdings" panose="05000000000000000000" pitchFamily="2" charset="2"/>
              <a:buNone/>
            </a:pPr>
            <a:r>
              <a:rPr lang="en-US" altLang="zh-CN" sz="1600" dirty="0"/>
              <a:t>R11: </a:t>
            </a:r>
            <a:r>
              <a:rPr lang="zh-CN" altLang="en-US" sz="1600" dirty="0"/>
              <a:t>有蹄动物</a:t>
            </a:r>
            <a:r>
              <a:rPr lang="en-US" altLang="zh-CN" sz="1600" dirty="0"/>
              <a:t>,</a:t>
            </a:r>
            <a:r>
              <a:rPr lang="zh-CN" altLang="en-US" sz="1600" dirty="0"/>
              <a:t>长腿</a:t>
            </a:r>
            <a:r>
              <a:rPr lang="en-US" altLang="zh-CN" sz="1600" dirty="0"/>
              <a:t>,</a:t>
            </a:r>
            <a:r>
              <a:rPr lang="zh-CN" altLang="en-US" sz="1600" dirty="0"/>
              <a:t>长脖子</a:t>
            </a:r>
            <a:r>
              <a:rPr lang="en-US" altLang="zh-CN" sz="1600" dirty="0"/>
              <a:t>,</a:t>
            </a:r>
            <a:r>
              <a:rPr lang="zh-CN" altLang="en-US" sz="1600" dirty="0"/>
              <a:t>黄色褐</a:t>
            </a:r>
            <a:r>
              <a:rPr lang="en-US" altLang="zh-CN" sz="1600" dirty="0"/>
              <a:t>,</a:t>
            </a:r>
            <a:r>
              <a:rPr lang="zh-CN" altLang="en-US" sz="1600" dirty="0"/>
              <a:t>有暗斑点</a:t>
            </a:r>
            <a:r>
              <a:rPr lang="en-US" altLang="zh-CN" sz="1600" dirty="0"/>
              <a:t>--&gt;</a:t>
            </a:r>
            <a:r>
              <a:rPr lang="zh-CN" altLang="en-US" sz="1600" dirty="0"/>
              <a:t>长颈鹿</a:t>
            </a:r>
            <a:r>
              <a:rPr lang="en-US" altLang="zh-CN" sz="1600" dirty="0"/>
              <a:t>;</a:t>
            </a:r>
          </a:p>
          <a:p>
            <a:pPr>
              <a:lnSpc>
                <a:spcPct val="120000"/>
              </a:lnSpc>
              <a:buFont typeface="Wingdings" panose="05000000000000000000" pitchFamily="2" charset="2"/>
              <a:buNone/>
            </a:pPr>
            <a:r>
              <a:rPr lang="en-US" altLang="zh-CN" sz="1600" dirty="0"/>
              <a:t>R12: </a:t>
            </a:r>
            <a:r>
              <a:rPr lang="zh-CN" altLang="en-US" sz="1600" dirty="0"/>
              <a:t>有蹄动物</a:t>
            </a:r>
            <a:r>
              <a:rPr lang="en-US" altLang="zh-CN" sz="1600" dirty="0"/>
              <a:t>,</a:t>
            </a:r>
            <a:r>
              <a:rPr lang="zh-CN" altLang="en-US" sz="1600" dirty="0"/>
              <a:t>长腿</a:t>
            </a:r>
            <a:r>
              <a:rPr lang="en-US" altLang="zh-CN" sz="1600" dirty="0"/>
              <a:t>,</a:t>
            </a:r>
            <a:r>
              <a:rPr lang="zh-CN" altLang="en-US" sz="1600" dirty="0"/>
              <a:t>白色</a:t>
            </a:r>
            <a:r>
              <a:rPr lang="en-US" altLang="zh-CN" sz="1600" dirty="0"/>
              <a:t>,</a:t>
            </a:r>
            <a:r>
              <a:rPr lang="zh-CN" altLang="en-US" sz="1600" dirty="0"/>
              <a:t>黑色条纹</a:t>
            </a:r>
            <a:r>
              <a:rPr lang="en-US" altLang="zh-CN" sz="1600" dirty="0"/>
              <a:t>--&gt;</a:t>
            </a:r>
            <a:r>
              <a:rPr lang="zh-CN" altLang="en-US" sz="1600" dirty="0"/>
              <a:t>斑马</a:t>
            </a:r>
            <a:r>
              <a:rPr lang="en-US" altLang="zh-CN" sz="1600" dirty="0"/>
              <a:t>;</a:t>
            </a:r>
          </a:p>
          <a:p>
            <a:pPr>
              <a:lnSpc>
                <a:spcPct val="120000"/>
              </a:lnSpc>
              <a:buFont typeface="Wingdings" panose="05000000000000000000" pitchFamily="2" charset="2"/>
              <a:buNone/>
            </a:pPr>
            <a:r>
              <a:rPr lang="en-US" altLang="zh-CN" sz="1600" dirty="0"/>
              <a:t>R13: </a:t>
            </a:r>
            <a:r>
              <a:rPr lang="zh-CN" altLang="en-US" sz="1600" dirty="0"/>
              <a:t>鸟</a:t>
            </a:r>
            <a:r>
              <a:rPr lang="en-US" altLang="zh-CN" sz="1600" dirty="0"/>
              <a:t>,</a:t>
            </a:r>
            <a:r>
              <a:rPr lang="zh-CN" altLang="en-US" sz="1600" dirty="0"/>
              <a:t>不会飞</a:t>
            </a:r>
            <a:r>
              <a:rPr lang="en-US" altLang="zh-CN" sz="1600" dirty="0"/>
              <a:t>,</a:t>
            </a:r>
            <a:r>
              <a:rPr lang="zh-CN" altLang="en-US" sz="1600" dirty="0"/>
              <a:t>长腿</a:t>
            </a:r>
            <a:r>
              <a:rPr lang="en-US" altLang="zh-CN" sz="1600" dirty="0"/>
              <a:t>,</a:t>
            </a:r>
            <a:r>
              <a:rPr lang="zh-CN" altLang="en-US" sz="1600" dirty="0"/>
              <a:t>长脖子</a:t>
            </a:r>
            <a:r>
              <a:rPr lang="en-US" altLang="zh-CN" sz="1600" dirty="0"/>
              <a:t>,</a:t>
            </a:r>
            <a:r>
              <a:rPr lang="zh-CN" altLang="en-US" sz="1600" dirty="0"/>
              <a:t>黑白色</a:t>
            </a:r>
            <a:r>
              <a:rPr lang="en-US" altLang="zh-CN" sz="1600" dirty="0"/>
              <a:t>--&gt;</a:t>
            </a:r>
            <a:r>
              <a:rPr lang="zh-CN" altLang="en-US" sz="1600" dirty="0"/>
              <a:t>鸵鸟</a:t>
            </a:r>
            <a:r>
              <a:rPr lang="en-US" altLang="zh-CN" sz="1600" dirty="0"/>
              <a:t>;</a:t>
            </a:r>
          </a:p>
          <a:p>
            <a:pPr>
              <a:lnSpc>
                <a:spcPct val="120000"/>
              </a:lnSpc>
              <a:buFont typeface="Wingdings" panose="05000000000000000000" pitchFamily="2" charset="2"/>
              <a:buNone/>
            </a:pPr>
            <a:r>
              <a:rPr lang="en-US" altLang="zh-CN" sz="1600" dirty="0"/>
              <a:t>R14: </a:t>
            </a:r>
            <a:r>
              <a:rPr lang="zh-CN" altLang="en-US" sz="1600" dirty="0"/>
              <a:t>鸟</a:t>
            </a:r>
            <a:r>
              <a:rPr lang="en-US" altLang="zh-CN" sz="1600" dirty="0"/>
              <a:t>,</a:t>
            </a:r>
            <a:r>
              <a:rPr lang="zh-CN" altLang="en-US" sz="1600" dirty="0"/>
              <a:t>不会飞</a:t>
            </a:r>
            <a:r>
              <a:rPr lang="en-US" altLang="zh-CN" sz="1600" dirty="0"/>
              <a:t>,</a:t>
            </a:r>
            <a:r>
              <a:rPr lang="zh-CN" altLang="en-US" sz="1600" dirty="0"/>
              <a:t>会游泳</a:t>
            </a:r>
            <a:r>
              <a:rPr lang="en-US" altLang="zh-CN" sz="1600" dirty="0"/>
              <a:t>,</a:t>
            </a:r>
            <a:r>
              <a:rPr lang="zh-CN" altLang="en-US" sz="1600" dirty="0"/>
              <a:t>黑白色</a:t>
            </a:r>
            <a:r>
              <a:rPr lang="en-US" altLang="zh-CN" sz="1600" dirty="0"/>
              <a:t>--&gt;</a:t>
            </a:r>
            <a:r>
              <a:rPr lang="zh-CN" altLang="en-US" sz="1600" dirty="0"/>
              <a:t>企鹅</a:t>
            </a:r>
            <a:r>
              <a:rPr lang="en-US" altLang="zh-CN" sz="1600" dirty="0"/>
              <a:t>;</a:t>
            </a:r>
          </a:p>
          <a:p>
            <a:pPr>
              <a:lnSpc>
                <a:spcPct val="120000"/>
              </a:lnSpc>
              <a:buFont typeface="Wingdings" panose="05000000000000000000" pitchFamily="2" charset="2"/>
              <a:buNone/>
            </a:pPr>
            <a:r>
              <a:rPr lang="en-US" altLang="zh-CN" sz="1600" dirty="0"/>
              <a:t>R15:</a:t>
            </a:r>
            <a:r>
              <a:rPr lang="zh-CN" altLang="en-US" sz="1600" dirty="0"/>
              <a:t>鸟</a:t>
            </a:r>
            <a:r>
              <a:rPr lang="en-US" altLang="zh-CN" sz="1600" dirty="0"/>
              <a:t>,</a:t>
            </a:r>
            <a:r>
              <a:rPr lang="zh-CN" altLang="en-US" sz="1600" dirty="0"/>
              <a:t>善飞</a:t>
            </a:r>
            <a:r>
              <a:rPr lang="en-US" altLang="zh-CN" sz="1600" dirty="0"/>
              <a:t>,</a:t>
            </a:r>
            <a:r>
              <a:rPr lang="zh-CN" altLang="en-US" sz="1600" dirty="0"/>
              <a:t>不怕风浪</a:t>
            </a:r>
            <a:r>
              <a:rPr lang="en-US" altLang="zh-CN" sz="1600" dirty="0"/>
              <a:t>--&gt;</a:t>
            </a:r>
            <a:r>
              <a:rPr lang="zh-CN" altLang="en-US" sz="1600" dirty="0"/>
              <a:t>海鸥</a:t>
            </a:r>
            <a:r>
              <a:rPr lang="en-US" altLang="zh-CN" sz="1600" dirty="0"/>
              <a:t>;</a:t>
            </a:r>
          </a:p>
          <a:p>
            <a:pPr>
              <a:lnSpc>
                <a:spcPct val="120000"/>
              </a:lnSpc>
              <a:buFont typeface="Wingdings" panose="05000000000000000000" pitchFamily="2" charset="2"/>
              <a:buNone/>
            </a:pPr>
            <a:endParaRPr lang="en-US" altLang="zh-CN" sz="1600" dirty="0"/>
          </a:p>
        </p:txBody>
      </p:sp>
      <p:sp>
        <p:nvSpPr>
          <p:cNvPr id="14340" name="Text Box 4"/>
          <p:cNvSpPr txBox="1">
            <a:spLocks noChangeArrowheads="1"/>
          </p:cNvSpPr>
          <p:nvPr/>
        </p:nvSpPr>
        <p:spPr bwMode="auto">
          <a:xfrm>
            <a:off x="5029200" y="977566"/>
            <a:ext cx="1543050" cy="3970318"/>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lnSpc>
                <a:spcPct val="70000"/>
              </a:lnSpc>
              <a:spcBef>
                <a:spcPct val="50000"/>
              </a:spcBef>
            </a:pPr>
            <a:endParaRPr lang="en-US" altLang="zh-CN">
              <a:latin typeface="Times New Roman" panose="02020603050405020304" pitchFamily="18" charset="0"/>
            </a:endParaRPr>
          </a:p>
          <a:p>
            <a:pPr>
              <a:lnSpc>
                <a:spcPct val="80000"/>
              </a:lnSpc>
              <a:spcBef>
                <a:spcPct val="50000"/>
              </a:spcBef>
            </a:pPr>
            <a:r>
              <a:rPr lang="zh-CN" altLang="en-US" u="sng">
                <a:latin typeface="Times New Roman" panose="02020603050405020304" pitchFamily="18" charset="0"/>
              </a:rPr>
              <a:t>初始事实</a:t>
            </a:r>
            <a:r>
              <a:rPr lang="en-US" altLang="zh-CN">
                <a:latin typeface="Times New Roman" panose="02020603050405020304" pitchFamily="18" charset="0"/>
              </a:rPr>
              <a:t>:</a:t>
            </a:r>
          </a:p>
          <a:p>
            <a:pPr>
              <a:lnSpc>
                <a:spcPct val="80000"/>
              </a:lnSpc>
              <a:spcBef>
                <a:spcPct val="50000"/>
              </a:spcBef>
            </a:pPr>
            <a:r>
              <a:rPr lang="en-US" altLang="zh-CN">
                <a:latin typeface="Times New Roman" panose="02020603050405020304" pitchFamily="18" charset="0"/>
              </a:rPr>
              <a:t>f1: </a:t>
            </a:r>
            <a:r>
              <a:rPr lang="zh-CN" altLang="en-US">
                <a:latin typeface="Times New Roman" panose="02020603050405020304" pitchFamily="18" charset="0"/>
              </a:rPr>
              <a:t>有毛</a:t>
            </a:r>
          </a:p>
          <a:p>
            <a:pPr>
              <a:lnSpc>
                <a:spcPct val="80000"/>
              </a:lnSpc>
              <a:spcBef>
                <a:spcPct val="50000"/>
              </a:spcBef>
            </a:pPr>
            <a:r>
              <a:rPr lang="en-US" altLang="zh-CN">
                <a:latin typeface="Times New Roman" panose="02020603050405020304" pitchFamily="18" charset="0"/>
              </a:rPr>
              <a:t>f2: </a:t>
            </a:r>
            <a:r>
              <a:rPr lang="zh-CN" altLang="en-US">
                <a:latin typeface="Times New Roman" panose="02020603050405020304" pitchFamily="18" charset="0"/>
              </a:rPr>
              <a:t>食肉</a:t>
            </a:r>
          </a:p>
          <a:p>
            <a:pPr>
              <a:lnSpc>
                <a:spcPct val="80000"/>
              </a:lnSpc>
              <a:spcBef>
                <a:spcPct val="50000"/>
              </a:spcBef>
            </a:pPr>
            <a:r>
              <a:rPr lang="en-US" altLang="zh-CN">
                <a:latin typeface="Times New Roman" panose="02020603050405020304" pitchFamily="18" charset="0"/>
              </a:rPr>
              <a:t>f3: </a:t>
            </a:r>
            <a:r>
              <a:rPr lang="zh-CN" altLang="en-US">
                <a:latin typeface="Times New Roman" panose="02020603050405020304" pitchFamily="18" charset="0"/>
              </a:rPr>
              <a:t>黄褐色</a:t>
            </a:r>
          </a:p>
          <a:p>
            <a:pPr>
              <a:lnSpc>
                <a:spcPct val="80000"/>
              </a:lnSpc>
              <a:spcBef>
                <a:spcPct val="50000"/>
              </a:spcBef>
            </a:pPr>
            <a:r>
              <a:rPr lang="en-US" altLang="zh-CN">
                <a:latin typeface="Times New Roman" panose="02020603050405020304" pitchFamily="18" charset="0"/>
              </a:rPr>
              <a:t>f4: </a:t>
            </a:r>
            <a:r>
              <a:rPr lang="zh-CN" altLang="en-US">
                <a:latin typeface="Times New Roman" panose="02020603050405020304" pitchFamily="18" charset="0"/>
              </a:rPr>
              <a:t>有黑色条纹</a:t>
            </a:r>
          </a:p>
          <a:p>
            <a:pPr>
              <a:lnSpc>
                <a:spcPct val="80000"/>
              </a:lnSpc>
              <a:spcBef>
                <a:spcPct val="50000"/>
              </a:spcBef>
            </a:pPr>
            <a:endParaRPr lang="zh-CN" altLang="en-US">
              <a:latin typeface="Times New Roman" panose="02020603050405020304" pitchFamily="18" charset="0"/>
            </a:endParaRPr>
          </a:p>
          <a:p>
            <a:pPr>
              <a:lnSpc>
                <a:spcPct val="80000"/>
              </a:lnSpc>
              <a:spcBef>
                <a:spcPct val="50000"/>
              </a:spcBef>
            </a:pPr>
            <a:r>
              <a:rPr lang="zh-CN" altLang="en-US" b="1">
                <a:latin typeface="Times New Roman" panose="02020603050405020304" pitchFamily="18" charset="0"/>
              </a:rPr>
              <a:t>目标条件</a:t>
            </a:r>
            <a:r>
              <a:rPr lang="en-US" altLang="zh-CN" b="1">
                <a:latin typeface="Times New Roman" panose="02020603050405020304" pitchFamily="18" charset="0"/>
              </a:rPr>
              <a:t>:</a:t>
            </a:r>
          </a:p>
          <a:p>
            <a:pPr>
              <a:lnSpc>
                <a:spcPct val="80000"/>
              </a:lnSpc>
              <a:spcBef>
                <a:spcPct val="50000"/>
              </a:spcBef>
            </a:pPr>
            <a:r>
              <a:rPr lang="zh-CN" altLang="en-US" b="1">
                <a:latin typeface="Times New Roman" panose="02020603050405020304" pitchFamily="18" charset="0"/>
              </a:rPr>
              <a:t>该动物是什么</a:t>
            </a:r>
            <a:r>
              <a:rPr lang="en-US" altLang="zh-CN" b="1">
                <a:latin typeface="Times New Roman" panose="02020603050405020304" pitchFamily="18" charset="0"/>
              </a:rPr>
              <a:t>?</a:t>
            </a:r>
            <a:endParaRPr lang="en-US" altLang="zh-CN">
              <a:latin typeface="Times New Roman" panose="02020603050405020304" pitchFamily="18" charset="0"/>
            </a:endParaRPr>
          </a:p>
          <a:p>
            <a:pPr>
              <a:lnSpc>
                <a:spcPct val="80000"/>
              </a:lnSpc>
              <a:spcBef>
                <a:spcPct val="50000"/>
              </a:spcBef>
            </a:pPr>
            <a:endParaRPr lang="en-US" altLang="zh-CN">
              <a:latin typeface="Times New Roman" panose="02020603050405020304" pitchFamily="18" charset="0"/>
            </a:endParaRPr>
          </a:p>
        </p:txBody>
      </p:sp>
    </p:spTree>
    <p:extLst>
      <p:ext uri="{BB962C8B-B14F-4D97-AF65-F5344CB8AC3E}">
        <p14:creationId xmlns:p14="http://schemas.microsoft.com/office/powerpoint/2010/main" val="313198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1000"/>
                                        <p:tgtEl>
                                          <p:spTgt spid="14340"/>
                                        </p:tgtEl>
                                      </p:cBhvr>
                                    </p:animEffect>
                                    <p:anim calcmode="lin" valueType="num">
                                      <p:cBhvr>
                                        <p:cTn id="8" dur="1000" fill="hold"/>
                                        <p:tgtEl>
                                          <p:spTgt spid="14340"/>
                                        </p:tgtEl>
                                        <p:attrNameLst>
                                          <p:attrName>ppt_x</p:attrName>
                                        </p:attrNameLst>
                                      </p:cBhvr>
                                      <p:tavLst>
                                        <p:tav tm="0">
                                          <p:val>
                                            <p:strVal val="#ppt_x"/>
                                          </p:val>
                                        </p:tav>
                                        <p:tav tm="100000">
                                          <p:val>
                                            <p:strVal val="#ppt_x"/>
                                          </p:val>
                                        </p:tav>
                                      </p:tavLst>
                                    </p:anim>
                                    <p:anim calcmode="lin" valueType="num">
                                      <p:cBhvr>
                                        <p:cTn id="9" dur="1000" fill="hold"/>
                                        <p:tgtEl>
                                          <p:spTgt spid="143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428625" y="-33813"/>
            <a:ext cx="5829300" cy="857250"/>
          </a:xfrm>
        </p:spPr>
        <p:txBody>
          <a:bodyPr/>
          <a:lstStyle/>
          <a:p>
            <a:r>
              <a:rPr lang="zh-CN" altLang="en-US" sz="2800" dirty="0"/>
              <a:t>动物分类正向推理树</a:t>
            </a:r>
            <a:endParaRPr lang="zh-CN" altLang="en-US" sz="3200" dirty="0"/>
          </a:p>
        </p:txBody>
      </p:sp>
      <p:sp>
        <p:nvSpPr>
          <p:cNvPr id="16389" name="Text Box 5"/>
          <p:cNvSpPr txBox="1">
            <a:spLocks noChangeArrowheads="1"/>
          </p:cNvSpPr>
          <p:nvPr/>
        </p:nvSpPr>
        <p:spPr bwMode="auto">
          <a:xfrm>
            <a:off x="3167583" y="638771"/>
            <a:ext cx="64633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dirty="0">
                <a:solidFill>
                  <a:srgbClr val="FF0000"/>
                </a:solidFill>
                <a:latin typeface="Times New Roman" panose="02020603050405020304" pitchFamily="18" charset="0"/>
              </a:rPr>
              <a:t>老虎</a:t>
            </a:r>
          </a:p>
        </p:txBody>
      </p:sp>
      <p:sp>
        <p:nvSpPr>
          <p:cNvPr id="16390" name="Text Box 6"/>
          <p:cNvSpPr txBox="1">
            <a:spLocks noChangeArrowheads="1"/>
          </p:cNvSpPr>
          <p:nvPr/>
        </p:nvSpPr>
        <p:spPr bwMode="auto">
          <a:xfrm>
            <a:off x="1795983" y="1496021"/>
            <a:ext cx="1107996"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FF0000"/>
                </a:solidFill>
                <a:latin typeface="Times New Roman" panose="02020603050405020304" pitchFamily="18" charset="0"/>
              </a:rPr>
              <a:t>食肉动物</a:t>
            </a:r>
            <a:endParaRPr lang="zh-CN" altLang="en-US">
              <a:latin typeface="Times New Roman" panose="02020603050405020304" pitchFamily="18" charset="0"/>
            </a:endParaRPr>
          </a:p>
        </p:txBody>
      </p:sp>
      <p:sp>
        <p:nvSpPr>
          <p:cNvPr id="16391" name="Text Box 7"/>
          <p:cNvSpPr txBox="1">
            <a:spLocks noChangeArrowheads="1"/>
          </p:cNvSpPr>
          <p:nvPr/>
        </p:nvSpPr>
        <p:spPr bwMode="auto">
          <a:xfrm>
            <a:off x="1269727" y="2368750"/>
            <a:ext cx="1107996"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FF0000"/>
                </a:solidFill>
                <a:latin typeface="Times New Roman" panose="02020603050405020304" pitchFamily="18" charset="0"/>
              </a:rPr>
              <a:t>哺乳动物</a:t>
            </a:r>
            <a:endParaRPr lang="zh-CN" altLang="en-US">
              <a:latin typeface="Times New Roman" panose="02020603050405020304" pitchFamily="18" charset="0"/>
            </a:endParaRPr>
          </a:p>
        </p:txBody>
      </p:sp>
      <p:sp>
        <p:nvSpPr>
          <p:cNvPr id="16392" name="Text Box 8"/>
          <p:cNvSpPr txBox="1">
            <a:spLocks noChangeArrowheads="1"/>
          </p:cNvSpPr>
          <p:nvPr/>
        </p:nvSpPr>
        <p:spPr bwMode="auto">
          <a:xfrm>
            <a:off x="1224483" y="3267671"/>
            <a:ext cx="877163"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dirty="0">
                <a:solidFill>
                  <a:srgbClr val="006600"/>
                </a:solidFill>
                <a:latin typeface="Times New Roman" panose="02020603050405020304" pitchFamily="18" charset="0"/>
              </a:rPr>
              <a:t>有毛发</a:t>
            </a:r>
          </a:p>
        </p:txBody>
      </p:sp>
      <p:sp>
        <p:nvSpPr>
          <p:cNvPr id="16393" name="Text Box 9"/>
          <p:cNvSpPr txBox="1">
            <a:spLocks noChangeArrowheads="1"/>
          </p:cNvSpPr>
          <p:nvPr/>
        </p:nvSpPr>
        <p:spPr bwMode="auto">
          <a:xfrm>
            <a:off x="2641327" y="3283150"/>
            <a:ext cx="64633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dirty="0">
                <a:solidFill>
                  <a:srgbClr val="006600"/>
                </a:solidFill>
                <a:latin typeface="Times New Roman" panose="02020603050405020304" pitchFamily="18" charset="0"/>
              </a:rPr>
              <a:t>食肉</a:t>
            </a:r>
          </a:p>
        </p:txBody>
      </p:sp>
      <p:sp>
        <p:nvSpPr>
          <p:cNvPr id="16394" name="Text Box 10"/>
          <p:cNvSpPr txBox="1">
            <a:spLocks noChangeArrowheads="1"/>
          </p:cNvSpPr>
          <p:nvPr/>
        </p:nvSpPr>
        <p:spPr bwMode="auto">
          <a:xfrm>
            <a:off x="3796233" y="3267671"/>
            <a:ext cx="877163"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006600"/>
                </a:solidFill>
                <a:latin typeface="Times New Roman" panose="02020603050405020304" pitchFamily="18" charset="0"/>
              </a:rPr>
              <a:t>黄褐色</a:t>
            </a:r>
          </a:p>
        </p:txBody>
      </p:sp>
      <p:sp>
        <p:nvSpPr>
          <p:cNvPr id="16395" name="Text Box 11"/>
          <p:cNvSpPr txBox="1">
            <a:spLocks noChangeArrowheads="1"/>
          </p:cNvSpPr>
          <p:nvPr/>
        </p:nvSpPr>
        <p:spPr bwMode="auto">
          <a:xfrm>
            <a:off x="4882083" y="3267671"/>
            <a:ext cx="1338828"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006600"/>
                </a:solidFill>
                <a:latin typeface="Times New Roman" panose="02020603050405020304" pitchFamily="18" charset="0"/>
              </a:rPr>
              <a:t>有黑色条纹</a:t>
            </a:r>
          </a:p>
        </p:txBody>
      </p:sp>
      <p:sp>
        <p:nvSpPr>
          <p:cNvPr id="16397" name="Line 13"/>
          <p:cNvSpPr>
            <a:spLocks noChangeShapeType="1"/>
          </p:cNvSpPr>
          <p:nvPr/>
        </p:nvSpPr>
        <p:spPr bwMode="auto">
          <a:xfrm flipH="1">
            <a:off x="2367483" y="1267421"/>
            <a:ext cx="10287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8" name="Line 14"/>
          <p:cNvSpPr>
            <a:spLocks noChangeShapeType="1"/>
          </p:cNvSpPr>
          <p:nvPr/>
        </p:nvSpPr>
        <p:spPr bwMode="auto">
          <a:xfrm>
            <a:off x="3396183" y="1267421"/>
            <a:ext cx="800100" cy="2000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9" name="Line 15"/>
          <p:cNvSpPr>
            <a:spLocks noChangeShapeType="1"/>
          </p:cNvSpPr>
          <p:nvPr/>
        </p:nvSpPr>
        <p:spPr bwMode="auto">
          <a:xfrm>
            <a:off x="3396183" y="1267421"/>
            <a:ext cx="2171700" cy="1943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0" name="Line 16"/>
          <p:cNvSpPr>
            <a:spLocks noChangeShapeType="1"/>
          </p:cNvSpPr>
          <p:nvPr/>
        </p:nvSpPr>
        <p:spPr bwMode="auto">
          <a:xfrm>
            <a:off x="2310333" y="2067521"/>
            <a:ext cx="5715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1" name="Line 17"/>
          <p:cNvSpPr>
            <a:spLocks noChangeShapeType="1"/>
          </p:cNvSpPr>
          <p:nvPr/>
        </p:nvSpPr>
        <p:spPr bwMode="auto">
          <a:xfrm flipH="1">
            <a:off x="1853133" y="2067521"/>
            <a:ext cx="4572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2" name="Line 18"/>
          <p:cNvSpPr>
            <a:spLocks noChangeShapeType="1"/>
          </p:cNvSpPr>
          <p:nvPr/>
        </p:nvSpPr>
        <p:spPr bwMode="auto">
          <a:xfrm flipV="1">
            <a:off x="1624533" y="2696171"/>
            <a:ext cx="0" cy="514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3" name="Line 19"/>
          <p:cNvSpPr>
            <a:spLocks noChangeShapeType="1"/>
          </p:cNvSpPr>
          <p:nvPr/>
        </p:nvSpPr>
        <p:spPr bwMode="auto">
          <a:xfrm flipV="1">
            <a:off x="2310333" y="1838921"/>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5" name="Line 21"/>
          <p:cNvSpPr>
            <a:spLocks noChangeShapeType="1"/>
          </p:cNvSpPr>
          <p:nvPr/>
        </p:nvSpPr>
        <p:spPr bwMode="auto">
          <a:xfrm flipV="1">
            <a:off x="3396183" y="924521"/>
            <a:ext cx="0"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6" name="Freeform 22"/>
          <p:cNvSpPr>
            <a:spLocks/>
          </p:cNvSpPr>
          <p:nvPr/>
        </p:nvSpPr>
        <p:spPr bwMode="auto">
          <a:xfrm>
            <a:off x="3067571" y="1396009"/>
            <a:ext cx="600075" cy="142875"/>
          </a:xfrm>
          <a:custGeom>
            <a:avLst/>
            <a:gdLst>
              <a:gd name="T0" fmla="*/ 0 w 504"/>
              <a:gd name="T1" fmla="*/ 0 h 120"/>
              <a:gd name="T2" fmla="*/ 120 w 504"/>
              <a:gd name="T3" fmla="*/ 96 h 120"/>
              <a:gd name="T4" fmla="*/ 192 w 504"/>
              <a:gd name="T5" fmla="*/ 120 h 120"/>
              <a:gd name="T6" fmla="*/ 504 w 504"/>
              <a:gd name="T7" fmla="*/ 108 h 120"/>
            </a:gdLst>
            <a:ahLst/>
            <a:cxnLst>
              <a:cxn ang="0">
                <a:pos x="T0" y="T1"/>
              </a:cxn>
              <a:cxn ang="0">
                <a:pos x="T2" y="T3"/>
              </a:cxn>
              <a:cxn ang="0">
                <a:pos x="T4" y="T5"/>
              </a:cxn>
              <a:cxn ang="0">
                <a:pos x="T6" y="T7"/>
              </a:cxn>
            </a:cxnLst>
            <a:rect l="0" t="0" r="r" b="b"/>
            <a:pathLst>
              <a:path w="504" h="120">
                <a:moveTo>
                  <a:pt x="0" y="0"/>
                </a:moveTo>
                <a:cubicBezTo>
                  <a:pt x="40" y="50"/>
                  <a:pt x="63" y="71"/>
                  <a:pt x="120" y="96"/>
                </a:cubicBezTo>
                <a:cubicBezTo>
                  <a:pt x="143" y="106"/>
                  <a:pt x="192" y="120"/>
                  <a:pt x="192" y="120"/>
                </a:cubicBezTo>
                <a:cubicBezTo>
                  <a:pt x="496" y="108"/>
                  <a:pt x="392" y="108"/>
                  <a:pt x="504" y="108"/>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6407" name="Freeform 23"/>
          <p:cNvSpPr>
            <a:spLocks/>
          </p:cNvSpPr>
          <p:nvPr/>
        </p:nvSpPr>
        <p:spPr bwMode="auto">
          <a:xfrm>
            <a:off x="2110308" y="2224683"/>
            <a:ext cx="314325" cy="119063"/>
          </a:xfrm>
          <a:custGeom>
            <a:avLst/>
            <a:gdLst>
              <a:gd name="T0" fmla="*/ 0 w 264"/>
              <a:gd name="T1" fmla="*/ 0 h 100"/>
              <a:gd name="T2" fmla="*/ 12 w 264"/>
              <a:gd name="T3" fmla="*/ 60 h 100"/>
              <a:gd name="T4" fmla="*/ 48 w 264"/>
              <a:gd name="T5" fmla="*/ 72 h 100"/>
              <a:gd name="T6" fmla="*/ 132 w 264"/>
              <a:gd name="T7" fmla="*/ 84 h 100"/>
              <a:gd name="T8" fmla="*/ 264 w 264"/>
              <a:gd name="T9" fmla="*/ 60 h 100"/>
            </a:gdLst>
            <a:ahLst/>
            <a:cxnLst>
              <a:cxn ang="0">
                <a:pos x="T0" y="T1"/>
              </a:cxn>
              <a:cxn ang="0">
                <a:pos x="T2" y="T3"/>
              </a:cxn>
              <a:cxn ang="0">
                <a:pos x="T4" y="T5"/>
              </a:cxn>
              <a:cxn ang="0">
                <a:pos x="T6" y="T7"/>
              </a:cxn>
              <a:cxn ang="0">
                <a:pos x="T8" y="T9"/>
              </a:cxn>
            </a:cxnLst>
            <a:rect l="0" t="0" r="r" b="b"/>
            <a:pathLst>
              <a:path w="264" h="100">
                <a:moveTo>
                  <a:pt x="0" y="0"/>
                </a:moveTo>
                <a:cubicBezTo>
                  <a:pt x="4" y="20"/>
                  <a:pt x="1" y="43"/>
                  <a:pt x="12" y="60"/>
                </a:cubicBezTo>
                <a:cubicBezTo>
                  <a:pt x="19" y="71"/>
                  <a:pt x="36" y="70"/>
                  <a:pt x="48" y="72"/>
                </a:cubicBezTo>
                <a:cubicBezTo>
                  <a:pt x="76" y="78"/>
                  <a:pt x="104" y="80"/>
                  <a:pt x="132" y="84"/>
                </a:cubicBezTo>
                <a:cubicBezTo>
                  <a:pt x="258" y="71"/>
                  <a:pt x="224" y="100"/>
                  <a:pt x="264" y="60"/>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6408" name="Text Box 24"/>
          <p:cNvSpPr txBox="1">
            <a:spLocks noChangeArrowheads="1"/>
          </p:cNvSpPr>
          <p:nvPr/>
        </p:nvSpPr>
        <p:spPr bwMode="auto">
          <a:xfrm>
            <a:off x="1212577" y="2784277"/>
            <a:ext cx="45397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006600"/>
                </a:solidFill>
                <a:latin typeface="Times New Roman" panose="02020603050405020304" pitchFamily="18" charset="0"/>
              </a:rPr>
              <a:t>R2</a:t>
            </a:r>
            <a:endParaRPr lang="en-US" altLang="zh-CN">
              <a:solidFill>
                <a:schemeClr val="tx2"/>
              </a:solidFill>
              <a:latin typeface="Times New Roman" panose="02020603050405020304" pitchFamily="18" charset="0"/>
            </a:endParaRPr>
          </a:p>
        </p:txBody>
      </p:sp>
      <p:sp>
        <p:nvSpPr>
          <p:cNvPr id="16409" name="Text Box 25"/>
          <p:cNvSpPr txBox="1">
            <a:spLocks noChangeArrowheads="1"/>
          </p:cNvSpPr>
          <p:nvPr/>
        </p:nvSpPr>
        <p:spPr bwMode="auto">
          <a:xfrm>
            <a:off x="2412727" y="1812727"/>
            <a:ext cx="45397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solidFill>
                  <a:srgbClr val="006600"/>
                </a:solidFill>
                <a:latin typeface="Times New Roman" panose="02020603050405020304" pitchFamily="18" charset="0"/>
              </a:rPr>
              <a:t>R6</a:t>
            </a:r>
          </a:p>
        </p:txBody>
      </p:sp>
      <p:sp>
        <p:nvSpPr>
          <p:cNvPr id="16410" name="Text Box 26"/>
          <p:cNvSpPr txBox="1">
            <a:spLocks noChangeArrowheads="1"/>
          </p:cNvSpPr>
          <p:nvPr/>
        </p:nvSpPr>
        <p:spPr bwMode="auto">
          <a:xfrm>
            <a:off x="3384277" y="898327"/>
            <a:ext cx="45397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006600"/>
                </a:solidFill>
                <a:latin typeface="Times New Roman" panose="02020603050405020304" pitchFamily="18" charset="0"/>
              </a:rPr>
              <a:t>R9</a:t>
            </a:r>
          </a:p>
        </p:txBody>
      </p:sp>
    </p:spTree>
    <p:extLst>
      <p:ext uri="{BB962C8B-B14F-4D97-AF65-F5344CB8AC3E}">
        <p14:creationId xmlns:p14="http://schemas.microsoft.com/office/powerpoint/2010/main" val="55458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92"/>
                                        </p:tgtEl>
                                        <p:attrNameLst>
                                          <p:attrName>style.visibility</p:attrName>
                                        </p:attrNameLst>
                                      </p:cBhvr>
                                      <p:to>
                                        <p:strVal val="visible"/>
                                      </p:to>
                                    </p:set>
                                    <p:anim calcmode="lin" valueType="num">
                                      <p:cBhvr additive="base">
                                        <p:cTn id="7" dur="500" fill="hold"/>
                                        <p:tgtEl>
                                          <p:spTgt spid="16392"/>
                                        </p:tgtEl>
                                        <p:attrNameLst>
                                          <p:attrName>ppt_x</p:attrName>
                                        </p:attrNameLst>
                                      </p:cBhvr>
                                      <p:tavLst>
                                        <p:tav tm="0">
                                          <p:val>
                                            <p:strVal val="#ppt_x"/>
                                          </p:val>
                                        </p:tav>
                                        <p:tav tm="100000">
                                          <p:val>
                                            <p:strVal val="#ppt_x"/>
                                          </p:val>
                                        </p:tav>
                                      </p:tavLst>
                                    </p:anim>
                                    <p:anim calcmode="lin" valueType="num">
                                      <p:cBhvr additive="base">
                                        <p:cTn id="8" dur="500" fill="hold"/>
                                        <p:tgtEl>
                                          <p:spTgt spid="163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4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4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393"/>
                                        </p:tgtEl>
                                        <p:attrNameLst>
                                          <p:attrName>style.visibility</p:attrName>
                                        </p:attrNameLst>
                                      </p:cBhvr>
                                      <p:to>
                                        <p:strVal val="visible"/>
                                      </p:to>
                                    </p:set>
                                    <p:anim calcmode="lin" valueType="num">
                                      <p:cBhvr additive="base">
                                        <p:cTn id="23" dur="500" fill="hold"/>
                                        <p:tgtEl>
                                          <p:spTgt spid="16393"/>
                                        </p:tgtEl>
                                        <p:attrNameLst>
                                          <p:attrName>ppt_x</p:attrName>
                                        </p:attrNameLst>
                                      </p:cBhvr>
                                      <p:tavLst>
                                        <p:tav tm="0">
                                          <p:val>
                                            <p:strVal val="#ppt_x"/>
                                          </p:val>
                                        </p:tav>
                                        <p:tav tm="100000">
                                          <p:val>
                                            <p:strVal val="#ppt_x"/>
                                          </p:val>
                                        </p:tav>
                                      </p:tavLst>
                                    </p:anim>
                                    <p:anim calcmode="lin" valueType="num">
                                      <p:cBhvr additive="base">
                                        <p:cTn id="24"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4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4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4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4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4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3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6394"/>
                                        </p:tgtEl>
                                        <p:attrNameLst>
                                          <p:attrName>style.visibility</p:attrName>
                                        </p:attrNameLst>
                                      </p:cBhvr>
                                      <p:to>
                                        <p:strVal val="visible"/>
                                      </p:to>
                                    </p:set>
                                    <p:animEffect transition="in" filter="fade">
                                      <p:cBhvr>
                                        <p:cTn id="45" dur="1000"/>
                                        <p:tgtEl>
                                          <p:spTgt spid="16394"/>
                                        </p:tgtEl>
                                      </p:cBhvr>
                                    </p:animEffect>
                                    <p:anim calcmode="lin" valueType="num">
                                      <p:cBhvr>
                                        <p:cTn id="46" dur="1000" fill="hold"/>
                                        <p:tgtEl>
                                          <p:spTgt spid="16394"/>
                                        </p:tgtEl>
                                        <p:attrNameLst>
                                          <p:attrName>ppt_x</p:attrName>
                                        </p:attrNameLst>
                                      </p:cBhvr>
                                      <p:tavLst>
                                        <p:tav tm="0">
                                          <p:val>
                                            <p:strVal val="#ppt_x"/>
                                          </p:val>
                                        </p:tav>
                                        <p:tav tm="100000">
                                          <p:val>
                                            <p:strVal val="#ppt_x"/>
                                          </p:val>
                                        </p:tav>
                                      </p:tavLst>
                                    </p:anim>
                                    <p:anim calcmode="lin" valueType="num">
                                      <p:cBhvr>
                                        <p:cTn id="47" dur="1000" fill="hold"/>
                                        <p:tgtEl>
                                          <p:spTgt spid="1639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6395"/>
                                        </p:tgtEl>
                                        <p:attrNameLst>
                                          <p:attrName>style.visibility</p:attrName>
                                        </p:attrNameLst>
                                      </p:cBhvr>
                                      <p:to>
                                        <p:strVal val="visible"/>
                                      </p:to>
                                    </p:set>
                                    <p:animEffect transition="in" filter="fade">
                                      <p:cBhvr>
                                        <p:cTn id="52" dur="1000"/>
                                        <p:tgtEl>
                                          <p:spTgt spid="16395"/>
                                        </p:tgtEl>
                                      </p:cBhvr>
                                    </p:animEffect>
                                    <p:anim calcmode="lin" valueType="num">
                                      <p:cBhvr>
                                        <p:cTn id="53" dur="1000" fill="hold"/>
                                        <p:tgtEl>
                                          <p:spTgt spid="16395"/>
                                        </p:tgtEl>
                                        <p:attrNameLst>
                                          <p:attrName>ppt_x</p:attrName>
                                        </p:attrNameLst>
                                      </p:cBhvr>
                                      <p:tavLst>
                                        <p:tav tm="0">
                                          <p:val>
                                            <p:strVal val="#ppt_x"/>
                                          </p:val>
                                        </p:tav>
                                        <p:tav tm="100000">
                                          <p:val>
                                            <p:strVal val="#ppt_x"/>
                                          </p:val>
                                        </p:tav>
                                      </p:tavLst>
                                    </p:anim>
                                    <p:anim calcmode="lin" valueType="num">
                                      <p:cBhvr>
                                        <p:cTn id="54" dur="1000" fill="hold"/>
                                        <p:tgtEl>
                                          <p:spTgt spid="1639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9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4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3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39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40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4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P spid="16391" grpId="0"/>
      <p:bldP spid="16392" grpId="0"/>
      <p:bldP spid="16393" grpId="0"/>
      <p:bldP spid="16394" grpId="0"/>
      <p:bldP spid="16395" grpId="0"/>
      <p:bldP spid="16397" grpId="0" animBg="1"/>
      <p:bldP spid="16398" grpId="0" animBg="1"/>
      <p:bldP spid="16399" grpId="0" animBg="1"/>
      <p:bldP spid="16400" grpId="0" animBg="1"/>
      <p:bldP spid="16401" grpId="0" animBg="1"/>
      <p:bldP spid="16402" grpId="0" animBg="1"/>
      <p:bldP spid="16403" grpId="0" animBg="1"/>
      <p:bldP spid="16405" grpId="0" animBg="1"/>
      <p:bldP spid="16406" grpId="0" animBg="1"/>
      <p:bldP spid="16407" grpId="0" animBg="1"/>
      <p:bldP spid="16408" grpId="0"/>
      <p:bldP spid="16409" grpId="0"/>
      <p:bldP spid="164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531019" y="45006"/>
            <a:ext cx="5829300" cy="857250"/>
          </a:xfrm>
        </p:spPr>
        <p:txBody>
          <a:bodyPr/>
          <a:lstStyle/>
          <a:p>
            <a:r>
              <a:rPr lang="zh-CN" altLang="en-US" sz="2800" dirty="0"/>
              <a:t>动物分类反向推理树</a:t>
            </a:r>
            <a:endParaRPr lang="zh-CN" altLang="en-US" sz="3200" dirty="0"/>
          </a:p>
        </p:txBody>
      </p:sp>
      <p:sp>
        <p:nvSpPr>
          <p:cNvPr id="17411" name="Text Box 3"/>
          <p:cNvSpPr txBox="1">
            <a:spLocks noChangeArrowheads="1"/>
          </p:cNvSpPr>
          <p:nvPr/>
        </p:nvSpPr>
        <p:spPr bwMode="auto">
          <a:xfrm>
            <a:off x="3228975" y="730806"/>
            <a:ext cx="64633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FF0000"/>
                </a:solidFill>
                <a:latin typeface="Times New Roman" panose="02020603050405020304" pitchFamily="18" charset="0"/>
              </a:rPr>
              <a:t>老虎</a:t>
            </a:r>
            <a:endParaRPr lang="zh-CN" altLang="en-US">
              <a:latin typeface="Times New Roman" panose="02020603050405020304" pitchFamily="18" charset="0"/>
            </a:endParaRPr>
          </a:p>
        </p:txBody>
      </p:sp>
      <p:sp>
        <p:nvSpPr>
          <p:cNvPr id="17412" name="Text Box 4"/>
          <p:cNvSpPr txBox="1">
            <a:spLocks noChangeArrowheads="1"/>
          </p:cNvSpPr>
          <p:nvPr/>
        </p:nvSpPr>
        <p:spPr bwMode="auto">
          <a:xfrm>
            <a:off x="1857375" y="1588056"/>
            <a:ext cx="1107996"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FF0000"/>
                </a:solidFill>
                <a:latin typeface="Times New Roman" panose="02020603050405020304" pitchFamily="18" charset="0"/>
              </a:rPr>
              <a:t>食肉动物</a:t>
            </a:r>
          </a:p>
        </p:txBody>
      </p:sp>
      <p:sp>
        <p:nvSpPr>
          <p:cNvPr id="17413" name="Text Box 5"/>
          <p:cNvSpPr txBox="1">
            <a:spLocks noChangeArrowheads="1"/>
          </p:cNvSpPr>
          <p:nvPr/>
        </p:nvSpPr>
        <p:spPr bwMode="auto">
          <a:xfrm>
            <a:off x="2143126" y="2388156"/>
            <a:ext cx="954107" cy="323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1500">
                <a:solidFill>
                  <a:srgbClr val="FF0000"/>
                </a:solidFill>
                <a:latin typeface="Times New Roman" panose="02020603050405020304" pitchFamily="18" charset="0"/>
              </a:rPr>
              <a:t>哺乳动物</a:t>
            </a:r>
          </a:p>
        </p:txBody>
      </p:sp>
      <p:sp>
        <p:nvSpPr>
          <p:cNvPr id="17414" name="Text Box 6"/>
          <p:cNvSpPr txBox="1">
            <a:spLocks noChangeArrowheads="1"/>
          </p:cNvSpPr>
          <p:nvPr/>
        </p:nvSpPr>
        <p:spPr bwMode="auto">
          <a:xfrm>
            <a:off x="3171825" y="3359706"/>
            <a:ext cx="877163"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006600"/>
                </a:solidFill>
                <a:latin typeface="Times New Roman" panose="02020603050405020304" pitchFamily="18" charset="0"/>
              </a:rPr>
              <a:t>有毛发</a:t>
            </a:r>
          </a:p>
        </p:txBody>
      </p:sp>
      <p:sp>
        <p:nvSpPr>
          <p:cNvPr id="17415" name="Text Box 7"/>
          <p:cNvSpPr txBox="1">
            <a:spLocks noChangeArrowheads="1"/>
          </p:cNvSpPr>
          <p:nvPr/>
        </p:nvSpPr>
        <p:spPr bwMode="auto">
          <a:xfrm>
            <a:off x="3971925" y="3359706"/>
            <a:ext cx="64633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dirty="0">
                <a:solidFill>
                  <a:srgbClr val="006600"/>
                </a:solidFill>
                <a:latin typeface="Times New Roman" panose="02020603050405020304" pitchFamily="18" charset="0"/>
              </a:rPr>
              <a:t>食肉</a:t>
            </a:r>
          </a:p>
        </p:txBody>
      </p:sp>
      <p:sp>
        <p:nvSpPr>
          <p:cNvPr id="17416" name="Text Box 8"/>
          <p:cNvSpPr txBox="1">
            <a:spLocks noChangeArrowheads="1"/>
          </p:cNvSpPr>
          <p:nvPr/>
        </p:nvSpPr>
        <p:spPr bwMode="auto">
          <a:xfrm>
            <a:off x="4543425" y="3359706"/>
            <a:ext cx="877163"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006600"/>
                </a:solidFill>
                <a:latin typeface="Times New Roman" panose="02020603050405020304" pitchFamily="18" charset="0"/>
              </a:rPr>
              <a:t>黄褐色</a:t>
            </a:r>
          </a:p>
        </p:txBody>
      </p:sp>
      <p:sp>
        <p:nvSpPr>
          <p:cNvPr id="17417" name="Text Box 9"/>
          <p:cNvSpPr txBox="1">
            <a:spLocks noChangeArrowheads="1"/>
          </p:cNvSpPr>
          <p:nvPr/>
        </p:nvSpPr>
        <p:spPr bwMode="auto">
          <a:xfrm>
            <a:off x="5400675" y="3359706"/>
            <a:ext cx="1338828"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006600"/>
                </a:solidFill>
                <a:latin typeface="Times New Roman" panose="02020603050405020304" pitchFamily="18" charset="0"/>
              </a:rPr>
              <a:t>有黑色条纹</a:t>
            </a:r>
          </a:p>
        </p:txBody>
      </p:sp>
      <p:sp>
        <p:nvSpPr>
          <p:cNvPr id="17426" name="Freeform 18"/>
          <p:cNvSpPr>
            <a:spLocks/>
          </p:cNvSpPr>
          <p:nvPr/>
        </p:nvSpPr>
        <p:spPr bwMode="auto">
          <a:xfrm>
            <a:off x="3128963" y="1488044"/>
            <a:ext cx="600075" cy="142875"/>
          </a:xfrm>
          <a:custGeom>
            <a:avLst/>
            <a:gdLst>
              <a:gd name="T0" fmla="*/ 0 w 504"/>
              <a:gd name="T1" fmla="*/ 0 h 120"/>
              <a:gd name="T2" fmla="*/ 120 w 504"/>
              <a:gd name="T3" fmla="*/ 96 h 120"/>
              <a:gd name="T4" fmla="*/ 192 w 504"/>
              <a:gd name="T5" fmla="*/ 120 h 120"/>
              <a:gd name="T6" fmla="*/ 504 w 504"/>
              <a:gd name="T7" fmla="*/ 108 h 120"/>
            </a:gdLst>
            <a:ahLst/>
            <a:cxnLst>
              <a:cxn ang="0">
                <a:pos x="T0" y="T1"/>
              </a:cxn>
              <a:cxn ang="0">
                <a:pos x="T2" y="T3"/>
              </a:cxn>
              <a:cxn ang="0">
                <a:pos x="T4" y="T5"/>
              </a:cxn>
              <a:cxn ang="0">
                <a:pos x="T6" y="T7"/>
              </a:cxn>
            </a:cxnLst>
            <a:rect l="0" t="0" r="r" b="b"/>
            <a:pathLst>
              <a:path w="504" h="120">
                <a:moveTo>
                  <a:pt x="0" y="0"/>
                </a:moveTo>
                <a:cubicBezTo>
                  <a:pt x="40" y="50"/>
                  <a:pt x="63" y="71"/>
                  <a:pt x="120" y="96"/>
                </a:cubicBezTo>
                <a:cubicBezTo>
                  <a:pt x="143" y="106"/>
                  <a:pt x="192" y="120"/>
                  <a:pt x="192" y="120"/>
                </a:cubicBezTo>
                <a:cubicBezTo>
                  <a:pt x="496" y="108"/>
                  <a:pt x="392" y="108"/>
                  <a:pt x="504" y="108"/>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7428" name="Text Box 20"/>
          <p:cNvSpPr txBox="1">
            <a:spLocks noChangeArrowheads="1"/>
          </p:cNvSpPr>
          <p:nvPr/>
        </p:nvSpPr>
        <p:spPr bwMode="auto">
          <a:xfrm>
            <a:off x="2943225" y="2731056"/>
            <a:ext cx="45397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solidFill>
                  <a:srgbClr val="006600"/>
                </a:solidFill>
                <a:latin typeface="Times New Roman" panose="02020603050405020304" pitchFamily="18" charset="0"/>
              </a:rPr>
              <a:t>R2</a:t>
            </a:r>
            <a:endParaRPr lang="en-US" altLang="zh-CN" dirty="0">
              <a:latin typeface="Times New Roman" panose="02020603050405020304" pitchFamily="18" charset="0"/>
            </a:endParaRPr>
          </a:p>
        </p:txBody>
      </p:sp>
      <p:sp>
        <p:nvSpPr>
          <p:cNvPr id="17429" name="Text Box 21"/>
          <p:cNvSpPr txBox="1">
            <a:spLocks noChangeArrowheads="1"/>
          </p:cNvSpPr>
          <p:nvPr/>
        </p:nvSpPr>
        <p:spPr bwMode="auto">
          <a:xfrm>
            <a:off x="2657475" y="1873806"/>
            <a:ext cx="45397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006600"/>
                </a:solidFill>
                <a:latin typeface="Times New Roman" panose="02020603050405020304" pitchFamily="18" charset="0"/>
              </a:rPr>
              <a:t>R6</a:t>
            </a:r>
            <a:endParaRPr lang="en-US" altLang="zh-CN">
              <a:latin typeface="Times New Roman" panose="02020603050405020304" pitchFamily="18" charset="0"/>
            </a:endParaRPr>
          </a:p>
        </p:txBody>
      </p:sp>
      <p:sp>
        <p:nvSpPr>
          <p:cNvPr id="17430" name="Text Box 22"/>
          <p:cNvSpPr txBox="1">
            <a:spLocks noChangeArrowheads="1"/>
          </p:cNvSpPr>
          <p:nvPr/>
        </p:nvSpPr>
        <p:spPr bwMode="auto">
          <a:xfrm>
            <a:off x="3445669" y="990362"/>
            <a:ext cx="45397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006600"/>
                </a:solidFill>
                <a:latin typeface="Times New Roman" panose="02020603050405020304" pitchFamily="18" charset="0"/>
              </a:rPr>
              <a:t>R9</a:t>
            </a:r>
            <a:endParaRPr lang="en-US" altLang="zh-CN">
              <a:latin typeface="Times New Roman" panose="02020603050405020304" pitchFamily="18" charset="0"/>
            </a:endParaRPr>
          </a:p>
        </p:txBody>
      </p:sp>
      <p:sp>
        <p:nvSpPr>
          <p:cNvPr id="17431" name="Line 23"/>
          <p:cNvSpPr>
            <a:spLocks noChangeShapeType="1"/>
          </p:cNvSpPr>
          <p:nvPr/>
        </p:nvSpPr>
        <p:spPr bwMode="auto">
          <a:xfrm>
            <a:off x="3457575" y="1016556"/>
            <a:ext cx="0"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2" name="Text Box 24"/>
          <p:cNvSpPr txBox="1">
            <a:spLocks noChangeArrowheads="1"/>
          </p:cNvSpPr>
          <p:nvPr/>
        </p:nvSpPr>
        <p:spPr bwMode="auto">
          <a:xfrm>
            <a:off x="2486026" y="3359706"/>
            <a:ext cx="569387" cy="323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1500" dirty="0">
                <a:latin typeface="Times New Roman" panose="02020603050405020304" pitchFamily="18" charset="0"/>
              </a:rPr>
              <a:t>有奶</a:t>
            </a:r>
            <a:endParaRPr lang="zh-CN" altLang="en-US" dirty="0">
              <a:latin typeface="Times New Roman" panose="02020603050405020304" pitchFamily="18" charset="0"/>
            </a:endParaRPr>
          </a:p>
        </p:txBody>
      </p:sp>
      <p:sp>
        <p:nvSpPr>
          <p:cNvPr id="17433" name="Text Box 25"/>
          <p:cNvSpPr txBox="1">
            <a:spLocks noChangeArrowheads="1"/>
          </p:cNvSpPr>
          <p:nvPr/>
        </p:nvSpPr>
        <p:spPr bwMode="auto">
          <a:xfrm>
            <a:off x="1514476" y="3359706"/>
            <a:ext cx="954107" cy="323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1500">
                <a:latin typeface="Times New Roman" panose="02020603050405020304" pitchFamily="18" charset="0"/>
              </a:rPr>
              <a:t>目盯前方</a:t>
            </a:r>
          </a:p>
        </p:txBody>
      </p:sp>
      <p:sp>
        <p:nvSpPr>
          <p:cNvPr id="17434" name="Text Box 26"/>
          <p:cNvSpPr txBox="1">
            <a:spLocks noChangeArrowheads="1"/>
          </p:cNvSpPr>
          <p:nvPr/>
        </p:nvSpPr>
        <p:spPr bwMode="auto">
          <a:xfrm>
            <a:off x="771526" y="3702606"/>
            <a:ext cx="761747" cy="323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1500">
                <a:latin typeface="Times New Roman" panose="02020603050405020304" pitchFamily="18" charset="0"/>
              </a:rPr>
              <a:t>有犬齿</a:t>
            </a:r>
            <a:endParaRPr lang="zh-CN" altLang="en-US">
              <a:latin typeface="Times New Roman" panose="02020603050405020304" pitchFamily="18" charset="0"/>
            </a:endParaRPr>
          </a:p>
        </p:txBody>
      </p:sp>
      <p:sp>
        <p:nvSpPr>
          <p:cNvPr id="17435" name="Text Box 27"/>
          <p:cNvSpPr txBox="1">
            <a:spLocks noChangeArrowheads="1"/>
          </p:cNvSpPr>
          <p:nvPr/>
        </p:nvSpPr>
        <p:spPr bwMode="auto">
          <a:xfrm>
            <a:off x="371476" y="3359706"/>
            <a:ext cx="569387" cy="323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1500">
                <a:latin typeface="Times New Roman" panose="02020603050405020304" pitchFamily="18" charset="0"/>
              </a:rPr>
              <a:t>有爪</a:t>
            </a:r>
          </a:p>
        </p:txBody>
      </p:sp>
      <p:sp>
        <p:nvSpPr>
          <p:cNvPr id="17438" name="Line 30"/>
          <p:cNvSpPr>
            <a:spLocks noChangeShapeType="1"/>
          </p:cNvSpPr>
          <p:nvPr/>
        </p:nvSpPr>
        <p:spPr bwMode="auto">
          <a:xfrm>
            <a:off x="2371725" y="1873806"/>
            <a:ext cx="171450" cy="571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0" name="Line 32"/>
          <p:cNvSpPr>
            <a:spLocks noChangeShapeType="1"/>
          </p:cNvSpPr>
          <p:nvPr/>
        </p:nvSpPr>
        <p:spPr bwMode="auto">
          <a:xfrm>
            <a:off x="3457575" y="1359456"/>
            <a:ext cx="2571750" cy="2000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1" name="Line 33"/>
          <p:cNvSpPr>
            <a:spLocks noChangeShapeType="1"/>
          </p:cNvSpPr>
          <p:nvPr/>
        </p:nvSpPr>
        <p:spPr bwMode="auto">
          <a:xfrm>
            <a:off x="3400425" y="1359456"/>
            <a:ext cx="1485900" cy="2000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2" name="Line 34"/>
          <p:cNvSpPr>
            <a:spLocks noChangeShapeType="1"/>
          </p:cNvSpPr>
          <p:nvPr/>
        </p:nvSpPr>
        <p:spPr bwMode="auto">
          <a:xfrm>
            <a:off x="2371725" y="1873806"/>
            <a:ext cx="1885950" cy="148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3" name="Line 35"/>
          <p:cNvSpPr>
            <a:spLocks noChangeShapeType="1"/>
          </p:cNvSpPr>
          <p:nvPr/>
        </p:nvSpPr>
        <p:spPr bwMode="auto">
          <a:xfrm>
            <a:off x="2486025" y="2616756"/>
            <a:ext cx="1143000" cy="800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5" name="Line 37"/>
          <p:cNvSpPr>
            <a:spLocks noChangeShapeType="1"/>
          </p:cNvSpPr>
          <p:nvPr/>
        </p:nvSpPr>
        <p:spPr bwMode="auto">
          <a:xfrm flipH="1">
            <a:off x="2600325" y="1302306"/>
            <a:ext cx="800100"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6" name="Line 38"/>
          <p:cNvSpPr>
            <a:spLocks noChangeShapeType="1"/>
          </p:cNvSpPr>
          <p:nvPr/>
        </p:nvSpPr>
        <p:spPr bwMode="auto">
          <a:xfrm flipH="1">
            <a:off x="1971675" y="1873806"/>
            <a:ext cx="400050" cy="1543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7" name="Line 39"/>
          <p:cNvSpPr>
            <a:spLocks noChangeShapeType="1"/>
          </p:cNvSpPr>
          <p:nvPr/>
        </p:nvSpPr>
        <p:spPr bwMode="auto">
          <a:xfrm flipH="1">
            <a:off x="1228725" y="1930956"/>
            <a:ext cx="108585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8" name="Line 40"/>
          <p:cNvSpPr>
            <a:spLocks noChangeShapeType="1"/>
          </p:cNvSpPr>
          <p:nvPr/>
        </p:nvSpPr>
        <p:spPr bwMode="auto">
          <a:xfrm flipH="1">
            <a:off x="771525" y="1873806"/>
            <a:ext cx="1600200" cy="148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9" name="Freeform 41"/>
          <p:cNvSpPr>
            <a:spLocks/>
          </p:cNvSpPr>
          <p:nvPr/>
        </p:nvSpPr>
        <p:spPr bwMode="auto">
          <a:xfrm>
            <a:off x="2457450" y="2159556"/>
            <a:ext cx="271463" cy="42863"/>
          </a:xfrm>
          <a:custGeom>
            <a:avLst/>
            <a:gdLst>
              <a:gd name="T0" fmla="*/ 0 w 228"/>
              <a:gd name="T1" fmla="*/ 36 h 36"/>
              <a:gd name="T2" fmla="*/ 156 w 228"/>
              <a:gd name="T3" fmla="*/ 24 h 36"/>
              <a:gd name="T4" fmla="*/ 228 w 228"/>
              <a:gd name="T5" fmla="*/ 0 h 36"/>
            </a:gdLst>
            <a:ahLst/>
            <a:cxnLst>
              <a:cxn ang="0">
                <a:pos x="T0" y="T1"/>
              </a:cxn>
              <a:cxn ang="0">
                <a:pos x="T2" y="T3"/>
              </a:cxn>
              <a:cxn ang="0">
                <a:pos x="T4" y="T5"/>
              </a:cxn>
            </a:cxnLst>
            <a:rect l="0" t="0" r="r" b="b"/>
            <a:pathLst>
              <a:path w="228" h="36">
                <a:moveTo>
                  <a:pt x="0" y="36"/>
                </a:moveTo>
                <a:cubicBezTo>
                  <a:pt x="52" y="32"/>
                  <a:pt x="104" y="32"/>
                  <a:pt x="156" y="24"/>
                </a:cubicBezTo>
                <a:cubicBezTo>
                  <a:pt x="181" y="20"/>
                  <a:pt x="228" y="0"/>
                  <a:pt x="228" y="0"/>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7450" name="Freeform 42"/>
          <p:cNvSpPr>
            <a:spLocks/>
          </p:cNvSpPr>
          <p:nvPr/>
        </p:nvSpPr>
        <p:spPr bwMode="auto">
          <a:xfrm>
            <a:off x="1900237" y="2345294"/>
            <a:ext cx="300038" cy="116681"/>
          </a:xfrm>
          <a:custGeom>
            <a:avLst/>
            <a:gdLst>
              <a:gd name="T0" fmla="*/ 0 w 252"/>
              <a:gd name="T1" fmla="*/ 0 h 98"/>
              <a:gd name="T2" fmla="*/ 252 w 252"/>
              <a:gd name="T3" fmla="*/ 96 h 98"/>
            </a:gdLst>
            <a:ahLst/>
            <a:cxnLst>
              <a:cxn ang="0">
                <a:pos x="T0" y="T1"/>
              </a:cxn>
              <a:cxn ang="0">
                <a:pos x="T2" y="T3"/>
              </a:cxn>
            </a:cxnLst>
            <a:rect l="0" t="0" r="r" b="b"/>
            <a:pathLst>
              <a:path w="252" h="98">
                <a:moveTo>
                  <a:pt x="0" y="0"/>
                </a:moveTo>
                <a:cubicBezTo>
                  <a:pt x="33" y="98"/>
                  <a:pt x="166" y="96"/>
                  <a:pt x="252" y="96"/>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7451" name="Text Box 43"/>
          <p:cNvSpPr txBox="1">
            <a:spLocks noChangeArrowheads="1"/>
          </p:cNvSpPr>
          <p:nvPr/>
        </p:nvSpPr>
        <p:spPr bwMode="auto">
          <a:xfrm>
            <a:off x="1514475" y="2045256"/>
            <a:ext cx="45397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006600"/>
                </a:solidFill>
                <a:latin typeface="Times New Roman" panose="02020603050405020304" pitchFamily="18" charset="0"/>
              </a:rPr>
              <a:t>R5</a:t>
            </a:r>
          </a:p>
        </p:txBody>
      </p:sp>
      <p:sp>
        <p:nvSpPr>
          <p:cNvPr id="17453" name="Line 45"/>
          <p:cNvSpPr>
            <a:spLocks noChangeShapeType="1"/>
          </p:cNvSpPr>
          <p:nvPr/>
        </p:nvSpPr>
        <p:spPr bwMode="auto">
          <a:xfrm>
            <a:off x="2486025" y="2673906"/>
            <a:ext cx="228600" cy="742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4" name="Freeform 46"/>
          <p:cNvSpPr>
            <a:spLocks/>
          </p:cNvSpPr>
          <p:nvPr/>
        </p:nvSpPr>
        <p:spPr bwMode="auto">
          <a:xfrm>
            <a:off x="140070" y="2833211"/>
            <a:ext cx="3030140" cy="1343025"/>
          </a:xfrm>
          <a:custGeom>
            <a:avLst/>
            <a:gdLst>
              <a:gd name="T0" fmla="*/ 21 w 2545"/>
              <a:gd name="T1" fmla="*/ 336 h 1128"/>
              <a:gd name="T2" fmla="*/ 189 w 2545"/>
              <a:gd name="T3" fmla="*/ 312 h 1128"/>
              <a:gd name="T4" fmla="*/ 321 w 2545"/>
              <a:gd name="T5" fmla="*/ 84 h 1128"/>
              <a:gd name="T6" fmla="*/ 525 w 2545"/>
              <a:gd name="T7" fmla="*/ 60 h 1128"/>
              <a:gd name="T8" fmla="*/ 921 w 2545"/>
              <a:gd name="T9" fmla="*/ 0 h 1128"/>
              <a:gd name="T10" fmla="*/ 1737 w 2545"/>
              <a:gd name="T11" fmla="*/ 60 h 1128"/>
              <a:gd name="T12" fmla="*/ 1893 w 2545"/>
              <a:gd name="T13" fmla="*/ 120 h 1128"/>
              <a:gd name="T14" fmla="*/ 2109 w 2545"/>
              <a:gd name="T15" fmla="*/ 168 h 1128"/>
              <a:gd name="T16" fmla="*/ 2289 w 2545"/>
              <a:gd name="T17" fmla="*/ 264 h 1128"/>
              <a:gd name="T18" fmla="*/ 2325 w 2545"/>
              <a:gd name="T19" fmla="*/ 288 h 1128"/>
              <a:gd name="T20" fmla="*/ 2361 w 2545"/>
              <a:gd name="T21" fmla="*/ 312 h 1128"/>
              <a:gd name="T22" fmla="*/ 2421 w 2545"/>
              <a:gd name="T23" fmla="*/ 480 h 1128"/>
              <a:gd name="T24" fmla="*/ 2505 w 2545"/>
              <a:gd name="T25" fmla="*/ 672 h 1128"/>
              <a:gd name="T26" fmla="*/ 2517 w 2545"/>
              <a:gd name="T27" fmla="*/ 708 h 1128"/>
              <a:gd name="T28" fmla="*/ 2421 w 2545"/>
              <a:gd name="T29" fmla="*/ 828 h 1128"/>
              <a:gd name="T30" fmla="*/ 2289 w 2545"/>
              <a:gd name="T31" fmla="*/ 948 h 1128"/>
              <a:gd name="T32" fmla="*/ 2001 w 2545"/>
              <a:gd name="T33" fmla="*/ 996 h 1128"/>
              <a:gd name="T34" fmla="*/ 1653 w 2545"/>
              <a:gd name="T35" fmla="*/ 1044 h 1128"/>
              <a:gd name="T36" fmla="*/ 945 w 2545"/>
              <a:gd name="T37" fmla="*/ 1128 h 1128"/>
              <a:gd name="T38" fmla="*/ 453 w 2545"/>
              <a:gd name="T39" fmla="*/ 1116 h 1128"/>
              <a:gd name="T40" fmla="*/ 381 w 2545"/>
              <a:gd name="T41" fmla="*/ 1092 h 1128"/>
              <a:gd name="T42" fmla="*/ 357 w 2545"/>
              <a:gd name="T43" fmla="*/ 1056 h 1128"/>
              <a:gd name="T44" fmla="*/ 309 w 2545"/>
              <a:gd name="T45" fmla="*/ 1032 h 1128"/>
              <a:gd name="T46" fmla="*/ 273 w 2545"/>
              <a:gd name="T47" fmla="*/ 924 h 1128"/>
              <a:gd name="T48" fmla="*/ 81 w 2545"/>
              <a:gd name="T49" fmla="*/ 768 h 1128"/>
              <a:gd name="T50" fmla="*/ 21 w 2545"/>
              <a:gd name="T51" fmla="*/ 660 h 1128"/>
              <a:gd name="T52" fmla="*/ 21 w 2545"/>
              <a:gd name="T53" fmla="*/ 33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45" h="1128">
                <a:moveTo>
                  <a:pt x="21" y="336"/>
                </a:moveTo>
                <a:cubicBezTo>
                  <a:pt x="77" y="328"/>
                  <a:pt x="134" y="325"/>
                  <a:pt x="189" y="312"/>
                </a:cubicBezTo>
                <a:cubicBezTo>
                  <a:pt x="296" y="287"/>
                  <a:pt x="239" y="125"/>
                  <a:pt x="321" y="84"/>
                </a:cubicBezTo>
                <a:cubicBezTo>
                  <a:pt x="376" y="57"/>
                  <a:pt x="498" y="62"/>
                  <a:pt x="525" y="60"/>
                </a:cubicBezTo>
                <a:cubicBezTo>
                  <a:pt x="660" y="49"/>
                  <a:pt x="788" y="19"/>
                  <a:pt x="921" y="0"/>
                </a:cubicBezTo>
                <a:cubicBezTo>
                  <a:pt x="1181" y="11"/>
                  <a:pt x="1474" y="1"/>
                  <a:pt x="1737" y="60"/>
                </a:cubicBezTo>
                <a:cubicBezTo>
                  <a:pt x="1796" y="73"/>
                  <a:pt x="1839" y="99"/>
                  <a:pt x="1893" y="120"/>
                </a:cubicBezTo>
                <a:cubicBezTo>
                  <a:pt x="1965" y="149"/>
                  <a:pt x="2031" y="158"/>
                  <a:pt x="2109" y="168"/>
                </a:cubicBezTo>
                <a:cubicBezTo>
                  <a:pt x="2173" y="189"/>
                  <a:pt x="2233" y="227"/>
                  <a:pt x="2289" y="264"/>
                </a:cubicBezTo>
                <a:cubicBezTo>
                  <a:pt x="2301" y="272"/>
                  <a:pt x="2313" y="280"/>
                  <a:pt x="2325" y="288"/>
                </a:cubicBezTo>
                <a:cubicBezTo>
                  <a:pt x="2337" y="296"/>
                  <a:pt x="2361" y="312"/>
                  <a:pt x="2361" y="312"/>
                </a:cubicBezTo>
                <a:cubicBezTo>
                  <a:pt x="2384" y="381"/>
                  <a:pt x="2403" y="396"/>
                  <a:pt x="2421" y="480"/>
                </a:cubicBezTo>
                <a:cubicBezTo>
                  <a:pt x="2438" y="558"/>
                  <a:pt x="2434" y="625"/>
                  <a:pt x="2505" y="672"/>
                </a:cubicBezTo>
                <a:cubicBezTo>
                  <a:pt x="2509" y="684"/>
                  <a:pt x="2514" y="696"/>
                  <a:pt x="2517" y="708"/>
                </a:cubicBezTo>
                <a:cubicBezTo>
                  <a:pt x="2545" y="808"/>
                  <a:pt x="2527" y="722"/>
                  <a:pt x="2421" y="828"/>
                </a:cubicBezTo>
                <a:cubicBezTo>
                  <a:pt x="2415" y="834"/>
                  <a:pt x="2322" y="935"/>
                  <a:pt x="2289" y="948"/>
                </a:cubicBezTo>
                <a:cubicBezTo>
                  <a:pt x="2216" y="977"/>
                  <a:pt x="2078" y="985"/>
                  <a:pt x="2001" y="996"/>
                </a:cubicBezTo>
                <a:cubicBezTo>
                  <a:pt x="1885" y="1013"/>
                  <a:pt x="1770" y="1031"/>
                  <a:pt x="1653" y="1044"/>
                </a:cubicBezTo>
                <a:cubicBezTo>
                  <a:pt x="1426" y="1101"/>
                  <a:pt x="1178" y="1116"/>
                  <a:pt x="945" y="1128"/>
                </a:cubicBezTo>
                <a:cubicBezTo>
                  <a:pt x="781" y="1124"/>
                  <a:pt x="617" y="1126"/>
                  <a:pt x="453" y="1116"/>
                </a:cubicBezTo>
                <a:cubicBezTo>
                  <a:pt x="428" y="1114"/>
                  <a:pt x="381" y="1092"/>
                  <a:pt x="381" y="1092"/>
                </a:cubicBezTo>
                <a:cubicBezTo>
                  <a:pt x="373" y="1080"/>
                  <a:pt x="368" y="1065"/>
                  <a:pt x="357" y="1056"/>
                </a:cubicBezTo>
                <a:cubicBezTo>
                  <a:pt x="343" y="1045"/>
                  <a:pt x="320" y="1046"/>
                  <a:pt x="309" y="1032"/>
                </a:cubicBezTo>
                <a:cubicBezTo>
                  <a:pt x="286" y="1002"/>
                  <a:pt x="285" y="960"/>
                  <a:pt x="273" y="924"/>
                </a:cubicBezTo>
                <a:cubicBezTo>
                  <a:pt x="246" y="844"/>
                  <a:pt x="156" y="793"/>
                  <a:pt x="81" y="768"/>
                </a:cubicBezTo>
                <a:cubicBezTo>
                  <a:pt x="26" y="685"/>
                  <a:pt x="42" y="723"/>
                  <a:pt x="21" y="660"/>
                </a:cubicBezTo>
                <a:cubicBezTo>
                  <a:pt x="7" y="400"/>
                  <a:pt x="0" y="508"/>
                  <a:pt x="21" y="336"/>
                </a:cubicBezTo>
                <a:close/>
              </a:path>
            </a:pathLst>
          </a:custGeom>
          <a:noFill/>
          <a:ln w="9525" cap="flat">
            <a:solidFill>
              <a:srgbClr val="80008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3" name="Text Box 20"/>
          <p:cNvSpPr txBox="1">
            <a:spLocks noChangeArrowheads="1"/>
          </p:cNvSpPr>
          <p:nvPr/>
        </p:nvSpPr>
        <p:spPr bwMode="auto">
          <a:xfrm>
            <a:off x="2169054" y="2810139"/>
            <a:ext cx="45397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smtClean="0">
                <a:solidFill>
                  <a:srgbClr val="006600"/>
                </a:solidFill>
                <a:latin typeface="Times New Roman" panose="02020603050405020304" pitchFamily="18" charset="0"/>
              </a:rPr>
              <a:t>R1</a:t>
            </a:r>
            <a:endParaRPr lang="en-US" altLang="zh-CN" dirty="0">
              <a:latin typeface="Times New Roman" panose="02020603050405020304" pitchFamily="18" charset="0"/>
            </a:endParaRPr>
          </a:p>
        </p:txBody>
      </p:sp>
      <p:sp>
        <p:nvSpPr>
          <p:cNvPr id="34" name="Rectangle 42"/>
          <p:cNvSpPr>
            <a:spLocks noChangeArrowheads="1"/>
          </p:cNvSpPr>
          <p:nvPr/>
        </p:nvSpPr>
        <p:spPr bwMode="auto">
          <a:xfrm>
            <a:off x="3071812" y="3934587"/>
            <a:ext cx="3629025" cy="91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spcAft>
                <a:spcPct val="20000"/>
              </a:spcAft>
              <a:buClr>
                <a:srgbClr val="612DC9"/>
              </a:buClr>
              <a:buFont typeface="Wingdings" panose="05000000000000000000" pitchFamily="2" charset="2"/>
              <a:buChar char="p"/>
            </a:pPr>
            <a:r>
              <a:rPr lang="zh-CN" altLang="en-US" sz="1400" b="1" dirty="0">
                <a:ea typeface="宋体" panose="02010600030101010101" pitchFamily="2" charset="-122"/>
              </a:rPr>
              <a:t>图中最上层的结点称为“假设”或“结论”</a:t>
            </a:r>
          </a:p>
          <a:p>
            <a:pPr>
              <a:spcBef>
                <a:spcPct val="20000"/>
              </a:spcBef>
              <a:spcAft>
                <a:spcPct val="20000"/>
              </a:spcAft>
              <a:buClr>
                <a:srgbClr val="612DC9"/>
              </a:buClr>
              <a:buFont typeface="Wingdings" panose="05000000000000000000" pitchFamily="2" charset="2"/>
              <a:buChar char="p"/>
            </a:pPr>
            <a:r>
              <a:rPr lang="zh-CN" altLang="en-US" sz="1400" b="1" dirty="0">
                <a:ea typeface="宋体" panose="02010600030101010101" pitchFamily="2" charset="-122"/>
              </a:rPr>
              <a:t>中间结点称为“中间假设”；</a:t>
            </a:r>
          </a:p>
          <a:p>
            <a:pPr>
              <a:spcBef>
                <a:spcPct val="20000"/>
              </a:spcBef>
              <a:spcAft>
                <a:spcPct val="20000"/>
              </a:spcAft>
              <a:buClr>
                <a:srgbClr val="612DC9"/>
              </a:buClr>
              <a:buFont typeface="Wingdings" panose="05000000000000000000" pitchFamily="2" charset="2"/>
              <a:buChar char="p"/>
            </a:pPr>
            <a:r>
              <a:rPr lang="zh-CN" altLang="en-US" sz="1400" b="1" dirty="0">
                <a:ea typeface="宋体" panose="02010600030101010101" pitchFamily="2" charset="-122"/>
              </a:rPr>
              <a:t>终结点称为“证据”或“事实”；</a:t>
            </a:r>
          </a:p>
        </p:txBody>
      </p:sp>
    </p:spTree>
    <p:extLst>
      <p:ext uri="{BB962C8B-B14F-4D97-AF65-F5344CB8AC3E}">
        <p14:creationId xmlns:p14="http://schemas.microsoft.com/office/powerpoint/2010/main" val="358388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4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4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4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4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4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4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4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4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4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4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4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4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4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4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4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4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4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74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3" grpId="0"/>
      <p:bldP spid="17414" grpId="0"/>
      <p:bldP spid="17415" grpId="0"/>
      <p:bldP spid="17416" grpId="0"/>
      <p:bldP spid="17417" grpId="0"/>
      <p:bldP spid="17426" grpId="0" animBg="1"/>
      <p:bldP spid="17428" grpId="0"/>
      <p:bldP spid="17429" grpId="0"/>
      <p:bldP spid="17430" grpId="0"/>
      <p:bldP spid="17431" grpId="0" animBg="1"/>
      <p:bldP spid="17432" grpId="0"/>
      <p:bldP spid="17433" grpId="0"/>
      <p:bldP spid="17434" grpId="0"/>
      <p:bldP spid="17435" grpId="0"/>
      <p:bldP spid="17438" grpId="0" animBg="1"/>
      <p:bldP spid="17440" grpId="0" animBg="1"/>
      <p:bldP spid="17441" grpId="0" animBg="1"/>
      <p:bldP spid="17442" grpId="0" animBg="1"/>
      <p:bldP spid="17443" grpId="0" animBg="1"/>
      <p:bldP spid="17445" grpId="0" animBg="1"/>
      <p:bldP spid="17446" grpId="0" animBg="1"/>
      <p:bldP spid="17447" grpId="0" animBg="1"/>
      <p:bldP spid="17448" grpId="0" animBg="1"/>
      <p:bldP spid="17449" grpId="0" animBg="1"/>
      <p:bldP spid="17450" grpId="0" animBg="1"/>
      <p:bldP spid="17451" grpId="0"/>
      <p:bldP spid="17453" grpId="0" animBg="1"/>
      <p:bldP spid="17454" grpId="0" animBg="1"/>
      <p:bldP spid="33" grpId="0"/>
      <p:bldP spid="3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826418" y="111510"/>
            <a:ext cx="343376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100" b="1">
                <a:latin typeface="Times New Roman" panose="02020603050405020304" pitchFamily="18" charset="0"/>
              </a:rPr>
              <a:t>产生式系统推导过程举例</a:t>
            </a:r>
          </a:p>
        </p:txBody>
      </p:sp>
      <p:sp>
        <p:nvSpPr>
          <p:cNvPr id="38915" name="Text Box 3"/>
          <p:cNvSpPr txBox="1">
            <a:spLocks noChangeArrowheads="1"/>
          </p:cNvSpPr>
          <p:nvPr/>
        </p:nvSpPr>
        <p:spPr bwMode="auto">
          <a:xfrm>
            <a:off x="258316" y="714400"/>
            <a:ext cx="3028950" cy="417806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b="1" dirty="0">
                <a:latin typeface="Times New Roman" panose="02020603050405020304" pitchFamily="18" charset="0"/>
              </a:rPr>
              <a:t>        </a:t>
            </a:r>
            <a:r>
              <a:rPr lang="en-US" altLang="zh-CN" sz="1500" b="1" dirty="0">
                <a:solidFill>
                  <a:srgbClr val="FF0000"/>
                </a:solidFill>
                <a:latin typeface="Times New Roman" panose="02020603050405020304" pitchFamily="18" charset="0"/>
              </a:rPr>
              <a:t>  </a:t>
            </a: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规则库</a:t>
            </a:r>
          </a:p>
          <a:p>
            <a:pPr>
              <a:spcBef>
                <a:spcPct val="50000"/>
              </a:spcBef>
            </a:pPr>
            <a:r>
              <a:rPr lang="en-US" altLang="zh-CN" sz="1500" b="1" dirty="0">
                <a:latin typeface="Times New Roman" panose="02020603050405020304" pitchFamily="18" charset="0"/>
              </a:rPr>
              <a:t>1.IF </a:t>
            </a:r>
            <a:r>
              <a:rPr lang="zh-CN" altLang="en-US" sz="1500" b="1" dirty="0">
                <a:latin typeface="Times New Roman" panose="02020603050405020304" pitchFamily="18" charset="0"/>
              </a:rPr>
              <a:t>衣服是湿的</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天气晴朗</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在户外晾晒衣服</a:t>
            </a:r>
          </a:p>
          <a:p>
            <a:pPr>
              <a:spcBef>
                <a:spcPct val="50000"/>
              </a:spcBef>
            </a:pPr>
            <a:r>
              <a:rPr lang="en-US" altLang="zh-CN" sz="1500" b="1" dirty="0">
                <a:latin typeface="Times New Roman" panose="02020603050405020304" pitchFamily="18" charset="0"/>
              </a:rPr>
              <a:t>2.IF </a:t>
            </a:r>
            <a:r>
              <a:rPr lang="zh-CN" altLang="en-US" sz="1500" b="1" dirty="0">
                <a:latin typeface="Times New Roman" panose="02020603050405020304" pitchFamily="18" charset="0"/>
              </a:rPr>
              <a:t>衣服是湿的</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外面在下雨</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用干衣机烘干衣服</a:t>
            </a:r>
          </a:p>
          <a:p>
            <a:pPr>
              <a:spcBef>
                <a:spcPct val="50000"/>
              </a:spcBef>
            </a:pPr>
            <a:r>
              <a:rPr lang="en-US" altLang="zh-CN" sz="1500" b="1" dirty="0">
                <a:latin typeface="Times New Roman" panose="02020603050405020304" pitchFamily="18" charset="0"/>
              </a:rPr>
              <a:t>3.IF </a:t>
            </a:r>
            <a:r>
              <a:rPr lang="zh-CN" altLang="en-US" sz="1500" b="1" dirty="0">
                <a:latin typeface="Times New Roman" panose="02020603050405020304" pitchFamily="18" charset="0"/>
              </a:rPr>
              <a:t>衣服是脏的</a:t>
            </a:r>
          </a:p>
          <a:p>
            <a:pPr>
              <a:spcBef>
                <a:spcPct val="50000"/>
              </a:spcBef>
            </a:pP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有</a:t>
            </a:r>
            <a:r>
              <a:rPr lang="en-US" altLang="zh-CN" sz="1500" b="1" dirty="0">
                <a:latin typeface="Times New Roman" panose="02020603050405020304" pitchFamily="18" charset="0"/>
              </a:rPr>
              <a:t>15</a:t>
            </a:r>
            <a:r>
              <a:rPr lang="zh-CN" altLang="en-US" sz="1500" b="1" dirty="0">
                <a:latin typeface="Times New Roman" panose="02020603050405020304" pitchFamily="18" charset="0"/>
              </a:rPr>
              <a:t>件以上的脏衣服</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洗衣服</a:t>
            </a:r>
          </a:p>
          <a:p>
            <a:pPr>
              <a:spcBef>
                <a:spcPct val="50000"/>
              </a:spcBef>
            </a:pPr>
            <a:r>
              <a:rPr lang="en-US" altLang="zh-CN" sz="1500" b="1" dirty="0">
                <a:latin typeface="Times New Roman" panose="02020603050405020304" pitchFamily="18" charset="0"/>
              </a:rPr>
              <a:t>4.IF </a:t>
            </a:r>
            <a:r>
              <a:rPr lang="zh-CN" altLang="en-US" sz="1500" b="1" dirty="0">
                <a:latin typeface="Times New Roman" panose="02020603050405020304" pitchFamily="18" charset="0"/>
              </a:rPr>
              <a:t>洗衣服</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衣服是湿的</a:t>
            </a:r>
          </a:p>
        </p:txBody>
      </p:sp>
      <p:sp>
        <p:nvSpPr>
          <p:cNvPr id="38916" name="Text Box 4"/>
          <p:cNvSpPr txBox="1">
            <a:spLocks noChangeArrowheads="1"/>
          </p:cNvSpPr>
          <p:nvPr/>
        </p:nvSpPr>
        <p:spPr bwMode="auto">
          <a:xfrm>
            <a:off x="3641576" y="714400"/>
            <a:ext cx="2914650" cy="1408078"/>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动态数据库</a:t>
            </a:r>
          </a:p>
          <a:p>
            <a:pPr>
              <a:spcBef>
                <a:spcPct val="50000"/>
              </a:spcBef>
            </a:pPr>
            <a:r>
              <a:rPr lang="zh-CN" altLang="en-US" sz="1500" b="1" dirty="0">
                <a:latin typeface="Times New Roman" panose="02020603050405020304" pitchFamily="18" charset="0"/>
              </a:rPr>
              <a:t>衣服是脏的</a:t>
            </a:r>
          </a:p>
          <a:p>
            <a:pPr>
              <a:spcBef>
                <a:spcPct val="50000"/>
              </a:spcBef>
            </a:pPr>
            <a:r>
              <a:rPr lang="zh-CN" altLang="en-US" sz="1500" b="1" dirty="0">
                <a:latin typeface="Times New Roman" panose="02020603050405020304" pitchFamily="18" charset="0"/>
              </a:rPr>
              <a:t>有</a:t>
            </a:r>
            <a:r>
              <a:rPr lang="en-US" altLang="zh-CN" sz="1500" b="1" dirty="0">
                <a:latin typeface="Times New Roman" panose="02020603050405020304" pitchFamily="18" charset="0"/>
              </a:rPr>
              <a:t>20</a:t>
            </a:r>
            <a:r>
              <a:rPr lang="zh-CN" altLang="en-US" sz="1500" b="1" dirty="0">
                <a:latin typeface="Times New Roman" panose="02020603050405020304" pitchFamily="18" charset="0"/>
              </a:rPr>
              <a:t>件脏衣服</a:t>
            </a:r>
          </a:p>
          <a:p>
            <a:pPr>
              <a:spcBef>
                <a:spcPct val="50000"/>
              </a:spcBef>
            </a:pPr>
            <a:r>
              <a:rPr lang="zh-CN" altLang="en-US" sz="1500" b="1" dirty="0">
                <a:latin typeface="Times New Roman" panose="02020603050405020304" pitchFamily="18" charset="0"/>
              </a:rPr>
              <a:t>天气晴朗</a:t>
            </a:r>
          </a:p>
        </p:txBody>
      </p:sp>
      <p:sp>
        <p:nvSpPr>
          <p:cNvPr id="38917" name="Text Box 5"/>
          <p:cNvSpPr txBox="1">
            <a:spLocks noChangeArrowheads="1"/>
          </p:cNvSpPr>
          <p:nvPr/>
        </p:nvSpPr>
        <p:spPr bwMode="auto">
          <a:xfrm>
            <a:off x="3641576" y="2445643"/>
            <a:ext cx="2880733" cy="715581"/>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目标条件</a:t>
            </a:r>
          </a:p>
          <a:p>
            <a:pPr>
              <a:spcBef>
                <a:spcPct val="50000"/>
              </a:spcBef>
            </a:pPr>
            <a:r>
              <a:rPr lang="zh-CN" altLang="en-US" sz="1500" b="1" dirty="0">
                <a:latin typeface="Times New Roman" panose="02020603050405020304" pitchFamily="18" charset="0"/>
              </a:rPr>
              <a:t>在户外晾晒衣服</a:t>
            </a:r>
          </a:p>
        </p:txBody>
      </p:sp>
      <p:sp>
        <p:nvSpPr>
          <p:cNvPr id="38918" name="Text Box 6"/>
          <p:cNvSpPr txBox="1">
            <a:spLocks noChangeArrowheads="1"/>
          </p:cNvSpPr>
          <p:nvPr/>
        </p:nvSpPr>
        <p:spPr bwMode="auto">
          <a:xfrm>
            <a:off x="3641576" y="3468768"/>
            <a:ext cx="268605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b="1" dirty="0">
                <a:latin typeface="Times New Roman" panose="02020603050405020304" pitchFamily="18" charset="0"/>
              </a:rPr>
              <a:t>1.</a:t>
            </a:r>
            <a:r>
              <a:rPr lang="zh-CN" altLang="en-US" sz="1500" b="1" dirty="0">
                <a:latin typeface="Times New Roman" panose="02020603050405020304" pitchFamily="18" charset="0"/>
              </a:rPr>
              <a:t>正向推理，分步进行，并给出动态数据库的当前状态</a:t>
            </a:r>
          </a:p>
          <a:p>
            <a:pPr>
              <a:spcBef>
                <a:spcPct val="50000"/>
              </a:spcBef>
            </a:pPr>
            <a:r>
              <a:rPr lang="en-US" altLang="zh-CN" sz="1500" b="1" dirty="0">
                <a:latin typeface="Times New Roman" panose="02020603050405020304" pitchFamily="18" charset="0"/>
              </a:rPr>
              <a:t>2.</a:t>
            </a:r>
            <a:r>
              <a:rPr lang="zh-CN" altLang="en-US" sz="1500" b="1" dirty="0">
                <a:latin typeface="Times New Roman" panose="02020603050405020304" pitchFamily="18" charset="0"/>
              </a:rPr>
              <a:t>反向推理（图示法）</a:t>
            </a:r>
          </a:p>
        </p:txBody>
      </p:sp>
    </p:spTree>
    <p:extLst>
      <p:ext uri="{BB962C8B-B14F-4D97-AF65-F5344CB8AC3E}">
        <p14:creationId xmlns:p14="http://schemas.microsoft.com/office/powerpoint/2010/main" val="3809108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 calcmode="lin" valueType="num">
                                      <p:cBhvr additive="base">
                                        <p:cTn id="7" dur="500" fill="hold"/>
                                        <p:tgtEl>
                                          <p:spTgt spid="38915"/>
                                        </p:tgtEl>
                                        <p:attrNameLst>
                                          <p:attrName>ppt_x</p:attrName>
                                        </p:attrNameLst>
                                      </p:cBhvr>
                                      <p:tavLst>
                                        <p:tav tm="0">
                                          <p:val>
                                            <p:strVal val="#ppt_x"/>
                                          </p:val>
                                        </p:tav>
                                        <p:tav tm="100000">
                                          <p:val>
                                            <p:strVal val="#ppt_x"/>
                                          </p:val>
                                        </p:tav>
                                      </p:tavLst>
                                    </p:anim>
                                    <p:anim calcmode="lin" valueType="num">
                                      <p:cBhvr additive="base">
                                        <p:cTn id="8" dur="500" fill="hold"/>
                                        <p:tgtEl>
                                          <p:spTgt spid="389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16"/>
                                        </p:tgtEl>
                                        <p:attrNameLst>
                                          <p:attrName>style.visibility</p:attrName>
                                        </p:attrNameLst>
                                      </p:cBhvr>
                                      <p:to>
                                        <p:strVal val="visible"/>
                                      </p:to>
                                    </p:set>
                                    <p:anim calcmode="lin" valueType="num">
                                      <p:cBhvr additive="base">
                                        <p:cTn id="13" dur="500" fill="hold"/>
                                        <p:tgtEl>
                                          <p:spTgt spid="38916"/>
                                        </p:tgtEl>
                                        <p:attrNameLst>
                                          <p:attrName>ppt_x</p:attrName>
                                        </p:attrNameLst>
                                      </p:cBhvr>
                                      <p:tavLst>
                                        <p:tav tm="0">
                                          <p:val>
                                            <p:strVal val="#ppt_x"/>
                                          </p:val>
                                        </p:tav>
                                        <p:tav tm="100000">
                                          <p:val>
                                            <p:strVal val="#ppt_x"/>
                                          </p:val>
                                        </p:tav>
                                      </p:tavLst>
                                    </p:anim>
                                    <p:anim calcmode="lin" valueType="num">
                                      <p:cBhvr additive="base">
                                        <p:cTn id="14"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anim calcmode="lin" valueType="num">
                                      <p:cBhvr additive="base">
                                        <p:cTn id="19" dur="500" fill="hold"/>
                                        <p:tgtEl>
                                          <p:spTgt spid="38917"/>
                                        </p:tgtEl>
                                        <p:attrNameLst>
                                          <p:attrName>ppt_x</p:attrName>
                                        </p:attrNameLst>
                                      </p:cBhvr>
                                      <p:tavLst>
                                        <p:tav tm="0">
                                          <p:val>
                                            <p:strVal val="#ppt_x"/>
                                          </p:val>
                                        </p:tav>
                                        <p:tav tm="100000">
                                          <p:val>
                                            <p:strVal val="#ppt_x"/>
                                          </p:val>
                                        </p:tav>
                                      </p:tavLst>
                                    </p:anim>
                                    <p:anim calcmode="lin" valueType="num">
                                      <p:cBhvr additive="base">
                                        <p:cTn id="20" dur="500" fill="hold"/>
                                        <p:tgtEl>
                                          <p:spTgt spid="389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8918">
                                            <p:txEl>
                                              <p:pRg st="0" end="0"/>
                                            </p:txEl>
                                          </p:spTgt>
                                        </p:tgtEl>
                                        <p:attrNameLst>
                                          <p:attrName>style.visibility</p:attrName>
                                        </p:attrNameLst>
                                      </p:cBhvr>
                                      <p:to>
                                        <p:strVal val="visible"/>
                                      </p:to>
                                    </p:set>
                                    <p:animEffect transition="in" filter="fade">
                                      <p:cBhvr>
                                        <p:cTn id="25" dur="1000"/>
                                        <p:tgtEl>
                                          <p:spTgt spid="38918">
                                            <p:txEl>
                                              <p:pRg st="0" end="0"/>
                                            </p:txEl>
                                          </p:spTgt>
                                        </p:tgtEl>
                                      </p:cBhvr>
                                    </p:animEffect>
                                    <p:anim calcmode="lin" valueType="num">
                                      <p:cBhvr>
                                        <p:cTn id="26" dur="1000" fill="hold"/>
                                        <p:tgtEl>
                                          <p:spTgt spid="38918">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89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8918">
                                            <p:txEl>
                                              <p:pRg st="1" end="1"/>
                                            </p:txEl>
                                          </p:spTgt>
                                        </p:tgtEl>
                                        <p:attrNameLst>
                                          <p:attrName>style.visibility</p:attrName>
                                        </p:attrNameLst>
                                      </p:cBhvr>
                                      <p:to>
                                        <p:strVal val="visible"/>
                                      </p:to>
                                    </p:set>
                                    <p:anim calcmode="lin" valueType="num">
                                      <p:cBhvr additive="base">
                                        <p:cTn id="32" dur="500" fill="hold"/>
                                        <p:tgtEl>
                                          <p:spTgt spid="38918">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89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38916" grpId="0" animBg="1"/>
      <p:bldP spid="3891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752850" y="681038"/>
            <a:ext cx="2914650" cy="210057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动态数据库</a:t>
            </a:r>
          </a:p>
          <a:p>
            <a:pPr>
              <a:spcBef>
                <a:spcPct val="50000"/>
              </a:spcBef>
            </a:pPr>
            <a:endParaRPr lang="zh-CN" altLang="en-US" sz="1500" b="1" dirty="0">
              <a:latin typeface="Times New Roman" panose="02020603050405020304" pitchFamily="18" charset="0"/>
            </a:endParaRPr>
          </a:p>
          <a:p>
            <a:pPr>
              <a:spcBef>
                <a:spcPct val="50000"/>
              </a:spcBef>
            </a:pPr>
            <a:r>
              <a:rPr lang="zh-CN" altLang="en-US" sz="1500" b="1" dirty="0">
                <a:solidFill>
                  <a:schemeClr val="hlink"/>
                </a:solidFill>
                <a:latin typeface="Times New Roman" panose="02020603050405020304" pitchFamily="18" charset="0"/>
              </a:rPr>
              <a:t>衣服是脏的</a:t>
            </a:r>
          </a:p>
          <a:p>
            <a:pPr>
              <a:spcBef>
                <a:spcPct val="50000"/>
              </a:spcBef>
            </a:pPr>
            <a:r>
              <a:rPr lang="zh-CN" altLang="en-US" sz="1500" b="1" dirty="0">
                <a:solidFill>
                  <a:schemeClr val="hlink"/>
                </a:solidFill>
                <a:latin typeface="Times New Roman" panose="02020603050405020304" pitchFamily="18" charset="0"/>
              </a:rPr>
              <a:t>有</a:t>
            </a:r>
            <a:r>
              <a:rPr lang="en-US" altLang="zh-CN" sz="1500" b="1" dirty="0">
                <a:solidFill>
                  <a:schemeClr val="hlink"/>
                </a:solidFill>
                <a:latin typeface="Times New Roman" panose="02020603050405020304" pitchFamily="18" charset="0"/>
              </a:rPr>
              <a:t>20</a:t>
            </a:r>
            <a:r>
              <a:rPr lang="zh-CN" altLang="en-US" sz="1500" b="1" dirty="0">
                <a:solidFill>
                  <a:schemeClr val="hlink"/>
                </a:solidFill>
                <a:latin typeface="Times New Roman" panose="02020603050405020304" pitchFamily="18" charset="0"/>
              </a:rPr>
              <a:t>件脏衣服</a:t>
            </a:r>
          </a:p>
          <a:p>
            <a:pPr>
              <a:spcBef>
                <a:spcPct val="50000"/>
              </a:spcBef>
            </a:pPr>
            <a:r>
              <a:rPr lang="zh-CN" altLang="en-US" sz="1500" b="1" dirty="0">
                <a:latin typeface="Times New Roman" panose="02020603050405020304" pitchFamily="18" charset="0"/>
              </a:rPr>
              <a:t>天气晴朗</a:t>
            </a:r>
          </a:p>
          <a:p>
            <a:pPr>
              <a:spcBef>
                <a:spcPct val="50000"/>
              </a:spcBef>
            </a:pPr>
            <a:r>
              <a:rPr lang="zh-CN" altLang="en-US" sz="1500" b="1" dirty="0">
                <a:solidFill>
                  <a:schemeClr val="folHlink"/>
                </a:solidFill>
                <a:latin typeface="Times New Roman" panose="02020603050405020304" pitchFamily="18" charset="0"/>
              </a:rPr>
              <a:t>洗衣服</a:t>
            </a:r>
          </a:p>
        </p:txBody>
      </p:sp>
      <p:sp>
        <p:nvSpPr>
          <p:cNvPr id="40963" name="Text Box 3"/>
          <p:cNvSpPr txBox="1">
            <a:spLocks noChangeArrowheads="1"/>
          </p:cNvSpPr>
          <p:nvPr/>
        </p:nvSpPr>
        <p:spPr bwMode="auto">
          <a:xfrm>
            <a:off x="285750" y="114300"/>
            <a:ext cx="3028950" cy="417806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b="1" dirty="0">
                <a:solidFill>
                  <a:srgbClr val="FF0000"/>
                </a:solidFill>
                <a:effectLst>
                  <a:outerShdw blurRad="38100" dist="38100" dir="2700000" algn="tl">
                    <a:srgbClr val="000000">
                      <a:alpha val="43137"/>
                    </a:srgbClr>
                  </a:outerShdw>
                </a:effectLst>
                <a:latin typeface="Times New Roman" panose="02020603050405020304" pitchFamily="18" charset="0"/>
              </a:rPr>
              <a:t>          </a:t>
            </a: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规则库</a:t>
            </a:r>
          </a:p>
          <a:p>
            <a:pPr>
              <a:spcBef>
                <a:spcPct val="50000"/>
              </a:spcBef>
            </a:pPr>
            <a:r>
              <a:rPr lang="en-US" altLang="zh-CN" sz="1500" b="1" dirty="0">
                <a:latin typeface="Times New Roman" panose="02020603050405020304" pitchFamily="18" charset="0"/>
              </a:rPr>
              <a:t>1.IF </a:t>
            </a:r>
            <a:r>
              <a:rPr lang="zh-CN" altLang="en-US" sz="1500" b="1" dirty="0">
                <a:latin typeface="Times New Roman" panose="02020603050405020304" pitchFamily="18" charset="0"/>
              </a:rPr>
              <a:t>衣服是湿的</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天气晴朗</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在户外晾晒衣服</a:t>
            </a:r>
          </a:p>
          <a:p>
            <a:pPr>
              <a:spcBef>
                <a:spcPct val="50000"/>
              </a:spcBef>
            </a:pPr>
            <a:r>
              <a:rPr lang="en-US" altLang="zh-CN" sz="1500" b="1" dirty="0">
                <a:latin typeface="Times New Roman" panose="02020603050405020304" pitchFamily="18" charset="0"/>
              </a:rPr>
              <a:t>2.IF </a:t>
            </a:r>
            <a:r>
              <a:rPr lang="zh-CN" altLang="en-US" sz="1500" b="1" dirty="0">
                <a:latin typeface="Times New Roman" panose="02020603050405020304" pitchFamily="18" charset="0"/>
              </a:rPr>
              <a:t>衣服是湿的</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外面在下雨</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用干衣机烘干衣服</a:t>
            </a:r>
          </a:p>
          <a:p>
            <a:pPr>
              <a:spcBef>
                <a:spcPct val="50000"/>
              </a:spcBef>
            </a:pPr>
            <a:r>
              <a:rPr lang="en-US" altLang="zh-CN" sz="1500" b="1" dirty="0">
                <a:latin typeface="Times New Roman" panose="02020603050405020304" pitchFamily="18" charset="0"/>
              </a:rPr>
              <a:t>3.IF </a:t>
            </a:r>
            <a:r>
              <a:rPr lang="zh-CN" altLang="en-US" sz="1500" b="1" dirty="0">
                <a:latin typeface="Times New Roman" panose="02020603050405020304" pitchFamily="18" charset="0"/>
              </a:rPr>
              <a:t>衣服是脏的</a:t>
            </a:r>
          </a:p>
          <a:p>
            <a:pPr>
              <a:spcBef>
                <a:spcPct val="50000"/>
              </a:spcBef>
            </a:pP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有</a:t>
            </a:r>
            <a:r>
              <a:rPr lang="en-US" altLang="zh-CN" sz="1500" b="1" dirty="0">
                <a:latin typeface="Times New Roman" panose="02020603050405020304" pitchFamily="18" charset="0"/>
              </a:rPr>
              <a:t>15</a:t>
            </a:r>
            <a:r>
              <a:rPr lang="zh-CN" altLang="en-US" sz="1500" b="1" dirty="0">
                <a:latin typeface="Times New Roman" panose="02020603050405020304" pitchFamily="18" charset="0"/>
              </a:rPr>
              <a:t>件以上的脏衣服</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洗衣服</a:t>
            </a:r>
          </a:p>
          <a:p>
            <a:pPr>
              <a:spcBef>
                <a:spcPct val="50000"/>
              </a:spcBef>
            </a:pPr>
            <a:r>
              <a:rPr lang="en-US" altLang="zh-CN" sz="1500" b="1" dirty="0">
                <a:latin typeface="Times New Roman" panose="02020603050405020304" pitchFamily="18" charset="0"/>
              </a:rPr>
              <a:t>4.IF </a:t>
            </a:r>
            <a:r>
              <a:rPr lang="zh-CN" altLang="en-US" sz="1500" b="1" dirty="0">
                <a:latin typeface="Times New Roman" panose="02020603050405020304" pitchFamily="18" charset="0"/>
              </a:rPr>
              <a:t>洗衣服</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衣服是湿的</a:t>
            </a:r>
          </a:p>
        </p:txBody>
      </p:sp>
      <p:sp>
        <p:nvSpPr>
          <p:cNvPr id="40964" name="Text Box 4"/>
          <p:cNvSpPr txBox="1">
            <a:spLocks noChangeArrowheads="1"/>
          </p:cNvSpPr>
          <p:nvPr/>
        </p:nvSpPr>
        <p:spPr bwMode="auto">
          <a:xfrm>
            <a:off x="3699272" y="141685"/>
            <a:ext cx="286226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dirty="0"/>
              <a:t>步骤</a:t>
            </a:r>
            <a:r>
              <a:rPr lang="en-US" altLang="zh-CN" sz="1800" b="1" dirty="0"/>
              <a:t>1:</a:t>
            </a:r>
            <a:r>
              <a:rPr lang="zh-CN" altLang="en-US" sz="1800" b="1" dirty="0"/>
              <a:t>和规则</a:t>
            </a:r>
            <a:r>
              <a:rPr lang="en-US" altLang="zh-CN" sz="1800" b="1" dirty="0"/>
              <a:t>3</a:t>
            </a:r>
            <a:r>
              <a:rPr lang="zh-CN" altLang="en-US" sz="1800" b="1" dirty="0"/>
              <a:t>进行匹配</a:t>
            </a:r>
          </a:p>
        </p:txBody>
      </p:sp>
    </p:spTree>
    <p:extLst>
      <p:ext uri="{BB962C8B-B14F-4D97-AF65-F5344CB8AC3E}">
        <p14:creationId xmlns:p14="http://schemas.microsoft.com/office/powerpoint/2010/main" val="1089930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ppt_x"/>
                                          </p:val>
                                        </p:tav>
                                        <p:tav tm="100000">
                                          <p:val>
                                            <p:strVal val="#ppt_x"/>
                                          </p:val>
                                        </p:tav>
                                      </p:tavLst>
                                    </p:anim>
                                    <p:anim calcmode="lin" valueType="num">
                                      <p:cBhvr additive="base">
                                        <p:cTn id="8"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0962">
                                            <p:txEl>
                                              <p:pRg st="5" end="5"/>
                                            </p:txEl>
                                          </p:spTgt>
                                        </p:tgtEl>
                                        <p:attrNameLst>
                                          <p:attrName>style.visibility</p:attrName>
                                        </p:attrNameLst>
                                      </p:cBhvr>
                                      <p:to>
                                        <p:strVal val="visible"/>
                                      </p:to>
                                    </p:set>
                                    <p:animEffect transition="in" filter="fade">
                                      <p:cBhvr>
                                        <p:cTn id="13" dur="1000"/>
                                        <p:tgtEl>
                                          <p:spTgt spid="40962">
                                            <p:txEl>
                                              <p:pRg st="5" end="5"/>
                                            </p:txEl>
                                          </p:spTgt>
                                        </p:tgtEl>
                                      </p:cBhvr>
                                    </p:animEffect>
                                    <p:anim calcmode="lin" valueType="num">
                                      <p:cBhvr>
                                        <p:cTn id="14" dur="1000" fill="hold"/>
                                        <p:tgtEl>
                                          <p:spTgt spid="40962">
                                            <p:txEl>
                                              <p:pRg st="5" end="5"/>
                                            </p:txEl>
                                          </p:spTgt>
                                        </p:tgtEl>
                                        <p:attrNameLst>
                                          <p:attrName>ppt_x</p:attrName>
                                        </p:attrNameLst>
                                      </p:cBhvr>
                                      <p:tavLst>
                                        <p:tav tm="0">
                                          <p:val>
                                            <p:strVal val="#ppt_x"/>
                                          </p:val>
                                        </p:tav>
                                        <p:tav tm="100000">
                                          <p:val>
                                            <p:strVal val="#ppt_x"/>
                                          </p:val>
                                        </p:tav>
                                      </p:tavLst>
                                    </p:anim>
                                    <p:anim calcmode="lin" valueType="num">
                                      <p:cBhvr>
                                        <p:cTn id="15" dur="1000" fill="hold"/>
                                        <p:tgtEl>
                                          <p:spTgt spid="4096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3752850" y="1762125"/>
            <a:ext cx="2914650" cy="244682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动态数据库</a:t>
            </a:r>
          </a:p>
          <a:p>
            <a:pPr>
              <a:spcBef>
                <a:spcPct val="50000"/>
              </a:spcBef>
            </a:pPr>
            <a:endParaRPr lang="zh-CN" altLang="en-US" sz="1500" b="1" dirty="0">
              <a:latin typeface="Times New Roman" panose="02020603050405020304" pitchFamily="18" charset="0"/>
            </a:endParaRPr>
          </a:p>
          <a:p>
            <a:pPr>
              <a:spcBef>
                <a:spcPct val="50000"/>
              </a:spcBef>
            </a:pPr>
            <a:r>
              <a:rPr lang="zh-CN" altLang="en-US" sz="1500" b="1" dirty="0">
                <a:latin typeface="Times New Roman" panose="02020603050405020304" pitchFamily="18" charset="0"/>
              </a:rPr>
              <a:t>衣服是脏的</a:t>
            </a:r>
          </a:p>
          <a:p>
            <a:pPr>
              <a:spcBef>
                <a:spcPct val="50000"/>
              </a:spcBef>
            </a:pPr>
            <a:r>
              <a:rPr lang="zh-CN" altLang="en-US" sz="1500" b="1" dirty="0">
                <a:latin typeface="Times New Roman" panose="02020603050405020304" pitchFamily="18" charset="0"/>
              </a:rPr>
              <a:t>有</a:t>
            </a:r>
            <a:r>
              <a:rPr lang="en-US" altLang="zh-CN" sz="1500" b="1" dirty="0">
                <a:latin typeface="Times New Roman" panose="02020603050405020304" pitchFamily="18" charset="0"/>
              </a:rPr>
              <a:t>20</a:t>
            </a:r>
            <a:r>
              <a:rPr lang="zh-CN" altLang="en-US" sz="1500" b="1" dirty="0">
                <a:latin typeface="Times New Roman" panose="02020603050405020304" pitchFamily="18" charset="0"/>
              </a:rPr>
              <a:t>件脏衣服</a:t>
            </a:r>
          </a:p>
          <a:p>
            <a:pPr>
              <a:spcBef>
                <a:spcPct val="50000"/>
              </a:spcBef>
            </a:pPr>
            <a:r>
              <a:rPr lang="zh-CN" altLang="en-US" sz="1500" b="1" dirty="0">
                <a:latin typeface="Times New Roman" panose="02020603050405020304" pitchFamily="18" charset="0"/>
              </a:rPr>
              <a:t>天气晴朗</a:t>
            </a:r>
          </a:p>
          <a:p>
            <a:pPr>
              <a:spcBef>
                <a:spcPct val="50000"/>
              </a:spcBef>
            </a:pPr>
            <a:r>
              <a:rPr lang="zh-CN" altLang="en-US" sz="1500" b="1" dirty="0">
                <a:solidFill>
                  <a:schemeClr val="hlink"/>
                </a:solidFill>
                <a:latin typeface="Times New Roman" panose="02020603050405020304" pitchFamily="18" charset="0"/>
              </a:rPr>
              <a:t>洗衣服</a:t>
            </a:r>
          </a:p>
          <a:p>
            <a:pPr>
              <a:spcBef>
                <a:spcPct val="50000"/>
              </a:spcBef>
            </a:pPr>
            <a:r>
              <a:rPr lang="zh-CN" altLang="en-US" sz="1500" b="1" dirty="0">
                <a:solidFill>
                  <a:schemeClr val="folHlink"/>
                </a:solidFill>
                <a:latin typeface="Times New Roman" panose="02020603050405020304" pitchFamily="18" charset="0"/>
              </a:rPr>
              <a:t>衣服是湿的</a:t>
            </a:r>
          </a:p>
        </p:txBody>
      </p:sp>
      <p:sp>
        <p:nvSpPr>
          <p:cNvPr id="43011" name="Text Box 3"/>
          <p:cNvSpPr txBox="1">
            <a:spLocks noChangeArrowheads="1"/>
          </p:cNvSpPr>
          <p:nvPr/>
        </p:nvSpPr>
        <p:spPr bwMode="auto">
          <a:xfrm>
            <a:off x="285750" y="114300"/>
            <a:ext cx="3028950" cy="417806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rPr>
              <a:t>          </a:t>
            </a: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规则库</a:t>
            </a:r>
          </a:p>
          <a:p>
            <a:pPr>
              <a:spcBef>
                <a:spcPct val="50000"/>
              </a:spcBef>
            </a:pPr>
            <a:r>
              <a:rPr lang="en-US" altLang="zh-CN" sz="1500" b="1" dirty="0">
                <a:latin typeface="Times New Roman" panose="02020603050405020304" pitchFamily="18" charset="0"/>
              </a:rPr>
              <a:t>1.IF </a:t>
            </a:r>
            <a:r>
              <a:rPr lang="zh-CN" altLang="en-US" sz="1500" b="1" dirty="0">
                <a:latin typeface="Times New Roman" panose="02020603050405020304" pitchFamily="18" charset="0"/>
              </a:rPr>
              <a:t>衣服是湿的</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天气晴朗</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在户外晾晒衣服</a:t>
            </a:r>
          </a:p>
          <a:p>
            <a:pPr>
              <a:spcBef>
                <a:spcPct val="50000"/>
              </a:spcBef>
            </a:pPr>
            <a:r>
              <a:rPr lang="en-US" altLang="zh-CN" sz="1500" b="1" dirty="0">
                <a:latin typeface="Times New Roman" panose="02020603050405020304" pitchFamily="18" charset="0"/>
              </a:rPr>
              <a:t>2.IF </a:t>
            </a:r>
            <a:r>
              <a:rPr lang="zh-CN" altLang="en-US" sz="1500" b="1" dirty="0">
                <a:latin typeface="Times New Roman" panose="02020603050405020304" pitchFamily="18" charset="0"/>
              </a:rPr>
              <a:t>衣服是湿的</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外面在下雨</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用干衣机烘干衣服</a:t>
            </a:r>
          </a:p>
          <a:p>
            <a:pPr>
              <a:spcBef>
                <a:spcPct val="50000"/>
              </a:spcBef>
            </a:pPr>
            <a:r>
              <a:rPr lang="en-US" altLang="zh-CN" sz="1500" b="1" dirty="0">
                <a:latin typeface="Times New Roman" panose="02020603050405020304" pitchFamily="18" charset="0"/>
              </a:rPr>
              <a:t>3.IF </a:t>
            </a:r>
            <a:r>
              <a:rPr lang="zh-CN" altLang="en-US" sz="1500" b="1" dirty="0">
                <a:latin typeface="Times New Roman" panose="02020603050405020304" pitchFamily="18" charset="0"/>
              </a:rPr>
              <a:t>衣服是脏的</a:t>
            </a:r>
          </a:p>
          <a:p>
            <a:pPr>
              <a:spcBef>
                <a:spcPct val="50000"/>
              </a:spcBef>
            </a:pP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有</a:t>
            </a:r>
            <a:r>
              <a:rPr lang="en-US" altLang="zh-CN" sz="1500" b="1" dirty="0">
                <a:latin typeface="Times New Roman" panose="02020603050405020304" pitchFamily="18" charset="0"/>
              </a:rPr>
              <a:t>15</a:t>
            </a:r>
            <a:r>
              <a:rPr lang="zh-CN" altLang="en-US" sz="1500" b="1" dirty="0">
                <a:latin typeface="Times New Roman" panose="02020603050405020304" pitchFamily="18" charset="0"/>
              </a:rPr>
              <a:t>件以上的脏衣服</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洗衣服</a:t>
            </a:r>
          </a:p>
          <a:p>
            <a:pPr>
              <a:spcBef>
                <a:spcPct val="50000"/>
              </a:spcBef>
            </a:pPr>
            <a:r>
              <a:rPr lang="en-US" altLang="zh-CN" sz="1500" b="1" dirty="0">
                <a:latin typeface="Times New Roman" panose="02020603050405020304" pitchFamily="18" charset="0"/>
              </a:rPr>
              <a:t>4.IF </a:t>
            </a:r>
            <a:r>
              <a:rPr lang="zh-CN" altLang="en-US" sz="1500" b="1" dirty="0">
                <a:latin typeface="Times New Roman" panose="02020603050405020304" pitchFamily="18" charset="0"/>
              </a:rPr>
              <a:t>洗衣服</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衣服是湿的</a:t>
            </a:r>
          </a:p>
        </p:txBody>
      </p:sp>
      <p:sp>
        <p:nvSpPr>
          <p:cNvPr id="43012" name="Text Box 4"/>
          <p:cNvSpPr txBox="1">
            <a:spLocks noChangeArrowheads="1"/>
          </p:cNvSpPr>
          <p:nvPr/>
        </p:nvSpPr>
        <p:spPr bwMode="auto">
          <a:xfrm>
            <a:off x="3752850" y="573881"/>
            <a:ext cx="2700338"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t>步骤</a:t>
            </a:r>
            <a:r>
              <a:rPr lang="en-US" altLang="zh-CN" sz="1800" b="1" dirty="0"/>
              <a:t>2:</a:t>
            </a:r>
            <a:r>
              <a:rPr lang="zh-CN" altLang="en-US" sz="1800" b="1" dirty="0"/>
              <a:t>和规则</a:t>
            </a:r>
            <a:r>
              <a:rPr lang="en-US" altLang="zh-CN" sz="1800" b="1" dirty="0"/>
              <a:t>4</a:t>
            </a:r>
            <a:r>
              <a:rPr lang="zh-CN" altLang="en-US" sz="1800" b="1" dirty="0"/>
              <a:t>进行匹配</a:t>
            </a:r>
          </a:p>
          <a:p>
            <a:pPr algn="ctr" eaLnBrk="1" hangingPunct="1">
              <a:spcBef>
                <a:spcPct val="50000"/>
              </a:spcBef>
            </a:pPr>
            <a:endParaRPr lang="en-US" altLang="zh-CN" sz="1800" b="1" dirty="0"/>
          </a:p>
        </p:txBody>
      </p:sp>
    </p:spTree>
    <p:extLst>
      <p:ext uri="{BB962C8B-B14F-4D97-AF65-F5344CB8AC3E}">
        <p14:creationId xmlns:p14="http://schemas.microsoft.com/office/powerpoint/2010/main" val="2261952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additive="base">
                                        <p:cTn id="7" dur="500" fill="hold"/>
                                        <p:tgtEl>
                                          <p:spTgt spid="43012"/>
                                        </p:tgtEl>
                                        <p:attrNameLst>
                                          <p:attrName>ppt_x</p:attrName>
                                        </p:attrNameLst>
                                      </p:cBhvr>
                                      <p:tavLst>
                                        <p:tav tm="0">
                                          <p:val>
                                            <p:strVal val="#ppt_x"/>
                                          </p:val>
                                        </p:tav>
                                        <p:tav tm="100000">
                                          <p:val>
                                            <p:strVal val="#ppt_x"/>
                                          </p:val>
                                        </p:tav>
                                      </p:tavLst>
                                    </p:anim>
                                    <p:anim calcmode="lin" valueType="num">
                                      <p:cBhvr additive="base">
                                        <p:cTn id="8"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3010">
                                            <p:txEl>
                                              <p:pRg st="6" end="6"/>
                                            </p:txEl>
                                          </p:spTgt>
                                        </p:tgtEl>
                                        <p:attrNameLst>
                                          <p:attrName>style.visibility</p:attrName>
                                        </p:attrNameLst>
                                      </p:cBhvr>
                                      <p:to>
                                        <p:strVal val="visible"/>
                                      </p:to>
                                    </p:set>
                                    <p:animEffect transition="in" filter="fade">
                                      <p:cBhvr>
                                        <p:cTn id="13" dur="1000"/>
                                        <p:tgtEl>
                                          <p:spTgt spid="43010">
                                            <p:txEl>
                                              <p:pRg st="6" end="6"/>
                                            </p:txEl>
                                          </p:spTgt>
                                        </p:tgtEl>
                                      </p:cBhvr>
                                    </p:animEffect>
                                    <p:anim calcmode="lin" valueType="num">
                                      <p:cBhvr>
                                        <p:cTn id="14" dur="1000" fill="hold"/>
                                        <p:tgtEl>
                                          <p:spTgt spid="43010">
                                            <p:txEl>
                                              <p:pRg st="6" end="6"/>
                                            </p:txEl>
                                          </p:spTgt>
                                        </p:tgtEl>
                                        <p:attrNameLst>
                                          <p:attrName>ppt_x</p:attrName>
                                        </p:attrNameLst>
                                      </p:cBhvr>
                                      <p:tavLst>
                                        <p:tav tm="0">
                                          <p:val>
                                            <p:strVal val="#ppt_x"/>
                                          </p:val>
                                        </p:tav>
                                        <p:tav tm="100000">
                                          <p:val>
                                            <p:strVal val="#ppt_x"/>
                                          </p:val>
                                        </p:tav>
                                      </p:tavLst>
                                    </p:anim>
                                    <p:anim calcmode="lin" valueType="num">
                                      <p:cBhvr>
                                        <p:cTn id="15" dur="1000" fill="hold"/>
                                        <p:tgtEl>
                                          <p:spTgt spid="430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285750" y="114300"/>
            <a:ext cx="3028950" cy="417806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rPr>
              <a:t>          </a:t>
            </a: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规则库</a:t>
            </a:r>
          </a:p>
          <a:p>
            <a:pPr>
              <a:spcBef>
                <a:spcPct val="50000"/>
              </a:spcBef>
            </a:pPr>
            <a:r>
              <a:rPr lang="en-US" altLang="zh-CN" sz="1500" b="1" dirty="0">
                <a:latin typeface="Times New Roman" panose="02020603050405020304" pitchFamily="18" charset="0"/>
              </a:rPr>
              <a:t>1.IF </a:t>
            </a:r>
            <a:r>
              <a:rPr lang="zh-CN" altLang="en-US" sz="1500" b="1" dirty="0">
                <a:latin typeface="Times New Roman" panose="02020603050405020304" pitchFamily="18" charset="0"/>
              </a:rPr>
              <a:t>衣服是湿的</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天气晴朗</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在户外晾晒衣服</a:t>
            </a:r>
          </a:p>
          <a:p>
            <a:pPr>
              <a:spcBef>
                <a:spcPct val="50000"/>
              </a:spcBef>
            </a:pPr>
            <a:r>
              <a:rPr lang="en-US" altLang="zh-CN" sz="1500" b="1" dirty="0">
                <a:latin typeface="Times New Roman" panose="02020603050405020304" pitchFamily="18" charset="0"/>
              </a:rPr>
              <a:t>2.IF </a:t>
            </a:r>
            <a:r>
              <a:rPr lang="zh-CN" altLang="en-US" sz="1500" b="1" dirty="0">
                <a:latin typeface="Times New Roman" panose="02020603050405020304" pitchFamily="18" charset="0"/>
              </a:rPr>
              <a:t>衣服是湿的</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外面在下雨</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用干衣机烘干衣服</a:t>
            </a:r>
          </a:p>
          <a:p>
            <a:pPr>
              <a:spcBef>
                <a:spcPct val="50000"/>
              </a:spcBef>
            </a:pPr>
            <a:r>
              <a:rPr lang="en-US" altLang="zh-CN" sz="1500" b="1" dirty="0">
                <a:latin typeface="Times New Roman" panose="02020603050405020304" pitchFamily="18" charset="0"/>
              </a:rPr>
              <a:t>3.IF </a:t>
            </a:r>
            <a:r>
              <a:rPr lang="zh-CN" altLang="en-US" sz="1500" b="1" dirty="0">
                <a:latin typeface="Times New Roman" panose="02020603050405020304" pitchFamily="18" charset="0"/>
              </a:rPr>
              <a:t>衣服是脏的</a:t>
            </a:r>
          </a:p>
          <a:p>
            <a:pPr>
              <a:spcBef>
                <a:spcPct val="50000"/>
              </a:spcBef>
            </a:pPr>
            <a:r>
              <a:rPr lang="en-US" altLang="zh-CN" sz="1500" b="1" dirty="0">
                <a:latin typeface="Times New Roman" panose="02020603050405020304" pitchFamily="18" charset="0"/>
              </a:rPr>
              <a:t>AND </a:t>
            </a:r>
            <a:r>
              <a:rPr lang="zh-CN" altLang="en-US" sz="1500" b="1" dirty="0">
                <a:latin typeface="Times New Roman" panose="02020603050405020304" pitchFamily="18" charset="0"/>
              </a:rPr>
              <a:t>有</a:t>
            </a:r>
            <a:r>
              <a:rPr lang="en-US" altLang="zh-CN" sz="1500" b="1" dirty="0">
                <a:latin typeface="Times New Roman" panose="02020603050405020304" pitchFamily="18" charset="0"/>
              </a:rPr>
              <a:t>15</a:t>
            </a:r>
            <a:r>
              <a:rPr lang="zh-CN" altLang="en-US" sz="1500" b="1" dirty="0">
                <a:latin typeface="Times New Roman" panose="02020603050405020304" pitchFamily="18" charset="0"/>
              </a:rPr>
              <a:t>件以上的脏衣服</a:t>
            </a:r>
          </a:p>
          <a:p>
            <a:pPr>
              <a:spcBef>
                <a:spcPct val="50000"/>
              </a:spcBef>
            </a:pP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洗衣服</a:t>
            </a:r>
          </a:p>
          <a:p>
            <a:pPr>
              <a:spcBef>
                <a:spcPct val="50000"/>
              </a:spcBef>
            </a:pPr>
            <a:r>
              <a:rPr lang="en-US" altLang="zh-CN" sz="1500" b="1" dirty="0">
                <a:latin typeface="Times New Roman" panose="02020603050405020304" pitchFamily="18" charset="0"/>
              </a:rPr>
              <a:t>4.IF </a:t>
            </a:r>
            <a:r>
              <a:rPr lang="zh-CN" altLang="en-US" sz="1500" b="1" dirty="0">
                <a:latin typeface="Times New Roman" panose="02020603050405020304" pitchFamily="18" charset="0"/>
              </a:rPr>
              <a:t>洗衣服</a:t>
            </a:r>
          </a:p>
          <a:p>
            <a:pPr>
              <a:spcBef>
                <a:spcPct val="50000"/>
              </a:spcBef>
            </a:pPr>
            <a:r>
              <a:rPr lang="zh-CN" altLang="en-US" sz="1500" b="1" dirty="0">
                <a:latin typeface="Times New Roman" panose="02020603050405020304" pitchFamily="18" charset="0"/>
              </a:rPr>
              <a:t>   </a:t>
            </a:r>
            <a:r>
              <a:rPr lang="en-US" altLang="zh-CN" sz="1500" b="1" dirty="0">
                <a:latin typeface="Times New Roman" panose="02020603050405020304" pitchFamily="18" charset="0"/>
              </a:rPr>
              <a:t>THEN </a:t>
            </a:r>
            <a:r>
              <a:rPr lang="zh-CN" altLang="en-US" sz="1500" b="1" dirty="0">
                <a:latin typeface="Times New Roman" panose="02020603050405020304" pitchFamily="18" charset="0"/>
              </a:rPr>
              <a:t>衣服是湿的</a:t>
            </a:r>
          </a:p>
        </p:txBody>
      </p:sp>
      <p:sp>
        <p:nvSpPr>
          <p:cNvPr id="44035" name="Text Box 3"/>
          <p:cNvSpPr txBox="1">
            <a:spLocks noChangeArrowheads="1"/>
          </p:cNvSpPr>
          <p:nvPr/>
        </p:nvSpPr>
        <p:spPr bwMode="auto">
          <a:xfrm>
            <a:off x="3537347" y="1383507"/>
            <a:ext cx="2971800" cy="320857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rPr>
              <a:t>动态数据库</a:t>
            </a:r>
          </a:p>
          <a:p>
            <a:pPr>
              <a:spcBef>
                <a:spcPct val="50000"/>
              </a:spcBef>
            </a:pPr>
            <a:endParaRPr lang="zh-CN" altLang="en-US" sz="1500" b="1" dirty="0">
              <a:latin typeface="Times New Roman" panose="02020603050405020304" pitchFamily="18" charset="0"/>
            </a:endParaRPr>
          </a:p>
          <a:p>
            <a:pPr>
              <a:spcBef>
                <a:spcPct val="50000"/>
              </a:spcBef>
            </a:pPr>
            <a:r>
              <a:rPr lang="zh-CN" altLang="en-US" sz="1500" b="1" dirty="0">
                <a:latin typeface="Times New Roman" panose="02020603050405020304" pitchFamily="18" charset="0"/>
              </a:rPr>
              <a:t>衣服是脏的</a:t>
            </a:r>
          </a:p>
          <a:p>
            <a:pPr>
              <a:spcBef>
                <a:spcPct val="50000"/>
              </a:spcBef>
            </a:pPr>
            <a:r>
              <a:rPr lang="zh-CN" altLang="en-US" sz="1500" b="1" dirty="0">
                <a:latin typeface="Times New Roman" panose="02020603050405020304" pitchFamily="18" charset="0"/>
              </a:rPr>
              <a:t>有</a:t>
            </a:r>
            <a:r>
              <a:rPr lang="en-US" altLang="zh-CN" sz="1500" b="1" dirty="0">
                <a:latin typeface="Times New Roman" panose="02020603050405020304" pitchFamily="18" charset="0"/>
              </a:rPr>
              <a:t>20</a:t>
            </a:r>
            <a:r>
              <a:rPr lang="zh-CN" altLang="en-US" sz="1500" b="1" dirty="0">
                <a:latin typeface="Times New Roman" panose="02020603050405020304" pitchFamily="18" charset="0"/>
              </a:rPr>
              <a:t>件脏衣服</a:t>
            </a:r>
          </a:p>
          <a:p>
            <a:pPr>
              <a:spcBef>
                <a:spcPct val="50000"/>
              </a:spcBef>
            </a:pPr>
            <a:r>
              <a:rPr lang="zh-CN" altLang="en-US" sz="1500" b="1" dirty="0">
                <a:solidFill>
                  <a:schemeClr val="hlink"/>
                </a:solidFill>
                <a:latin typeface="Times New Roman" panose="02020603050405020304" pitchFamily="18" charset="0"/>
              </a:rPr>
              <a:t>天气晴朗</a:t>
            </a:r>
          </a:p>
          <a:p>
            <a:pPr>
              <a:spcBef>
                <a:spcPct val="50000"/>
              </a:spcBef>
            </a:pPr>
            <a:r>
              <a:rPr lang="zh-CN" altLang="en-US" sz="1500" b="1" dirty="0">
                <a:latin typeface="Times New Roman" panose="02020603050405020304" pitchFamily="18" charset="0"/>
              </a:rPr>
              <a:t>洗衣服</a:t>
            </a:r>
          </a:p>
          <a:p>
            <a:pPr>
              <a:spcBef>
                <a:spcPct val="50000"/>
              </a:spcBef>
            </a:pPr>
            <a:r>
              <a:rPr lang="zh-CN" altLang="en-US" sz="1500" b="1" dirty="0">
                <a:solidFill>
                  <a:schemeClr val="hlink"/>
                </a:solidFill>
                <a:latin typeface="Times New Roman" panose="02020603050405020304" pitchFamily="18" charset="0"/>
              </a:rPr>
              <a:t>衣服是湿的</a:t>
            </a:r>
          </a:p>
          <a:p>
            <a:pPr>
              <a:spcBef>
                <a:spcPct val="50000"/>
              </a:spcBef>
            </a:pPr>
            <a:r>
              <a:rPr lang="zh-CN" altLang="en-US" sz="1500" b="1" u="sng" dirty="0">
                <a:solidFill>
                  <a:schemeClr val="folHlink"/>
                </a:solidFill>
                <a:latin typeface="Times New Roman" panose="02020603050405020304" pitchFamily="18" charset="0"/>
              </a:rPr>
              <a:t>在户外晾晒衣服</a:t>
            </a:r>
          </a:p>
          <a:p>
            <a:pPr>
              <a:spcBef>
                <a:spcPct val="50000"/>
              </a:spcBef>
            </a:pPr>
            <a:endParaRPr lang="en-US" altLang="zh-CN" b="1" dirty="0"/>
          </a:p>
        </p:txBody>
      </p:sp>
      <p:sp>
        <p:nvSpPr>
          <p:cNvPr id="44036" name="Text Box 4"/>
          <p:cNvSpPr txBox="1">
            <a:spLocks noChangeArrowheads="1"/>
          </p:cNvSpPr>
          <p:nvPr/>
        </p:nvSpPr>
        <p:spPr bwMode="auto">
          <a:xfrm>
            <a:off x="3644504" y="357188"/>
            <a:ext cx="28086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t>步骤</a:t>
            </a:r>
            <a:r>
              <a:rPr lang="en-US" altLang="zh-CN" sz="1800" b="1" dirty="0"/>
              <a:t>3:</a:t>
            </a:r>
            <a:r>
              <a:rPr lang="zh-CN" altLang="en-US" sz="1800" b="1" dirty="0"/>
              <a:t>和规则</a:t>
            </a:r>
            <a:r>
              <a:rPr lang="en-US" altLang="zh-CN" sz="1800" b="1" dirty="0"/>
              <a:t>1</a:t>
            </a:r>
            <a:r>
              <a:rPr lang="zh-CN" altLang="en-US" sz="1800" b="1" dirty="0"/>
              <a:t>进行匹配</a:t>
            </a:r>
          </a:p>
        </p:txBody>
      </p:sp>
    </p:spTree>
    <p:extLst>
      <p:ext uri="{BB962C8B-B14F-4D97-AF65-F5344CB8AC3E}">
        <p14:creationId xmlns:p14="http://schemas.microsoft.com/office/powerpoint/2010/main" val="385178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fade">
                                      <p:cBhvr>
                                        <p:cTn id="7" dur="1000"/>
                                        <p:tgtEl>
                                          <p:spTgt spid="44036"/>
                                        </p:tgtEl>
                                      </p:cBhvr>
                                    </p:animEffect>
                                    <p:anim calcmode="lin" valueType="num">
                                      <p:cBhvr>
                                        <p:cTn id="8" dur="1000" fill="hold"/>
                                        <p:tgtEl>
                                          <p:spTgt spid="44036"/>
                                        </p:tgtEl>
                                        <p:attrNameLst>
                                          <p:attrName>ppt_x</p:attrName>
                                        </p:attrNameLst>
                                      </p:cBhvr>
                                      <p:tavLst>
                                        <p:tav tm="0">
                                          <p:val>
                                            <p:strVal val="#ppt_x"/>
                                          </p:val>
                                        </p:tav>
                                        <p:tav tm="100000">
                                          <p:val>
                                            <p:strVal val="#ppt_x"/>
                                          </p:val>
                                        </p:tav>
                                      </p:tavLst>
                                    </p:anim>
                                    <p:anim calcmode="lin" valueType="num">
                                      <p:cBhvr>
                                        <p:cTn id="9" dur="1000" fill="hold"/>
                                        <p:tgtEl>
                                          <p:spTgt spid="440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035">
                                            <p:txEl>
                                              <p:pRg st="7" end="7"/>
                                            </p:txEl>
                                          </p:spTgt>
                                        </p:tgtEl>
                                        <p:attrNameLst>
                                          <p:attrName>style.visibility</p:attrName>
                                        </p:attrNameLst>
                                      </p:cBhvr>
                                      <p:to>
                                        <p:strVal val="visible"/>
                                      </p:to>
                                    </p:set>
                                    <p:animEffect transition="in" filter="fade">
                                      <p:cBhvr>
                                        <p:cTn id="14" dur="1000"/>
                                        <p:tgtEl>
                                          <p:spTgt spid="44035">
                                            <p:txEl>
                                              <p:pRg st="7" end="7"/>
                                            </p:txEl>
                                          </p:spTgt>
                                        </p:tgtEl>
                                      </p:cBhvr>
                                    </p:animEffect>
                                    <p:anim calcmode="lin" valueType="num">
                                      <p:cBhvr>
                                        <p:cTn id="15" dur="1000" fill="hold"/>
                                        <p:tgtEl>
                                          <p:spTgt spid="44035">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4403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2|59.4"/>
</p:tagLst>
</file>

<file path=ppt/tags/tag2.xml><?xml version="1.0" encoding="utf-8"?>
<p:tagLst xmlns:a="http://schemas.openxmlformats.org/drawingml/2006/main" xmlns:r="http://schemas.openxmlformats.org/officeDocument/2006/relationships" xmlns:p="http://schemas.openxmlformats.org/presentationml/2006/main">
  <p:tag name="TIMING" val="|1.8|4.9"/>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FF0000"/>
      </a:accent2>
      <a:accent3>
        <a:srgbClr val="9BBB59"/>
      </a:accent3>
      <a:accent4>
        <a:srgbClr val="8064A2"/>
      </a:accent4>
      <a:accent5>
        <a:srgbClr val="4BACC6"/>
      </a:accent5>
      <a:accent6>
        <a:srgbClr val="F79646"/>
      </a:accent6>
      <a:hlink>
        <a:srgbClr val="0000FF"/>
      </a:hlink>
      <a:folHlink>
        <a:srgbClr val="800080"/>
      </a:folHlink>
    </a:clrScheme>
    <a:fontScheme name="雅黑+Calibri组合">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10054</TotalTime>
  <Words>10993</Words>
  <Application>Microsoft Office PowerPoint</Application>
  <PresentationFormat>自定义</PresentationFormat>
  <Paragraphs>1175</Paragraphs>
  <Slides>106</Slides>
  <Notes>67</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5</vt:i4>
      </vt:variant>
      <vt:variant>
        <vt:lpstr>幻灯片标题</vt:lpstr>
      </vt:variant>
      <vt:variant>
        <vt:i4>106</vt:i4>
      </vt:variant>
    </vt:vector>
  </HeadingPairs>
  <TitlesOfParts>
    <vt:vector size="129" baseType="lpstr">
      <vt:lpstr>Batang</vt:lpstr>
      <vt:lpstr>Courier New</vt:lpstr>
      <vt:lpstr>宋体</vt:lpstr>
      <vt:lpstr>隶书</vt:lpstr>
      <vt:lpstr>Arial</vt:lpstr>
      <vt:lpstr>微软雅黑</vt:lpstr>
      <vt:lpstr>Times New Roman</vt:lpstr>
      <vt:lpstr>Wingdings</vt:lpstr>
      <vt:lpstr>黑体</vt:lpstr>
      <vt:lpstr>幼圆</vt:lpstr>
      <vt:lpstr>Verdana</vt:lpstr>
      <vt:lpstr>华文新魏</vt:lpstr>
      <vt:lpstr>Symbol</vt:lpstr>
      <vt:lpstr>Cambria Math</vt:lpstr>
      <vt:lpstr>Tahoma</vt:lpstr>
      <vt:lpstr>Calibri</vt:lpstr>
      <vt:lpstr>楷体_GB2312</vt:lpstr>
      <vt:lpstr>Office 主题</vt:lpstr>
      <vt:lpstr>PBrush</vt:lpstr>
      <vt:lpstr>位图图像</vt:lpstr>
      <vt:lpstr>公式</vt:lpstr>
      <vt:lpstr>BMP 图像</vt:lpstr>
      <vt:lpstr>Visio</vt:lpstr>
      <vt:lpstr>确定性推理</vt:lpstr>
      <vt:lpstr>PowerPoint 演示文稿</vt:lpstr>
      <vt:lpstr>PowerPoint 演示文稿</vt:lpstr>
      <vt:lpstr>机器真的能够自动推理吗？</vt:lpstr>
      <vt:lpstr>自动推理示例：5个房间问题</vt:lpstr>
      <vt:lpstr>自动推理示例</vt:lpstr>
      <vt:lpstr>数理逻辑为自动推理证明奠定了基础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如何实现自动推理证明？</vt:lpstr>
      <vt:lpstr>推理示例—马普尔小姐探案</vt:lpstr>
      <vt:lpstr>谁是马克谁是约尔？</vt:lpstr>
      <vt:lpstr>马普尔小姐的推理过程</vt:lpstr>
      <vt:lpstr>推理的一般形式</vt:lpstr>
      <vt:lpstr>符号与形式语言</vt:lpstr>
      <vt:lpstr>推理是如何进行的？</vt:lpstr>
      <vt:lpstr>3.4 消解原理（归结原理）</vt:lpstr>
      <vt:lpstr>什么叫消解</vt:lpstr>
      <vt:lpstr>PowerPoint 演示文稿</vt:lpstr>
      <vt:lpstr>PowerPoint 演示文稿</vt:lpstr>
      <vt:lpstr>PowerPoint 演示文稿</vt:lpstr>
      <vt:lpstr>子句集及其化简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怎么利用消解原理进行证明？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消解反演示例—“激动人心的生活”问题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产生式系统的工作原理</vt:lpstr>
      <vt:lpstr>医疗产生式系统</vt:lpstr>
      <vt:lpstr>PowerPoint 演示文稿</vt:lpstr>
      <vt:lpstr>求解过程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产生式系统举例—— 动物识别系统</vt:lpstr>
      <vt:lpstr>动物分类产生式系统</vt:lpstr>
      <vt:lpstr>动物分类正向推理树</vt:lpstr>
      <vt:lpstr>动物分类反向推理树</vt:lpstr>
      <vt:lpstr>PowerPoint 演示文稿</vt:lpstr>
      <vt:lpstr>PowerPoint 演示文稿</vt:lpstr>
      <vt:lpstr>PowerPoint 演示文稿</vt:lpstr>
      <vt:lpstr>PowerPoint 演示文稿</vt:lpstr>
      <vt:lpstr>PowerPoint 演示文稿</vt:lpstr>
      <vt:lpstr>为什么要采用产生式系统</vt:lpstr>
      <vt:lpstr>产生式系统优点</vt:lpstr>
      <vt:lpstr>产生式系统缺点</vt:lpstr>
      <vt:lpstr>产生式系统与图搜索</vt:lpstr>
      <vt:lpstr>问题求解,  图搜索, 产生式系统 之间的相互关系</vt:lpstr>
      <vt:lpstr>谢 谢！</vt:lpstr>
    </vt:vector>
  </TitlesOfParts>
  <Company>GWYan's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GWYan</dc:creator>
  <cp:lastModifiedBy>gao zirong</cp:lastModifiedBy>
  <cp:revision>363</cp:revision>
  <dcterms:created xsi:type="dcterms:W3CDTF">2011-08-21T09:20:47Z</dcterms:created>
  <dcterms:modified xsi:type="dcterms:W3CDTF">2020-04-19T14:27:54Z</dcterms:modified>
</cp:coreProperties>
</file>